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notesSlides/notesSlide11.xml" ContentType="application/vnd.openxmlformats-officedocument.presentationml.notesSlid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14.xml" ContentType="application/vnd.openxmlformats-officedocument.presentationml.notesSlide+xml"/>
  <Override PartName="/ppt/charts/chart3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15.xml" ContentType="application/vnd.openxmlformats-officedocument.presentationml.notesSlide+xml"/>
  <Override PartName="/ppt/charts/chart4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0.xml" ContentType="application/vnd.openxmlformats-officedocument.drawingml.chart+xml"/>
  <Override PartName="/ppt/charts/chart5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16.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69.xml" ContentType="application/vnd.openxmlformats-officedocument.drawingml.chart+xml"/>
  <Override PartName="/ppt/notesSlides/notesSlide17.xml" ContentType="application/vnd.openxmlformats-officedocument.presentationml.notesSlide+xml"/>
  <Override PartName="/ppt/charts/chart7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1.xml" ContentType="application/vnd.openxmlformats-officedocument.drawingml.chart+xml"/>
  <Override PartName="/ppt/charts/chart72.xml" ContentType="application/vnd.openxmlformats-officedocument.drawingml.chart+xml"/>
  <Override PartName="/ppt/notesSlides/notesSlide18.xml" ContentType="application/vnd.openxmlformats-officedocument.presentationml.notesSlide+xml"/>
  <Override PartName="/ppt/charts/chart7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4.xml" ContentType="application/vnd.openxmlformats-officedocument.drawingml.chart+xml"/>
  <Override PartName="/ppt/drawings/drawing7.xml" ContentType="application/vnd.openxmlformats-officedocument.drawingml.chartshapes+xml"/>
  <Override PartName="/ppt/charts/chart75.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7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04" r:id="rId2"/>
    <p:sldId id="278" r:id="rId3"/>
    <p:sldId id="309" r:id="rId4"/>
    <p:sldId id="311" r:id="rId5"/>
    <p:sldId id="312" r:id="rId6"/>
    <p:sldId id="313" r:id="rId7"/>
    <p:sldId id="316" r:id="rId8"/>
    <p:sldId id="317" r:id="rId9"/>
    <p:sldId id="318" r:id="rId10"/>
    <p:sldId id="319" r:id="rId11"/>
    <p:sldId id="320" r:id="rId12"/>
    <p:sldId id="322" r:id="rId13"/>
    <p:sldId id="324" r:id="rId14"/>
    <p:sldId id="325" r:id="rId15"/>
    <p:sldId id="326" r:id="rId16"/>
    <p:sldId id="327" r:id="rId17"/>
    <p:sldId id="329" r:id="rId18"/>
    <p:sldId id="333" r:id="rId19"/>
    <p:sldId id="335" r:id="rId20"/>
    <p:sldId id="336" r:id="rId21"/>
    <p:sldId id="292" r:id="rId22"/>
    <p:sldId id="29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006666"/>
    <a:srgbClr val="FF0000"/>
    <a:srgbClr val="FF3300"/>
    <a:srgbClr val="FF5050"/>
    <a:srgbClr val="0099CC"/>
    <a:srgbClr val="75D1E6"/>
    <a:srgbClr val="66CC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5111" autoAdjust="0"/>
  </p:normalViewPr>
  <p:slideViewPr>
    <p:cSldViewPr snapToGrid="0" snapToObjects="1">
      <p:cViewPr varScale="1">
        <p:scale>
          <a:sx n="41" d="100"/>
          <a:sy n="41" d="100"/>
        </p:scale>
        <p:origin x="88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5.xml"/><Relationship Id="rId1" Type="http://schemas.microsoft.com/office/2011/relationships/chartStyle" Target="style1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7.xml"/><Relationship Id="rId1" Type="http://schemas.microsoft.com/office/2011/relationships/chartStyle" Target="style17.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8.xml"/><Relationship Id="rId1" Type="http://schemas.microsoft.com/office/2011/relationships/chartStyle" Target="style18.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9.xml"/><Relationship Id="rId1" Type="http://schemas.microsoft.com/office/2011/relationships/chartStyle" Target="style19.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0.xml"/><Relationship Id="rId1" Type="http://schemas.microsoft.com/office/2011/relationships/chartStyle" Target="style20.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1.xml"/><Relationship Id="rId1" Type="http://schemas.microsoft.com/office/2011/relationships/chartStyle" Target="style21.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3.xml"/><Relationship Id="rId1" Type="http://schemas.microsoft.com/office/2011/relationships/chartStyle" Target="style23.xml"/></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4.xml"/><Relationship Id="rId1" Type="http://schemas.microsoft.com/office/2011/relationships/chartStyle" Target="style2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5.xml"/><Relationship Id="rId1" Type="http://schemas.microsoft.com/office/2011/relationships/chartStyle" Target="style2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2942548848061E-2"/>
          <c:y val="2.9926127348876265E-2"/>
          <c:w val="0.94148190442439639"/>
          <c:h val="0.63131589732248117"/>
        </c:manualLayout>
      </c:layout>
      <c:barChart>
        <c:barDir val="col"/>
        <c:grouping val="clustered"/>
        <c:varyColors val="0"/>
        <c:ser>
          <c:idx val="0"/>
          <c:order val="0"/>
          <c:tx>
            <c:strRef>
              <c:f>Sheet1!$A$2</c:f>
              <c:strCache>
                <c:ptCount val="1"/>
                <c:pt idx="0">
                  <c:v>الدول العربية</c:v>
                </c:pt>
              </c:strCache>
            </c:strRef>
          </c:tx>
          <c:spPr>
            <a:solidFill>
              <a:schemeClr val="accent1"/>
            </a:solidFill>
            <a:ln>
              <a:noFill/>
            </a:ln>
            <a:effectLst/>
            <a:scene3d>
              <a:camera prst="orthographicFront"/>
              <a:lightRig rig="threePt" dir="t"/>
            </a:scene3d>
            <a:sp3d prstMaterial="matte">
              <a:bevelT w="127000" h="63500"/>
            </a:sp3d>
          </c:spPr>
          <c:invertIfNegative val="0"/>
          <c:dPt>
            <c:idx val="0"/>
            <c:invertIfNegative val="0"/>
            <c:bubble3D val="0"/>
            <c:extLst>
              <c:ext xmlns:c16="http://schemas.microsoft.com/office/drawing/2014/chart" uri="{C3380CC4-5D6E-409C-BE32-E72D297353CC}">
                <c16:uniqueId val="{00000001-C2D4-4E6A-92C4-6BFC1D04D607}"/>
              </c:ext>
            </c:extLst>
          </c:dPt>
          <c:dPt>
            <c:idx val="1"/>
            <c:invertIfNegative val="0"/>
            <c:bubble3D val="0"/>
            <c:extLst>
              <c:ext xmlns:c16="http://schemas.microsoft.com/office/drawing/2014/chart" uri="{C3380CC4-5D6E-409C-BE32-E72D297353CC}">
                <c16:uniqueId val="{00000003-C2D4-4E6A-92C4-6BFC1D04D607}"/>
              </c:ext>
            </c:extLst>
          </c:dPt>
          <c:dPt>
            <c:idx val="3"/>
            <c:invertIfNegative val="0"/>
            <c:bubble3D val="0"/>
            <c:extLst>
              <c:ext xmlns:c16="http://schemas.microsoft.com/office/drawing/2014/chart" uri="{C3380CC4-5D6E-409C-BE32-E72D297353CC}">
                <c16:uniqueId val="{00000005-C2D4-4E6A-92C4-6BFC1D04D607}"/>
              </c:ext>
            </c:extLst>
          </c:dPt>
          <c:dPt>
            <c:idx val="4"/>
            <c:invertIfNegative val="0"/>
            <c:bubble3D val="0"/>
            <c:extLst>
              <c:ext xmlns:c16="http://schemas.microsoft.com/office/drawing/2014/chart" uri="{C3380CC4-5D6E-409C-BE32-E72D297353CC}">
                <c16:uniqueId val="{00000007-C2D4-4E6A-92C4-6BFC1D04D607}"/>
              </c:ext>
            </c:extLst>
          </c:dPt>
          <c:dPt>
            <c:idx val="5"/>
            <c:invertIfNegative val="0"/>
            <c:bubble3D val="0"/>
            <c:extLst>
              <c:ext xmlns:c16="http://schemas.microsoft.com/office/drawing/2014/chart" uri="{C3380CC4-5D6E-409C-BE32-E72D297353CC}">
                <c16:uniqueId val="{00000009-C2D4-4E6A-92C4-6BFC1D04D607}"/>
              </c:ext>
            </c:extLst>
          </c:dPt>
          <c:dLbls>
            <c:dLbl>
              <c:idx val="0"/>
              <c:spPr>
                <a:solidFill>
                  <a:srgbClr val="FFFFCC"/>
                </a:solid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2D4-4E6A-92C4-6BFC1D04D607}"/>
                </c:ext>
              </c:extLst>
            </c:dLbl>
            <c:dLbl>
              <c:idx val="1"/>
              <c:spPr>
                <a:solidFill>
                  <a:srgbClr val="FFFFCC"/>
                </a:solid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2D4-4E6A-92C4-6BFC1D04D607}"/>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2008</c:v>
                </c:pt>
                <c:pt idx="1">
                  <c:v>2017</c:v>
                </c:pt>
              </c:strCache>
            </c:strRef>
          </c:cat>
          <c:val>
            <c:numRef>
              <c:f>Sheet1!$B$2:$C$2</c:f>
              <c:numCache>
                <c:formatCode>General</c:formatCode>
                <c:ptCount val="2"/>
                <c:pt idx="0">
                  <c:v>139.69999999999999</c:v>
                </c:pt>
                <c:pt idx="1">
                  <c:v>159.6</c:v>
                </c:pt>
              </c:numCache>
            </c:numRef>
          </c:val>
          <c:extLst>
            <c:ext xmlns:c16="http://schemas.microsoft.com/office/drawing/2014/chart" uri="{C3380CC4-5D6E-409C-BE32-E72D297353CC}">
              <c16:uniqueId val="{0000000B-C2D4-4E6A-92C4-6BFC1D04D607}"/>
            </c:ext>
          </c:extLst>
        </c:ser>
        <c:ser>
          <c:idx val="1"/>
          <c:order val="1"/>
          <c:tx>
            <c:strRef>
              <c:f>Sheet1!$A$3</c:f>
              <c:strCache>
                <c:ptCount val="1"/>
                <c:pt idx="0">
                  <c:v>أوروبا الشرقية</c:v>
                </c:pt>
              </c:strCache>
            </c:strRef>
          </c:tx>
          <c:spPr>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Sheet1!$B$3:$C$3</c:f>
              <c:numCache>
                <c:formatCode>General</c:formatCode>
                <c:ptCount val="2"/>
                <c:pt idx="0">
                  <c:v>119.9</c:v>
                </c:pt>
                <c:pt idx="1">
                  <c:v>178.1</c:v>
                </c:pt>
              </c:numCache>
            </c:numRef>
          </c:val>
          <c:extLst>
            <c:ext xmlns:c16="http://schemas.microsoft.com/office/drawing/2014/chart" uri="{C3380CC4-5D6E-409C-BE32-E72D297353CC}">
              <c16:uniqueId val="{00000000-5E33-4314-A447-5832ABAA049A}"/>
            </c:ext>
          </c:extLst>
        </c:ser>
        <c:ser>
          <c:idx val="2"/>
          <c:order val="2"/>
          <c:tx>
            <c:strRef>
              <c:f>Sheet1!$A$4</c:f>
              <c:strCache>
                <c:ptCount val="1"/>
                <c:pt idx="0">
                  <c:v>دول أخرى</c:v>
                </c:pt>
              </c:strCache>
            </c:strRef>
          </c:tx>
          <c:spPr>
            <a:solidFill>
              <a:srgbClr val="F1AD8A"/>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Sheet1!$B$4:$C$4</c:f>
              <c:numCache>
                <c:formatCode>General</c:formatCode>
                <c:ptCount val="2"/>
                <c:pt idx="0">
                  <c:v>22.6</c:v>
                </c:pt>
                <c:pt idx="1">
                  <c:v>50.2</c:v>
                </c:pt>
              </c:numCache>
            </c:numRef>
          </c:val>
          <c:extLst>
            <c:ext xmlns:c16="http://schemas.microsoft.com/office/drawing/2014/chart" uri="{C3380CC4-5D6E-409C-BE32-E72D297353CC}">
              <c16:uniqueId val="{00000001-5E33-4314-A447-5832ABAA049A}"/>
            </c:ext>
          </c:extLst>
        </c:ser>
        <c:ser>
          <c:idx val="3"/>
          <c:order val="3"/>
          <c:tx>
            <c:strRef>
              <c:f>Sheet1!$A$5</c:f>
              <c:strCache>
                <c:ptCount val="1"/>
                <c:pt idx="0">
                  <c:v>أمريكا اللاتينية</c:v>
                </c:pt>
              </c:strCache>
            </c:strRef>
          </c:tx>
          <c:spPr>
            <a:solidFill>
              <a:srgbClr val="FF5050"/>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Sheet1!$B$5:$C$5</c:f>
              <c:numCache>
                <c:formatCode>General</c:formatCode>
                <c:ptCount val="2"/>
                <c:pt idx="0">
                  <c:v>5.2</c:v>
                </c:pt>
                <c:pt idx="1">
                  <c:v>-14.3</c:v>
                </c:pt>
              </c:numCache>
            </c:numRef>
          </c:val>
          <c:extLst>
            <c:ext xmlns:c16="http://schemas.microsoft.com/office/drawing/2014/chart" uri="{C3380CC4-5D6E-409C-BE32-E72D297353CC}">
              <c16:uniqueId val="{00000002-5E33-4314-A447-5832ABAA049A}"/>
            </c:ext>
          </c:extLst>
        </c:ser>
        <c:ser>
          <c:idx val="4"/>
          <c:order val="4"/>
          <c:tx>
            <c:strRef>
              <c:f>Sheet1!$A$6</c:f>
              <c:strCache>
                <c:ptCount val="1"/>
                <c:pt idx="0">
                  <c:v>أمريكا الشمالية</c:v>
                </c:pt>
              </c:strCache>
            </c:strRef>
          </c:tx>
          <c:spPr>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Sheet1!$B$6:$C$6</c:f>
              <c:numCache>
                <c:formatCode>General</c:formatCode>
                <c:ptCount val="2"/>
                <c:pt idx="0">
                  <c:v>1.9</c:v>
                </c:pt>
                <c:pt idx="1">
                  <c:v>64.099999999999994</c:v>
                </c:pt>
              </c:numCache>
            </c:numRef>
          </c:val>
          <c:extLst>
            <c:ext xmlns:c16="http://schemas.microsoft.com/office/drawing/2014/chart" uri="{C3380CC4-5D6E-409C-BE32-E72D297353CC}">
              <c16:uniqueId val="{00000003-5E33-4314-A447-5832ABAA049A}"/>
            </c:ext>
          </c:extLst>
        </c:ser>
        <c:ser>
          <c:idx val="5"/>
          <c:order val="5"/>
          <c:tx>
            <c:strRef>
              <c:f>Sheet1!$A$7</c:f>
              <c:strCache>
                <c:ptCount val="1"/>
                <c:pt idx="0">
                  <c:v>أوروبا الغربية</c:v>
                </c:pt>
              </c:strCache>
            </c:strRef>
          </c:tx>
          <c:spPr>
            <a:solidFill>
              <a:schemeClr val="accent4"/>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Sheet1!$B$7:$C$7</c:f>
              <c:numCache>
                <c:formatCode>General</c:formatCode>
                <c:ptCount val="2"/>
                <c:pt idx="0">
                  <c:v>-226.9</c:v>
                </c:pt>
                <c:pt idx="1">
                  <c:v>-268.60000000000002</c:v>
                </c:pt>
              </c:numCache>
            </c:numRef>
          </c:val>
          <c:extLst>
            <c:ext xmlns:c16="http://schemas.microsoft.com/office/drawing/2014/chart" uri="{C3380CC4-5D6E-409C-BE32-E72D297353CC}">
              <c16:uniqueId val="{00000004-5E33-4314-A447-5832ABAA049A}"/>
            </c:ext>
          </c:extLst>
        </c:ser>
        <c:ser>
          <c:idx val="6"/>
          <c:order val="6"/>
          <c:tx>
            <c:strRef>
              <c:f>Sheet1!$A$8</c:f>
              <c:strCache>
                <c:ptCount val="1"/>
                <c:pt idx="0">
                  <c:v>الصين</c:v>
                </c:pt>
              </c:strCache>
            </c:strRef>
          </c:tx>
          <c:spPr>
            <a:solidFill>
              <a:srgbClr val="FF0000"/>
            </a:solidFill>
            <a:scene3d>
              <a:camera prst="orthographicFront"/>
              <a:lightRig rig="threePt" dir="t"/>
            </a:scene3d>
            <a:sp3d>
              <a:bevelT w="127000" h="63500"/>
            </a:sp3d>
          </c:spPr>
          <c:invertIfNegative val="0"/>
          <c:dLbls>
            <c:spPr>
              <a:noFill/>
              <a:ln>
                <a:noFill/>
              </a:ln>
              <a:effectLst/>
            </c:spPr>
            <c:txPr>
              <a:bodyPr wrap="square" lIns="38100" tIns="19050" rIns="38100" bIns="19050" anchor="ctr">
                <a:spAutoFit/>
              </a:bodyPr>
              <a:lstStyle/>
              <a:p>
                <a:pPr>
                  <a:defRPr sz="1500" b="1">
                    <a:solidFill>
                      <a:srgbClr val="C00000"/>
                    </a:solidFill>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2008</c:v>
                </c:pt>
                <c:pt idx="1">
                  <c:v>2017</c:v>
                </c:pt>
              </c:strCache>
            </c:strRef>
          </c:cat>
          <c:val>
            <c:numRef>
              <c:f>Sheet1!$B$8:$C$8</c:f>
              <c:numCache>
                <c:formatCode>General</c:formatCode>
                <c:ptCount val="2"/>
                <c:pt idx="0" formatCode="0.0">
                  <c:v>-4.4000000000000004</c:v>
                </c:pt>
                <c:pt idx="1">
                  <c:v>-90.9</c:v>
                </c:pt>
              </c:numCache>
            </c:numRef>
          </c:val>
          <c:extLst>
            <c:ext xmlns:c16="http://schemas.microsoft.com/office/drawing/2014/chart" uri="{C3380CC4-5D6E-409C-BE32-E72D297353CC}">
              <c16:uniqueId val="{00000005-5E33-4314-A447-5832ABAA049A}"/>
            </c:ext>
          </c:extLst>
        </c:ser>
        <c:ser>
          <c:idx val="7"/>
          <c:order val="7"/>
          <c:tx>
            <c:strRef>
              <c:f>Sheet1!$A$9</c:f>
              <c:strCache>
                <c:ptCount val="1"/>
                <c:pt idx="0">
                  <c:v>دول أسيا والمحيط الهادي</c:v>
                </c:pt>
              </c:strCache>
            </c:strRef>
          </c:tx>
          <c:spPr>
            <a:solidFill>
              <a:schemeClr val="accent6">
                <a:lumMod val="60000"/>
                <a:lumOff val="40000"/>
              </a:schemeClr>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Sheet1!$B$9:$C$9</c:f>
              <c:numCache>
                <c:formatCode>General</c:formatCode>
                <c:ptCount val="2"/>
                <c:pt idx="0" formatCode="0.0">
                  <c:v>-75</c:v>
                </c:pt>
                <c:pt idx="1">
                  <c:v>-86.4</c:v>
                </c:pt>
              </c:numCache>
            </c:numRef>
          </c:val>
          <c:extLst>
            <c:ext xmlns:c16="http://schemas.microsoft.com/office/drawing/2014/chart" uri="{C3380CC4-5D6E-409C-BE32-E72D297353CC}">
              <c16:uniqueId val="{00000006-5E33-4314-A447-5832ABAA049A}"/>
            </c:ext>
          </c:extLst>
        </c:ser>
        <c:dLbls>
          <c:dLblPos val="outEnd"/>
          <c:showLegendKey val="0"/>
          <c:showVal val="1"/>
          <c:showCatName val="0"/>
          <c:showSerName val="0"/>
          <c:showPercent val="0"/>
          <c:showBubbleSize val="0"/>
        </c:dLbls>
        <c:gapWidth val="95"/>
        <c:axId val="137410816"/>
        <c:axId val="137416704"/>
      </c:barChart>
      <c:catAx>
        <c:axId val="137410816"/>
        <c:scaling>
          <c:orientation val="minMax"/>
        </c:scaling>
        <c:delete val="0"/>
        <c:axPos val="b"/>
        <c:numFmt formatCode="General" sourceLinked="1"/>
        <c:majorTickMark val="none"/>
        <c:minorTickMark val="none"/>
        <c:tickLblPos val="low"/>
        <c:spPr>
          <a:noFill/>
          <a:ln w="15875" cap="flat" cmpd="sng" algn="ctr">
            <a:solidFill>
              <a:schemeClr val="bg2">
                <a:lumMod val="10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7416704"/>
        <c:crosses val="autoZero"/>
        <c:auto val="1"/>
        <c:lblAlgn val="ctr"/>
        <c:lblOffset val="100"/>
        <c:noMultiLvlLbl val="0"/>
      </c:catAx>
      <c:valAx>
        <c:axId val="137416704"/>
        <c:scaling>
          <c:orientation val="minMax"/>
          <c:max val="200"/>
          <c:min val="-300"/>
        </c:scaling>
        <c:delete val="0"/>
        <c:axPos val="l"/>
        <c:numFmt formatCode="General" sourceLinked="1"/>
        <c:majorTickMark val="out"/>
        <c:minorTickMark val="none"/>
        <c:tickLblPos val="nextTo"/>
        <c:txPr>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crossAx val="137410816"/>
        <c:crosses val="autoZero"/>
        <c:crossBetween val="between"/>
        <c:majorUnit val="50"/>
        <c:minorUnit val="2"/>
      </c:valAx>
      <c:spPr>
        <a:solidFill>
          <a:schemeClr val="bg1"/>
        </a:solidFill>
        <a:ln>
          <a:noFill/>
        </a:ln>
        <a:effectLst/>
      </c:spPr>
    </c:plotArea>
    <c:legend>
      <c:legendPos val="b"/>
      <c:legendEntry>
        <c:idx val="0"/>
        <c:txPr>
          <a:bodyPr/>
          <a:lstStyle/>
          <a:p>
            <a:pPr>
              <a:defRPr sz="1800" b="1">
                <a:solidFill>
                  <a:schemeClr val="accent1">
                    <a:lumMod val="50000"/>
                  </a:schemeClr>
                </a:solidFill>
                <a:latin typeface="Times New Roman" panose="02020603050405020304" pitchFamily="18" charset="0"/>
                <a:cs typeface="Times New Roman" panose="02020603050405020304" pitchFamily="18" charset="0"/>
              </a:defRPr>
            </a:pPr>
            <a:endParaRPr lang="en-US"/>
          </a:p>
        </c:txPr>
      </c:legendEntry>
      <c:legendEntry>
        <c:idx val="1"/>
        <c:txPr>
          <a:bodyPr/>
          <a:lstStyle/>
          <a:p>
            <a:pPr>
              <a:defRPr sz="1800" b="1">
                <a:solidFill>
                  <a:srgbClr val="993300"/>
                </a:solidFill>
                <a:latin typeface="Times New Roman" panose="02020603050405020304" pitchFamily="18" charset="0"/>
                <a:cs typeface="Times New Roman" panose="02020603050405020304" pitchFamily="18" charset="0"/>
              </a:defRPr>
            </a:pPr>
            <a:endParaRPr lang="en-US"/>
          </a:p>
        </c:txPr>
      </c:legendEntry>
      <c:legendEntry>
        <c:idx val="2"/>
        <c:txPr>
          <a:bodyPr/>
          <a:lstStyle/>
          <a:p>
            <a:pPr>
              <a:defRPr sz="1800" b="1">
                <a:solidFill>
                  <a:srgbClr val="CC6600"/>
                </a:solidFill>
                <a:latin typeface="Times New Roman" panose="02020603050405020304" pitchFamily="18" charset="0"/>
                <a:cs typeface="Times New Roman" panose="02020603050405020304" pitchFamily="18" charset="0"/>
              </a:defRPr>
            </a:pPr>
            <a:endParaRPr lang="en-US"/>
          </a:p>
        </c:txPr>
      </c:legendEntry>
      <c:legendEntry>
        <c:idx val="3"/>
        <c:txPr>
          <a:bodyPr/>
          <a:lstStyle/>
          <a:p>
            <a:pPr>
              <a:defRPr sz="1800" b="1">
                <a:solidFill>
                  <a:srgbClr val="FF5050"/>
                </a:solidFill>
                <a:latin typeface="Times New Roman" panose="02020603050405020304" pitchFamily="18" charset="0"/>
                <a:cs typeface="Times New Roman" panose="02020603050405020304" pitchFamily="18" charset="0"/>
              </a:defRPr>
            </a:pPr>
            <a:endParaRPr lang="en-US"/>
          </a:p>
        </c:txPr>
      </c:legendEntry>
      <c:legendEntry>
        <c:idx val="4"/>
        <c:txPr>
          <a:bodyPr/>
          <a:lstStyle/>
          <a:p>
            <a:pPr>
              <a:defRPr sz="18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legendEntry>
      <c:legendEntry>
        <c:idx val="5"/>
        <c:txPr>
          <a:bodyPr/>
          <a:lstStyle/>
          <a:p>
            <a:pPr>
              <a:defRPr sz="1800" b="1">
                <a:solidFill>
                  <a:schemeClr val="accent4">
                    <a:lumMod val="50000"/>
                  </a:schemeClr>
                </a:solidFill>
                <a:latin typeface="Times New Roman" panose="02020603050405020304" pitchFamily="18" charset="0"/>
                <a:cs typeface="Times New Roman" panose="02020603050405020304" pitchFamily="18" charset="0"/>
              </a:defRPr>
            </a:pPr>
            <a:endParaRPr lang="en-US"/>
          </a:p>
        </c:txPr>
      </c:legendEntry>
      <c:legendEntry>
        <c:idx val="6"/>
        <c:txPr>
          <a:bodyPr/>
          <a:lstStyle/>
          <a:p>
            <a:pPr>
              <a:defRPr sz="1800" b="1">
                <a:solidFill>
                  <a:srgbClr val="FF0000"/>
                </a:solidFill>
                <a:latin typeface="Times New Roman" panose="02020603050405020304" pitchFamily="18" charset="0"/>
                <a:cs typeface="Times New Roman" panose="02020603050405020304" pitchFamily="18" charset="0"/>
              </a:defRPr>
            </a:pPr>
            <a:endParaRPr lang="en-US"/>
          </a:p>
        </c:txPr>
      </c:legendEntry>
      <c:legendEntry>
        <c:idx val="7"/>
        <c:txPr>
          <a:bodyPr/>
          <a:lstStyle/>
          <a:p>
            <a:pPr>
              <a:defRPr sz="1800" b="1">
                <a:solidFill>
                  <a:schemeClr val="accent6">
                    <a:lumMod val="50000"/>
                  </a:schemeClr>
                </a:solidFill>
                <a:latin typeface="Times New Roman" panose="02020603050405020304" pitchFamily="18" charset="0"/>
                <a:cs typeface="Times New Roman" panose="02020603050405020304" pitchFamily="18" charset="0"/>
              </a:defRPr>
            </a:pPr>
            <a:endParaRPr lang="en-US"/>
          </a:p>
        </c:txPr>
      </c:legendEntry>
      <c:layout>
        <c:manualLayout>
          <c:xMode val="edge"/>
          <c:yMode val="edge"/>
          <c:x val="0"/>
          <c:y val="0.81874100513939385"/>
          <c:w val="0.99878380047475956"/>
          <c:h val="0.18125899486060615"/>
        </c:manualLayout>
      </c:layout>
      <c:overlay val="0"/>
      <c:txPr>
        <a:bodyPr/>
        <a:lstStyle/>
        <a:p>
          <a:pPr>
            <a:defRPr sz="18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94723672656198366"/>
          <c:h val="0.80596966066917319"/>
        </c:manualLayout>
      </c:layout>
      <c:barChart>
        <c:barDir val="col"/>
        <c:grouping val="stacked"/>
        <c:varyColors val="0"/>
        <c:ser>
          <c:idx val="0"/>
          <c:order val="0"/>
          <c:tx>
            <c:strRef>
              <c:f>Sheet1!$A$2</c:f>
              <c:strCache>
                <c:ptCount val="1"/>
                <c:pt idx="0">
                  <c:v>الدول الصناعية</c:v>
                </c:pt>
              </c:strCache>
            </c:strRef>
          </c:tx>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5D59-4C24-8528-CFBE45862803}"/>
                </c:ext>
              </c:extLst>
            </c:dLbl>
            <c:dLbl>
              <c:idx val="2"/>
              <c:delete val="1"/>
              <c:extLst>
                <c:ext xmlns:c15="http://schemas.microsoft.com/office/drawing/2012/chart" uri="{CE6537A1-D6FC-4f65-9D91-7224C49458BB}"/>
                <c:ext xmlns:c16="http://schemas.microsoft.com/office/drawing/2014/chart" uri="{C3380CC4-5D6E-409C-BE32-E72D297353CC}">
                  <c16:uniqueId val="{0000000B-5D59-4C24-8528-CFBE45862803}"/>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Sheet1!$B$2:$E$2</c:f>
              <c:numCache>
                <c:formatCode>General</c:formatCode>
                <c:ptCount val="4"/>
                <c:pt idx="0">
                  <c:v>47.3</c:v>
                </c:pt>
                <c:pt idx="1">
                  <c:v>48.3</c:v>
                </c:pt>
                <c:pt idx="2">
                  <c:v>44.2</c:v>
                </c:pt>
                <c:pt idx="3">
                  <c:v>38.700000000000003</c:v>
                </c:pt>
              </c:numCache>
            </c:numRef>
          </c:val>
          <c:extLst>
            <c:ext xmlns:c16="http://schemas.microsoft.com/office/drawing/2014/chart" uri="{C3380CC4-5D6E-409C-BE32-E72D297353CC}">
              <c16:uniqueId val="{00000000-5D59-4C24-8528-CFBE45862803}"/>
            </c:ext>
          </c:extLst>
        </c:ser>
        <c:ser>
          <c:idx val="1"/>
          <c:order val="1"/>
          <c:tx>
            <c:strRef>
              <c:f>Sheet1!$A$3</c:f>
              <c:strCache>
                <c:ptCount val="1"/>
                <c:pt idx="0">
                  <c:v>الدول النامية</c:v>
                </c:pt>
              </c:strCache>
            </c:strRef>
          </c:tx>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Sheet1!$B$1:$E$1</c:f>
              <c:strCache>
                <c:ptCount val="4"/>
                <c:pt idx="0">
                  <c:v>2017</c:v>
                </c:pt>
                <c:pt idx="1">
                  <c:v>2020</c:v>
                </c:pt>
                <c:pt idx="2">
                  <c:v>2030</c:v>
                </c:pt>
                <c:pt idx="3">
                  <c:v>2040</c:v>
                </c:pt>
              </c:strCache>
            </c:strRef>
          </c:cat>
          <c:val>
            <c:numRef>
              <c:f>Sheet1!$B$3:$E$3</c:f>
              <c:numCache>
                <c:formatCode>General</c:formatCode>
                <c:ptCount val="4"/>
                <c:pt idx="0">
                  <c:v>44.4</c:v>
                </c:pt>
                <c:pt idx="1">
                  <c:v>47.9</c:v>
                </c:pt>
                <c:pt idx="2">
                  <c:v>58.1</c:v>
                </c:pt>
                <c:pt idx="3">
                  <c:v>66.599999999999994</c:v>
                </c:pt>
              </c:numCache>
            </c:numRef>
          </c:val>
          <c:extLst>
            <c:ext xmlns:c16="http://schemas.microsoft.com/office/drawing/2014/chart" uri="{C3380CC4-5D6E-409C-BE32-E72D297353CC}">
              <c16:uniqueId val="{00000001-5D59-4C24-8528-CFBE45862803}"/>
            </c:ext>
          </c:extLst>
        </c:ser>
        <c:ser>
          <c:idx val="2"/>
          <c:order val="2"/>
          <c:tx>
            <c:strRef>
              <c:f>Sheet1!$A$4</c:f>
              <c:strCache>
                <c:ptCount val="1"/>
                <c:pt idx="0">
                  <c:v>دول أورواسيا</c:v>
                </c:pt>
              </c:strCache>
            </c:strRef>
          </c:tx>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0"/>
                  <c:y val="-0.10544044216194419"/>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97.1</a:t>
                    </a:r>
                  </a:p>
                </c:rich>
              </c:tx>
              <c:spPr>
                <a:noFill/>
                <a:ln>
                  <a:solidFill>
                    <a:srgbClr val="C00000"/>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2-5D59-4C24-8528-CFBE45862803}"/>
                </c:ext>
              </c:extLst>
            </c:dLbl>
            <c:dLbl>
              <c:idx val="1"/>
              <c:delete val="1"/>
              <c:extLst>
                <c:ext xmlns:c15="http://schemas.microsoft.com/office/drawing/2012/chart" uri="{CE6537A1-D6FC-4f65-9D91-7224C49458BB}"/>
                <c:ext xmlns:c16="http://schemas.microsoft.com/office/drawing/2014/chart" uri="{C3380CC4-5D6E-409C-BE32-E72D297353CC}">
                  <c16:uniqueId val="{00000003-5D59-4C24-8528-CFBE45862803}"/>
                </c:ext>
              </c:extLst>
            </c:dLbl>
            <c:dLbl>
              <c:idx val="2"/>
              <c:delete val="1"/>
              <c:extLst>
                <c:ext xmlns:c15="http://schemas.microsoft.com/office/drawing/2012/chart" uri="{CE6537A1-D6FC-4f65-9D91-7224C49458BB}"/>
                <c:ext xmlns:c16="http://schemas.microsoft.com/office/drawing/2014/chart" uri="{C3380CC4-5D6E-409C-BE32-E72D297353CC}">
                  <c16:uniqueId val="{0000000C-5D59-4C24-8528-CFBE45862803}"/>
                </c:ext>
              </c:extLst>
            </c:dLbl>
            <c:dLbl>
              <c:idx val="3"/>
              <c:layout>
                <c:manualLayout>
                  <c:x val="2.398330610818838E-3"/>
                  <c:y val="-0.10544044216194419"/>
                </c:manualLayout>
              </c:layout>
              <c:tx>
                <c:rich>
                  <a:bodyPr rot="0" spcFirstLastPara="1" vertOverflow="clip" horzOverflow="clip" vert="horz" wrap="square" lIns="36576" tIns="18288" rIns="36576" bIns="18288" anchor="ctr" anchorCtr="0">
                    <a:spAutoFit/>
                  </a:bodyPr>
                  <a:lstStyle/>
                  <a:p>
                    <a:pPr algn="ctr" rtl="0">
                      <a:defRPr lang="en-US" sz="16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n-US" sz="1600" b="1" i="0" u="none" strike="noStrike" kern="1200" baseline="0" dirty="0">
                        <a:solidFill>
                          <a:prstClr val="black"/>
                        </a:solidFill>
                        <a:latin typeface="Times New Roman" panose="02020603050405020304" pitchFamily="18" charset="0"/>
                        <a:ea typeface="+mn-ea"/>
                        <a:cs typeface="Times New Roman" panose="02020603050405020304" pitchFamily="18" charset="0"/>
                      </a:rPr>
                      <a:t>111.7</a:t>
                    </a:r>
                  </a:p>
                </c:rich>
              </c:tx>
              <c:spPr>
                <a:noFill/>
                <a:ln>
                  <a:solidFill>
                    <a:srgbClr val="C00000"/>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0">
                  <a:spAutoFit/>
                </a:bodyPr>
                <a:lstStyle/>
                <a:p>
                  <a:pPr algn="ctr" rtl="0">
                    <a:defRPr lang="en-US" sz="1600" b="1" i="0" u="none" strike="noStrike" kern="1200" baseline="0">
                      <a:solidFill>
                        <a:prstClr val="black"/>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D-5D59-4C24-8528-CFBE45862803}"/>
                </c:ext>
              </c:extLst>
            </c:dLbl>
            <c:spPr>
              <a:noFill/>
              <a:ln>
                <a:solidFill>
                  <a:srgbClr val="C00000"/>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33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Sheet1!$B$4:$E$4</c:f>
              <c:numCache>
                <c:formatCode>General</c:formatCode>
                <c:ptCount val="4"/>
                <c:pt idx="0">
                  <c:v>5.4</c:v>
                </c:pt>
                <c:pt idx="1">
                  <c:v>5.8</c:v>
                </c:pt>
                <c:pt idx="2">
                  <c:v>6.3</c:v>
                </c:pt>
                <c:pt idx="3">
                  <c:v>6.4</c:v>
                </c:pt>
              </c:numCache>
            </c:numRef>
          </c:val>
          <c:extLst>
            <c:ext xmlns:c16="http://schemas.microsoft.com/office/drawing/2014/chart" uri="{C3380CC4-5D6E-409C-BE32-E72D297353CC}">
              <c16:uniqueId val="{00000004-5D59-4C24-8528-CFBE45862803}"/>
            </c:ext>
          </c:extLst>
        </c:ser>
        <c:dLbls>
          <c:dLblPos val="ctr"/>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ED-414D-A907-29AF88FA4BC6}"/>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ED-414D-A907-29AF88FA4BC6}"/>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9ED-414D-A907-29AF88FA4BC6}"/>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9ED-414D-A907-29AF88FA4BC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9ED-414D-A907-29AF88FA4BC6}"/>
              </c:ext>
            </c:extLst>
          </c:dPt>
          <c:dPt>
            <c:idx val="5"/>
            <c:bubble3D val="0"/>
            <c:spPr>
              <a:solidFill>
                <a:schemeClr val="accent5">
                  <a:lumMod val="40000"/>
                  <a:lumOff val="60000"/>
                </a:schemeClr>
              </a:solidFill>
            </c:spPr>
            <c:extLst>
              <c:ext xmlns:c16="http://schemas.microsoft.com/office/drawing/2014/chart" uri="{C3380CC4-5D6E-409C-BE32-E72D297353CC}">
                <c16:uniqueId val="{0000000B-49ED-414D-A907-29AF88FA4BC6}"/>
              </c:ext>
            </c:extLst>
          </c:dPt>
          <c:dPt>
            <c:idx val="6"/>
            <c:bubble3D val="0"/>
            <c:spPr>
              <a:solidFill>
                <a:schemeClr val="accent4">
                  <a:lumMod val="60000"/>
                  <a:lumOff val="40000"/>
                </a:schemeClr>
              </a:solidFill>
            </c:spPr>
            <c:extLst>
              <c:ext xmlns:c16="http://schemas.microsoft.com/office/drawing/2014/chart" uri="{C3380CC4-5D6E-409C-BE32-E72D297353CC}">
                <c16:uniqueId val="{0000000D-49ED-414D-A907-29AF88FA4BC6}"/>
              </c:ext>
            </c:extLst>
          </c:dPt>
          <c:dLbls>
            <c:dLbl>
              <c:idx val="0"/>
              <c:layout>
                <c:manualLayout>
                  <c:x val="-0.20762866881011907"/>
                  <c:y val="5.6502110460717549E-2"/>
                </c:manualLayout>
              </c:layout>
              <c:tx>
                <c:rich>
                  <a:bodyPr/>
                  <a:lstStyle/>
                  <a:p>
                    <a:pPr>
                      <a:defRPr/>
                    </a:pPr>
                    <a:fld id="{6456555D-942A-4B4A-A097-56034201CFDB}" type="VALUE">
                      <a:rPr lang="en-US" sz="15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a:pPr>
                      <a:t>[القيمة]</a:t>
                    </a:fld>
                    <a:r>
                      <a:rPr lang="en-US" sz="15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6569866846479181"/>
                      <c:h val="0.10664795126030342"/>
                    </c:manualLayout>
                  </c15:layout>
                  <c15:dlblFieldTable/>
                  <c15:showDataLabelsRange val="0"/>
                </c:ext>
                <c:ext xmlns:c16="http://schemas.microsoft.com/office/drawing/2014/chart" uri="{C3380CC4-5D6E-409C-BE32-E72D297353CC}">
                  <c16:uniqueId val="{00000001-49ED-414D-A907-29AF88FA4BC6}"/>
                </c:ext>
              </c:extLst>
            </c:dLbl>
            <c:dLbl>
              <c:idx val="1"/>
              <c:layout>
                <c:manualLayout>
                  <c:x val="0.23167279384559294"/>
                  <c:y val="-0.19177069645203679"/>
                </c:manualLayout>
              </c:layout>
              <c:tx>
                <c:rich>
                  <a:bodyPr/>
                  <a:lstStyle/>
                  <a:p>
                    <a:pPr>
                      <a:defRPr/>
                    </a:pPr>
                    <a:fld id="{93FA68C4-091A-472F-BE93-FEB02C0B7467}" type="VALUE">
                      <a:rPr lang="en-US" sz="1500" b="1" smtClean="0">
                        <a:latin typeface="Times New Roman" panose="02020603050405020304" pitchFamily="18" charset="0"/>
                        <a:cs typeface="Times New Roman" panose="02020603050405020304" pitchFamily="18" charset="0"/>
                      </a:rPr>
                      <a:pPr>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722936403439875"/>
                      <c:h val="9.6112239344828043E-2"/>
                    </c:manualLayout>
                  </c15:layout>
                  <c15:dlblFieldTable/>
                  <c15:showDataLabelsRange val="0"/>
                </c:ext>
                <c:ext xmlns:c16="http://schemas.microsoft.com/office/drawing/2014/chart" uri="{C3380CC4-5D6E-409C-BE32-E72D297353CC}">
                  <c16:uniqueId val="{00000003-49ED-414D-A907-29AF88FA4BC6}"/>
                </c:ext>
              </c:extLst>
            </c:dLbl>
            <c:dLbl>
              <c:idx val="2"/>
              <c:layout>
                <c:manualLayout>
                  <c:x val="6.2551231117673772E-2"/>
                  <c:y val="-3.449699027064336E-2"/>
                </c:manualLayout>
              </c:layout>
              <c:tx>
                <c:rich>
                  <a:bodyPr/>
                  <a:lstStyle/>
                  <a:p>
                    <a:pPr>
                      <a:defRPr sz="1500" b="1">
                        <a:latin typeface="Times New Roman" panose="02020603050405020304" pitchFamily="18" charset="0"/>
                        <a:cs typeface="Times New Roman" panose="02020603050405020304" pitchFamily="18" charset="0"/>
                      </a:defRPr>
                    </a:pPr>
                    <a:fld id="{5D960521-AD57-4E3E-AB60-62C19B2156A9}" type="VALUE">
                      <a:rPr lang="en-US" sz="1500" b="1" smtClean="0">
                        <a:latin typeface="Times New Roman" panose="02020603050405020304" pitchFamily="18" charset="0"/>
                        <a:cs typeface="Times New Roman" panose="02020603050405020304" pitchFamily="18" charset="0"/>
                      </a:rPr>
                      <a:pPr>
                        <a:defRPr sz="1500" b="1">
                          <a:latin typeface="Times New Roman" panose="02020603050405020304" pitchFamily="18" charset="0"/>
                          <a:cs typeface="Times New Roman" panose="02020603050405020304" pitchFamily="18" charset="0"/>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49ED-414D-A907-29AF88FA4BC6}"/>
                </c:ext>
              </c:extLst>
            </c:dLbl>
            <c:dLbl>
              <c:idx val="3"/>
              <c:delete val="1"/>
              <c:extLst>
                <c:ext xmlns:c15="http://schemas.microsoft.com/office/drawing/2012/chart" uri="{CE6537A1-D6FC-4f65-9D91-7224C49458BB}"/>
                <c:ext xmlns:c16="http://schemas.microsoft.com/office/drawing/2014/chart" uri="{C3380CC4-5D6E-409C-BE32-E72D297353CC}">
                  <c16:uniqueId val="{00000007-49ED-414D-A907-29AF88FA4BC6}"/>
                </c:ext>
              </c:extLst>
            </c:dLbl>
            <c:dLbl>
              <c:idx val="4"/>
              <c:delete val="1"/>
              <c:extLst>
                <c:ext xmlns:c15="http://schemas.microsoft.com/office/drawing/2012/chart" uri="{CE6537A1-D6FC-4f65-9D91-7224C49458BB}"/>
                <c:ext xmlns:c16="http://schemas.microsoft.com/office/drawing/2014/chart" uri="{C3380CC4-5D6E-409C-BE32-E72D297353CC}">
                  <c16:uniqueId val="{00000009-49ED-414D-A907-29AF88FA4BC6}"/>
                </c:ext>
              </c:extLst>
            </c:dLbl>
            <c:dLbl>
              <c:idx val="5"/>
              <c:delete val="1"/>
              <c:extLst>
                <c:ext xmlns:c15="http://schemas.microsoft.com/office/drawing/2012/chart" uri="{CE6537A1-D6FC-4f65-9D91-7224C49458BB}"/>
                <c:ext xmlns:c16="http://schemas.microsoft.com/office/drawing/2014/chart" uri="{C3380CC4-5D6E-409C-BE32-E72D297353CC}">
                  <c16:uniqueId val="{0000000B-49ED-414D-A907-29AF88FA4BC6}"/>
                </c:ext>
              </c:extLst>
            </c:dLbl>
            <c:dLbl>
              <c:idx val="6"/>
              <c:delete val="1"/>
              <c:extLst>
                <c:ext xmlns:c15="http://schemas.microsoft.com/office/drawing/2012/chart" uri="{CE6537A1-D6FC-4f65-9D91-7224C49458BB}"/>
                <c:ext xmlns:c16="http://schemas.microsoft.com/office/drawing/2014/chart" uri="{C3380CC4-5D6E-409C-BE32-E72D297353CC}">
                  <c16:uniqueId val="{0000000D-49ED-414D-A907-29AF88FA4BC6}"/>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3"/>
                <c:pt idx="0">
                  <c:v>1st Qtr</c:v>
                </c:pt>
                <c:pt idx="1">
                  <c:v>2nd Qtr</c:v>
                </c:pt>
                <c:pt idx="2">
                  <c:v>3rd Qtr</c:v>
                </c:pt>
              </c:strCache>
            </c:strRef>
          </c:cat>
          <c:val>
            <c:numRef>
              <c:f>Sheet1!$B$2:$B$8</c:f>
              <c:numCache>
                <c:formatCode>General</c:formatCode>
                <c:ptCount val="7"/>
                <c:pt idx="0">
                  <c:v>48.7</c:v>
                </c:pt>
                <c:pt idx="1">
                  <c:v>45.7</c:v>
                </c:pt>
                <c:pt idx="2">
                  <c:v>5.6</c:v>
                </c:pt>
              </c:numCache>
            </c:numRef>
          </c:val>
          <c:extLst>
            <c:ext xmlns:c16="http://schemas.microsoft.com/office/drawing/2014/chart" uri="{C3380CC4-5D6E-409C-BE32-E72D297353CC}">
              <c16:uniqueId val="{0000000E-49ED-414D-A907-29AF88FA4BC6}"/>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873-40B3-9862-BFC211544E0A}"/>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873-40B3-9862-BFC211544E0A}"/>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873-40B3-9862-BFC211544E0A}"/>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873-40B3-9862-BFC211544E0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873-40B3-9862-BFC211544E0A}"/>
              </c:ext>
            </c:extLst>
          </c:dPt>
          <c:dPt>
            <c:idx val="5"/>
            <c:bubble3D val="0"/>
            <c:spPr>
              <a:solidFill>
                <a:schemeClr val="accent5">
                  <a:lumMod val="40000"/>
                  <a:lumOff val="60000"/>
                </a:schemeClr>
              </a:solidFill>
            </c:spPr>
            <c:extLst>
              <c:ext xmlns:c16="http://schemas.microsoft.com/office/drawing/2014/chart" uri="{C3380CC4-5D6E-409C-BE32-E72D297353CC}">
                <c16:uniqueId val="{0000000B-8873-40B3-9862-BFC211544E0A}"/>
              </c:ext>
            </c:extLst>
          </c:dPt>
          <c:dPt>
            <c:idx val="6"/>
            <c:bubble3D val="0"/>
            <c:spPr>
              <a:solidFill>
                <a:schemeClr val="accent4">
                  <a:lumMod val="60000"/>
                  <a:lumOff val="40000"/>
                </a:schemeClr>
              </a:solidFill>
            </c:spPr>
            <c:extLst>
              <c:ext xmlns:c16="http://schemas.microsoft.com/office/drawing/2014/chart" uri="{C3380CC4-5D6E-409C-BE32-E72D297353CC}">
                <c16:uniqueId val="{0000000D-8873-40B3-9862-BFC211544E0A}"/>
              </c:ext>
            </c:extLst>
          </c:dPt>
          <c:dLbls>
            <c:dLbl>
              <c:idx val="0"/>
              <c:layout>
                <c:manualLayout>
                  <c:x val="-0.21441251915948795"/>
                  <c:y val="2.0458677493453564E-2"/>
                </c:manualLayout>
              </c:layout>
              <c:tx>
                <c:rich>
                  <a:bodyPr/>
                  <a:lstStyle/>
                  <a:p>
                    <a:pPr>
                      <a:defRPr/>
                    </a:pPr>
                    <a:fld id="{6456555D-942A-4B4A-A097-56034201CFDB}" type="VALUE">
                      <a:rPr lang="en-US" sz="15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a:pPr>
                      <a:t>[القيمة]</a:t>
                    </a:fld>
                    <a:r>
                      <a:rPr lang="en-US" sz="15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6569865457818642"/>
                      <c:h val="9.0222495458037774E-2"/>
                    </c:manualLayout>
                  </c15:layout>
                  <c15:dlblFieldTable/>
                  <c15:showDataLabelsRange val="0"/>
                </c:ext>
                <c:ext xmlns:c16="http://schemas.microsoft.com/office/drawing/2014/chart" uri="{C3380CC4-5D6E-409C-BE32-E72D297353CC}">
                  <c16:uniqueId val="{00000001-8873-40B3-9862-BFC211544E0A}"/>
                </c:ext>
              </c:extLst>
            </c:dLbl>
            <c:dLbl>
              <c:idx val="1"/>
              <c:layout>
                <c:manualLayout>
                  <c:x val="0.2236866957112997"/>
                  <c:y val="-0.15028141752594928"/>
                </c:manualLayout>
              </c:layout>
              <c:tx>
                <c:rich>
                  <a:bodyPr/>
                  <a:lstStyle/>
                  <a:p>
                    <a:pPr>
                      <a:defRPr/>
                    </a:pPr>
                    <a:fld id="{93FA68C4-091A-472F-BE93-FEB02C0B7467}" type="VALUE">
                      <a:rPr lang="en-US" sz="1500" b="1" smtClean="0">
                        <a:latin typeface="Times New Roman" panose="02020603050405020304" pitchFamily="18" charset="0"/>
                        <a:cs typeface="Times New Roman" panose="02020603050405020304" pitchFamily="18" charset="0"/>
                      </a:rPr>
                      <a:pPr>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722936403439875"/>
                      <c:h val="9.6112239344828043E-2"/>
                    </c:manualLayout>
                  </c15:layout>
                  <c15:dlblFieldTable/>
                  <c15:showDataLabelsRange val="0"/>
                </c:ext>
                <c:ext xmlns:c16="http://schemas.microsoft.com/office/drawing/2014/chart" uri="{C3380CC4-5D6E-409C-BE32-E72D297353CC}">
                  <c16:uniqueId val="{00000003-8873-40B3-9862-BFC211544E0A}"/>
                </c:ext>
              </c:extLst>
            </c:dLbl>
            <c:dLbl>
              <c:idx val="2"/>
              <c:layout>
                <c:manualLayout>
                  <c:x val="6.4840231200502113E-2"/>
                  <c:y val="-1.6932155237911365E-2"/>
                </c:manualLayout>
              </c:layout>
              <c:tx>
                <c:rich>
                  <a:bodyPr/>
                  <a:lstStyle/>
                  <a:p>
                    <a:pPr>
                      <a:defRPr sz="1500" b="1">
                        <a:latin typeface="Times New Roman" panose="02020603050405020304" pitchFamily="18" charset="0"/>
                        <a:cs typeface="Times New Roman" panose="02020603050405020304" pitchFamily="18" charset="0"/>
                      </a:defRPr>
                    </a:pPr>
                    <a:r>
                      <a:rPr lang="en-US" sz="1500" b="1" dirty="0">
                        <a:latin typeface="Times New Roman" panose="02020603050405020304" pitchFamily="18" charset="0"/>
                        <a:cs typeface="Times New Roman" panose="02020603050405020304" pitchFamily="18" charset="0"/>
                      </a:rPr>
                      <a:t>5.7%</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ext>
                <c:ext xmlns:c16="http://schemas.microsoft.com/office/drawing/2014/chart" uri="{C3380CC4-5D6E-409C-BE32-E72D297353CC}">
                  <c16:uniqueId val="{00000005-8873-40B3-9862-BFC211544E0A}"/>
                </c:ext>
              </c:extLst>
            </c:dLbl>
            <c:dLbl>
              <c:idx val="3"/>
              <c:delete val="1"/>
              <c:extLst>
                <c:ext xmlns:c15="http://schemas.microsoft.com/office/drawing/2012/chart" uri="{CE6537A1-D6FC-4f65-9D91-7224C49458BB}"/>
                <c:ext xmlns:c16="http://schemas.microsoft.com/office/drawing/2014/chart" uri="{C3380CC4-5D6E-409C-BE32-E72D297353CC}">
                  <c16:uniqueId val="{00000007-8873-40B3-9862-BFC211544E0A}"/>
                </c:ext>
              </c:extLst>
            </c:dLbl>
            <c:dLbl>
              <c:idx val="4"/>
              <c:delete val="1"/>
              <c:extLst>
                <c:ext xmlns:c15="http://schemas.microsoft.com/office/drawing/2012/chart" uri="{CE6537A1-D6FC-4f65-9D91-7224C49458BB}"/>
                <c:ext xmlns:c16="http://schemas.microsoft.com/office/drawing/2014/chart" uri="{C3380CC4-5D6E-409C-BE32-E72D297353CC}">
                  <c16:uniqueId val="{00000009-8873-40B3-9862-BFC211544E0A}"/>
                </c:ext>
              </c:extLst>
            </c:dLbl>
            <c:dLbl>
              <c:idx val="5"/>
              <c:delete val="1"/>
              <c:extLst>
                <c:ext xmlns:c15="http://schemas.microsoft.com/office/drawing/2012/chart" uri="{CE6537A1-D6FC-4f65-9D91-7224C49458BB}"/>
                <c:ext xmlns:c16="http://schemas.microsoft.com/office/drawing/2014/chart" uri="{C3380CC4-5D6E-409C-BE32-E72D297353CC}">
                  <c16:uniqueId val="{0000000B-8873-40B3-9862-BFC211544E0A}"/>
                </c:ext>
              </c:extLst>
            </c:dLbl>
            <c:dLbl>
              <c:idx val="6"/>
              <c:delete val="1"/>
              <c:extLst>
                <c:ext xmlns:c15="http://schemas.microsoft.com/office/drawing/2012/chart" uri="{CE6537A1-D6FC-4f65-9D91-7224C49458BB}"/>
                <c:ext xmlns:c16="http://schemas.microsoft.com/office/drawing/2014/chart" uri="{C3380CC4-5D6E-409C-BE32-E72D297353CC}">
                  <c16:uniqueId val="{0000000D-8873-40B3-9862-BFC211544E0A}"/>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3"/>
                <c:pt idx="0">
                  <c:v>1st Qtr</c:v>
                </c:pt>
                <c:pt idx="1">
                  <c:v>2nd Qtr</c:v>
                </c:pt>
                <c:pt idx="2">
                  <c:v>3rd Qtr</c:v>
                </c:pt>
              </c:strCache>
            </c:strRef>
          </c:cat>
          <c:val>
            <c:numRef>
              <c:f>Sheet1!$B$2:$B$8</c:f>
              <c:numCache>
                <c:formatCode>General</c:formatCode>
                <c:ptCount val="7"/>
                <c:pt idx="0">
                  <c:v>34.6</c:v>
                </c:pt>
                <c:pt idx="1">
                  <c:v>59.6</c:v>
                </c:pt>
                <c:pt idx="2">
                  <c:v>5.6</c:v>
                </c:pt>
              </c:numCache>
            </c:numRef>
          </c:val>
          <c:extLst>
            <c:ext xmlns:c16="http://schemas.microsoft.com/office/drawing/2014/chart" uri="{C3380CC4-5D6E-409C-BE32-E72D297353CC}">
              <c16:uniqueId val="{0000000E-8873-40B3-9862-BFC211544E0A}"/>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ser>
          <c:idx val="0"/>
          <c:order val="0"/>
          <c:tx>
            <c:strRef>
              <c:f>Sheet1!$B$1</c:f>
              <c:strCache>
                <c:ptCount val="1"/>
                <c:pt idx="0">
                  <c:v>Sales</c:v>
                </c:pt>
              </c:strCache>
            </c:strRef>
          </c:tx>
          <c:dPt>
            <c:idx val="0"/>
            <c:bubble3D val="0"/>
            <c:explosion val="6"/>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ED-414D-A907-29AF88FA4BC6}"/>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ED-414D-A907-29AF88FA4BC6}"/>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9ED-414D-A907-29AF88FA4BC6}"/>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9ED-414D-A907-29AF88FA4BC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9ED-414D-A907-29AF88FA4BC6}"/>
              </c:ext>
            </c:extLst>
          </c:dPt>
          <c:dPt>
            <c:idx val="5"/>
            <c:bubble3D val="0"/>
            <c:spPr>
              <a:solidFill>
                <a:schemeClr val="accent5">
                  <a:lumMod val="40000"/>
                  <a:lumOff val="60000"/>
                </a:schemeClr>
              </a:solidFill>
            </c:spPr>
            <c:extLst>
              <c:ext xmlns:c16="http://schemas.microsoft.com/office/drawing/2014/chart" uri="{C3380CC4-5D6E-409C-BE32-E72D297353CC}">
                <c16:uniqueId val="{0000000B-49ED-414D-A907-29AF88FA4BC6}"/>
              </c:ext>
            </c:extLst>
          </c:dPt>
          <c:dPt>
            <c:idx val="6"/>
            <c:bubble3D val="0"/>
            <c:spPr>
              <a:solidFill>
                <a:schemeClr val="accent4">
                  <a:lumMod val="60000"/>
                  <a:lumOff val="40000"/>
                </a:schemeClr>
              </a:solidFill>
            </c:spPr>
            <c:extLst>
              <c:ext xmlns:c16="http://schemas.microsoft.com/office/drawing/2014/chart" uri="{C3380CC4-5D6E-409C-BE32-E72D297353CC}">
                <c16:uniqueId val="{0000000D-49ED-414D-A907-29AF88FA4BC6}"/>
              </c:ext>
            </c:extLst>
          </c:dPt>
          <c:dLbls>
            <c:dLbl>
              <c:idx val="0"/>
              <c:layout>
                <c:manualLayout>
                  <c:x val="-0.20762866881011907"/>
                  <c:y val="5.6502110460717549E-2"/>
                </c:manualLayout>
              </c:layout>
              <c:tx>
                <c:rich>
                  <a:bodyPr/>
                  <a:lstStyle/>
                  <a:p>
                    <a:pPr>
                      <a:defRPr/>
                    </a:pPr>
                    <a:fld id="{6456555D-942A-4B4A-A097-56034201CFDB}" type="VALUE">
                      <a:rPr lang="en-US" sz="15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a:pPr>
                      <a:t>[القيمة]</a:t>
                    </a:fld>
                    <a:r>
                      <a:rPr lang="en-US" sz="15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6569866846479181"/>
                      <c:h val="0.10664795126030342"/>
                    </c:manualLayout>
                  </c15:layout>
                  <c15:dlblFieldTable/>
                  <c15:showDataLabelsRange val="0"/>
                </c:ext>
                <c:ext xmlns:c16="http://schemas.microsoft.com/office/drawing/2014/chart" uri="{C3380CC4-5D6E-409C-BE32-E72D297353CC}">
                  <c16:uniqueId val="{00000001-49ED-414D-A907-29AF88FA4BC6}"/>
                </c:ext>
              </c:extLst>
            </c:dLbl>
            <c:dLbl>
              <c:idx val="1"/>
              <c:layout>
                <c:manualLayout>
                  <c:x val="0.23167279384559294"/>
                  <c:y val="-0.19177069645203679"/>
                </c:manualLayout>
              </c:layout>
              <c:tx>
                <c:rich>
                  <a:bodyPr/>
                  <a:lstStyle/>
                  <a:p>
                    <a:pPr>
                      <a:defRPr/>
                    </a:pPr>
                    <a:fld id="{93FA68C4-091A-472F-BE93-FEB02C0B7467}" type="VALUE">
                      <a:rPr lang="en-US" sz="1500" b="1" smtClean="0">
                        <a:latin typeface="Times New Roman" panose="02020603050405020304" pitchFamily="18" charset="0"/>
                        <a:cs typeface="Times New Roman" panose="02020603050405020304" pitchFamily="18" charset="0"/>
                      </a:rPr>
                      <a:pPr>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722936403439875"/>
                      <c:h val="9.6112239344828043E-2"/>
                    </c:manualLayout>
                  </c15:layout>
                  <c15:dlblFieldTable/>
                  <c15:showDataLabelsRange val="0"/>
                </c:ext>
                <c:ext xmlns:c16="http://schemas.microsoft.com/office/drawing/2014/chart" uri="{C3380CC4-5D6E-409C-BE32-E72D297353CC}">
                  <c16:uniqueId val="{00000003-49ED-414D-A907-29AF88FA4BC6}"/>
                </c:ext>
              </c:extLst>
            </c:dLbl>
            <c:dLbl>
              <c:idx val="2"/>
              <c:layout>
                <c:manualLayout>
                  <c:x val="6.2551231117673772E-2"/>
                  <c:y val="-3.449699027064336E-2"/>
                </c:manualLayout>
              </c:layout>
              <c:tx>
                <c:rich>
                  <a:bodyPr/>
                  <a:lstStyle/>
                  <a:p>
                    <a:pPr>
                      <a:defRPr sz="1500" b="1">
                        <a:latin typeface="Times New Roman" panose="02020603050405020304" pitchFamily="18" charset="0"/>
                        <a:cs typeface="Times New Roman" panose="02020603050405020304" pitchFamily="18" charset="0"/>
                      </a:defRPr>
                    </a:pPr>
                    <a:fld id="{5D960521-AD57-4E3E-AB60-62C19B2156A9}" type="VALUE">
                      <a:rPr lang="en-US" sz="1500" b="1" smtClean="0">
                        <a:latin typeface="Times New Roman" panose="02020603050405020304" pitchFamily="18" charset="0"/>
                        <a:cs typeface="Times New Roman" panose="02020603050405020304" pitchFamily="18" charset="0"/>
                      </a:rPr>
                      <a:pPr>
                        <a:defRPr sz="1500" b="1">
                          <a:latin typeface="Times New Roman" panose="02020603050405020304" pitchFamily="18" charset="0"/>
                          <a:cs typeface="Times New Roman" panose="02020603050405020304" pitchFamily="18" charset="0"/>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49ED-414D-A907-29AF88FA4BC6}"/>
                </c:ext>
              </c:extLst>
            </c:dLbl>
            <c:dLbl>
              <c:idx val="3"/>
              <c:delete val="1"/>
              <c:extLst>
                <c:ext xmlns:c15="http://schemas.microsoft.com/office/drawing/2012/chart" uri="{CE6537A1-D6FC-4f65-9D91-7224C49458BB}"/>
                <c:ext xmlns:c16="http://schemas.microsoft.com/office/drawing/2014/chart" uri="{C3380CC4-5D6E-409C-BE32-E72D297353CC}">
                  <c16:uniqueId val="{00000007-49ED-414D-A907-29AF88FA4BC6}"/>
                </c:ext>
              </c:extLst>
            </c:dLbl>
            <c:dLbl>
              <c:idx val="4"/>
              <c:delete val="1"/>
              <c:extLst>
                <c:ext xmlns:c15="http://schemas.microsoft.com/office/drawing/2012/chart" uri="{CE6537A1-D6FC-4f65-9D91-7224C49458BB}"/>
                <c:ext xmlns:c16="http://schemas.microsoft.com/office/drawing/2014/chart" uri="{C3380CC4-5D6E-409C-BE32-E72D297353CC}">
                  <c16:uniqueId val="{00000009-49ED-414D-A907-29AF88FA4BC6}"/>
                </c:ext>
              </c:extLst>
            </c:dLbl>
            <c:dLbl>
              <c:idx val="5"/>
              <c:delete val="1"/>
              <c:extLst>
                <c:ext xmlns:c15="http://schemas.microsoft.com/office/drawing/2012/chart" uri="{CE6537A1-D6FC-4f65-9D91-7224C49458BB}"/>
                <c:ext xmlns:c16="http://schemas.microsoft.com/office/drawing/2014/chart" uri="{C3380CC4-5D6E-409C-BE32-E72D297353CC}">
                  <c16:uniqueId val="{0000000B-49ED-414D-A907-29AF88FA4BC6}"/>
                </c:ext>
              </c:extLst>
            </c:dLbl>
            <c:dLbl>
              <c:idx val="6"/>
              <c:delete val="1"/>
              <c:extLst>
                <c:ext xmlns:c15="http://schemas.microsoft.com/office/drawing/2012/chart" uri="{CE6537A1-D6FC-4f65-9D91-7224C49458BB}"/>
                <c:ext xmlns:c16="http://schemas.microsoft.com/office/drawing/2014/chart" uri="{C3380CC4-5D6E-409C-BE32-E72D297353CC}">
                  <c16:uniqueId val="{0000000D-49ED-414D-A907-29AF88FA4BC6}"/>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40.4</c:v>
                </c:pt>
                <c:pt idx="1">
                  <c:v>59.6</c:v>
                </c:pt>
              </c:numCache>
            </c:numRef>
          </c:val>
          <c:extLst>
            <c:ext xmlns:c16="http://schemas.microsoft.com/office/drawing/2014/chart" uri="{C3380CC4-5D6E-409C-BE32-E72D297353CC}">
              <c16:uniqueId val="{0000000E-49ED-414D-A907-29AF88FA4BC6}"/>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ser>
          <c:idx val="0"/>
          <c:order val="0"/>
          <c:tx>
            <c:strRef>
              <c:f>Sheet1!$B$1</c:f>
              <c:strCache>
                <c:ptCount val="1"/>
                <c:pt idx="0">
                  <c:v>Sales</c:v>
                </c:pt>
              </c:strCache>
            </c:strRef>
          </c:tx>
          <c:dPt>
            <c:idx val="0"/>
            <c:bubble3D val="0"/>
            <c:explosion val="6"/>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873-40B3-9862-BFC211544E0A}"/>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873-40B3-9862-BFC211544E0A}"/>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873-40B3-9862-BFC211544E0A}"/>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873-40B3-9862-BFC211544E0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873-40B3-9862-BFC211544E0A}"/>
              </c:ext>
            </c:extLst>
          </c:dPt>
          <c:dPt>
            <c:idx val="5"/>
            <c:bubble3D val="0"/>
            <c:spPr>
              <a:solidFill>
                <a:schemeClr val="accent5">
                  <a:lumMod val="40000"/>
                  <a:lumOff val="60000"/>
                </a:schemeClr>
              </a:solidFill>
            </c:spPr>
            <c:extLst>
              <c:ext xmlns:c16="http://schemas.microsoft.com/office/drawing/2014/chart" uri="{C3380CC4-5D6E-409C-BE32-E72D297353CC}">
                <c16:uniqueId val="{0000000B-8873-40B3-9862-BFC211544E0A}"/>
              </c:ext>
            </c:extLst>
          </c:dPt>
          <c:dPt>
            <c:idx val="6"/>
            <c:bubble3D val="0"/>
            <c:spPr>
              <a:solidFill>
                <a:schemeClr val="accent4">
                  <a:lumMod val="60000"/>
                  <a:lumOff val="40000"/>
                </a:schemeClr>
              </a:solidFill>
            </c:spPr>
            <c:extLst>
              <c:ext xmlns:c16="http://schemas.microsoft.com/office/drawing/2014/chart" uri="{C3380CC4-5D6E-409C-BE32-E72D297353CC}">
                <c16:uniqueId val="{0000000D-8873-40B3-9862-BFC211544E0A}"/>
              </c:ext>
            </c:extLst>
          </c:dPt>
          <c:dLbls>
            <c:dLbl>
              <c:idx val="0"/>
              <c:layout>
                <c:manualLayout>
                  <c:x val="-0.21441251915948795"/>
                  <c:y val="2.0458677493453564E-2"/>
                </c:manualLayout>
              </c:layout>
              <c:tx>
                <c:rich>
                  <a:bodyPr/>
                  <a:lstStyle/>
                  <a:p>
                    <a:pPr>
                      <a:defRPr/>
                    </a:pPr>
                    <a:fld id="{6456555D-942A-4B4A-A097-56034201CFDB}" type="VALUE">
                      <a:rPr lang="en-US" sz="15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a:pPr>
                      <a:t>[القيمة]</a:t>
                    </a:fld>
                    <a:r>
                      <a:rPr lang="en-US" sz="15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6569865457818642"/>
                      <c:h val="9.0222495458037774E-2"/>
                    </c:manualLayout>
                  </c15:layout>
                  <c15:dlblFieldTable/>
                  <c15:showDataLabelsRange val="0"/>
                </c:ext>
                <c:ext xmlns:c16="http://schemas.microsoft.com/office/drawing/2014/chart" uri="{C3380CC4-5D6E-409C-BE32-E72D297353CC}">
                  <c16:uniqueId val="{00000001-8873-40B3-9862-BFC211544E0A}"/>
                </c:ext>
              </c:extLst>
            </c:dLbl>
            <c:dLbl>
              <c:idx val="1"/>
              <c:layout>
                <c:manualLayout>
                  <c:x val="0.2236866957112997"/>
                  <c:y val="-0.15028141752594928"/>
                </c:manualLayout>
              </c:layout>
              <c:tx>
                <c:rich>
                  <a:bodyPr/>
                  <a:lstStyle/>
                  <a:p>
                    <a:pPr>
                      <a:defRPr/>
                    </a:pPr>
                    <a:fld id="{93FA68C4-091A-472F-BE93-FEB02C0B7467}" type="VALUE">
                      <a:rPr lang="en-US" sz="1500" b="1" smtClean="0">
                        <a:latin typeface="Times New Roman" panose="02020603050405020304" pitchFamily="18" charset="0"/>
                        <a:cs typeface="Times New Roman" panose="02020603050405020304" pitchFamily="18" charset="0"/>
                      </a:rPr>
                      <a:pPr>
                        <a:defRPr/>
                      </a:pPr>
                      <a:t>[القيمة]</a:t>
                    </a:fld>
                    <a:r>
                      <a:rPr lang="en-US" sz="15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722936403439875"/>
                      <c:h val="9.6112239344828043E-2"/>
                    </c:manualLayout>
                  </c15:layout>
                  <c15:dlblFieldTable/>
                  <c15:showDataLabelsRange val="0"/>
                </c:ext>
                <c:ext xmlns:c16="http://schemas.microsoft.com/office/drawing/2014/chart" uri="{C3380CC4-5D6E-409C-BE32-E72D297353CC}">
                  <c16:uniqueId val="{00000003-8873-40B3-9862-BFC211544E0A}"/>
                </c:ext>
              </c:extLst>
            </c:dLbl>
            <c:dLbl>
              <c:idx val="2"/>
              <c:layout>
                <c:manualLayout>
                  <c:x val="6.4840231200502113E-2"/>
                  <c:y val="-1.6932155237911365E-2"/>
                </c:manualLayout>
              </c:layout>
              <c:tx>
                <c:rich>
                  <a:bodyPr/>
                  <a:lstStyle/>
                  <a:p>
                    <a:pPr>
                      <a:defRPr sz="1500" b="1">
                        <a:latin typeface="Times New Roman" panose="02020603050405020304" pitchFamily="18" charset="0"/>
                        <a:cs typeface="Times New Roman" panose="02020603050405020304" pitchFamily="18" charset="0"/>
                      </a:defRPr>
                    </a:pPr>
                    <a:r>
                      <a:rPr lang="en-US" sz="1500" b="1" dirty="0">
                        <a:latin typeface="Times New Roman" panose="02020603050405020304" pitchFamily="18" charset="0"/>
                        <a:cs typeface="Times New Roman" panose="02020603050405020304" pitchFamily="18" charset="0"/>
                      </a:rPr>
                      <a:t>5.7%</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ext>
                <c:ext xmlns:c16="http://schemas.microsoft.com/office/drawing/2014/chart" uri="{C3380CC4-5D6E-409C-BE32-E72D297353CC}">
                  <c16:uniqueId val="{00000005-8873-40B3-9862-BFC211544E0A}"/>
                </c:ext>
              </c:extLst>
            </c:dLbl>
            <c:dLbl>
              <c:idx val="3"/>
              <c:delete val="1"/>
              <c:extLst>
                <c:ext xmlns:c15="http://schemas.microsoft.com/office/drawing/2012/chart" uri="{CE6537A1-D6FC-4f65-9D91-7224C49458BB}"/>
                <c:ext xmlns:c16="http://schemas.microsoft.com/office/drawing/2014/chart" uri="{C3380CC4-5D6E-409C-BE32-E72D297353CC}">
                  <c16:uniqueId val="{00000007-8873-40B3-9862-BFC211544E0A}"/>
                </c:ext>
              </c:extLst>
            </c:dLbl>
            <c:dLbl>
              <c:idx val="4"/>
              <c:delete val="1"/>
              <c:extLst>
                <c:ext xmlns:c15="http://schemas.microsoft.com/office/drawing/2012/chart" uri="{CE6537A1-D6FC-4f65-9D91-7224C49458BB}"/>
                <c:ext xmlns:c16="http://schemas.microsoft.com/office/drawing/2014/chart" uri="{C3380CC4-5D6E-409C-BE32-E72D297353CC}">
                  <c16:uniqueId val="{00000009-8873-40B3-9862-BFC211544E0A}"/>
                </c:ext>
              </c:extLst>
            </c:dLbl>
            <c:dLbl>
              <c:idx val="5"/>
              <c:delete val="1"/>
              <c:extLst>
                <c:ext xmlns:c15="http://schemas.microsoft.com/office/drawing/2012/chart" uri="{CE6537A1-D6FC-4f65-9D91-7224C49458BB}"/>
                <c:ext xmlns:c16="http://schemas.microsoft.com/office/drawing/2014/chart" uri="{C3380CC4-5D6E-409C-BE32-E72D297353CC}">
                  <c16:uniqueId val="{0000000B-8873-40B3-9862-BFC211544E0A}"/>
                </c:ext>
              </c:extLst>
            </c:dLbl>
            <c:dLbl>
              <c:idx val="6"/>
              <c:delete val="1"/>
              <c:extLst>
                <c:ext xmlns:c15="http://schemas.microsoft.com/office/drawing/2012/chart" uri="{CE6537A1-D6FC-4f65-9D91-7224C49458BB}"/>
                <c:ext xmlns:c16="http://schemas.microsoft.com/office/drawing/2014/chart" uri="{C3380CC4-5D6E-409C-BE32-E72D297353CC}">
                  <c16:uniqueId val="{0000000D-8873-40B3-9862-BFC211544E0A}"/>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44.1</c:v>
                </c:pt>
                <c:pt idx="1">
                  <c:v>55.9</c:v>
                </c:pt>
              </c:numCache>
            </c:numRef>
          </c:val>
          <c:extLst>
            <c:ext xmlns:c16="http://schemas.microsoft.com/office/drawing/2014/chart" uri="{C3380CC4-5D6E-409C-BE32-E72D297353CC}">
              <c16:uniqueId val="{0000000E-8873-40B3-9862-BFC211544E0A}"/>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94723672656198366"/>
          <c:h val="0.80596966066917319"/>
        </c:manualLayout>
      </c:layout>
      <c:barChart>
        <c:barDir val="col"/>
        <c:grouping val="stacked"/>
        <c:varyColors val="0"/>
        <c:ser>
          <c:idx val="0"/>
          <c:order val="0"/>
          <c:tx>
            <c:strRef>
              <c:f>Sheet1!$A$2</c:f>
              <c:strCache>
                <c:ptCount val="1"/>
                <c:pt idx="0">
                  <c:v>دول أوبك</c:v>
                </c:pt>
              </c:strCache>
            </c:strRef>
          </c:tx>
          <c:spPr>
            <a:solidFill>
              <a:srgbClr val="FF7C80"/>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5D59-4C24-8528-CFBE45862803}"/>
                </c:ext>
              </c:extLst>
            </c:dLbl>
            <c:dLbl>
              <c:idx val="2"/>
              <c:delete val="1"/>
              <c:extLst>
                <c:ext xmlns:c15="http://schemas.microsoft.com/office/drawing/2012/chart" uri="{CE6537A1-D6FC-4f65-9D91-7224C49458BB}"/>
                <c:ext xmlns:c16="http://schemas.microsoft.com/office/drawing/2014/chart" uri="{C3380CC4-5D6E-409C-BE32-E72D297353CC}">
                  <c16:uniqueId val="{0000000B-5D59-4C24-8528-CFBE45862803}"/>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Sheet1!$B$2:$E$2</c:f>
              <c:numCache>
                <c:formatCode>General</c:formatCode>
                <c:ptCount val="4"/>
                <c:pt idx="0">
                  <c:v>38.9</c:v>
                </c:pt>
                <c:pt idx="1">
                  <c:v>39.299999999999997</c:v>
                </c:pt>
                <c:pt idx="2">
                  <c:v>42.5</c:v>
                </c:pt>
                <c:pt idx="3">
                  <c:v>49.3</c:v>
                </c:pt>
              </c:numCache>
            </c:numRef>
          </c:val>
          <c:extLst>
            <c:ext xmlns:c16="http://schemas.microsoft.com/office/drawing/2014/chart" uri="{C3380CC4-5D6E-409C-BE32-E72D297353CC}">
              <c16:uniqueId val="{00000000-5D59-4C24-8528-CFBE45862803}"/>
            </c:ext>
          </c:extLst>
        </c:ser>
        <c:ser>
          <c:idx val="1"/>
          <c:order val="1"/>
          <c:tx>
            <c:strRef>
              <c:f>Sheet1!$A$4</c:f>
              <c:strCache>
                <c:ptCount val="1"/>
              </c:strCache>
            </c:strRef>
          </c:tx>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Sheet1!$B$1:$E$1</c:f>
              <c:strCache>
                <c:ptCount val="4"/>
                <c:pt idx="0">
                  <c:v>2017</c:v>
                </c:pt>
                <c:pt idx="1">
                  <c:v>2020</c:v>
                </c:pt>
                <c:pt idx="2">
                  <c:v>2030</c:v>
                </c:pt>
                <c:pt idx="3">
                  <c:v>2040</c:v>
                </c:pt>
              </c:strCache>
            </c:strRef>
          </c:cat>
          <c:val>
            <c:numRef>
              <c:f>Sheet1!$B$4:$E$4</c:f>
              <c:numCache>
                <c:formatCode>General</c:formatCode>
                <c:ptCount val="4"/>
              </c:numCache>
            </c:numRef>
          </c:val>
          <c:extLst>
            <c:ext xmlns:c16="http://schemas.microsoft.com/office/drawing/2014/chart" uri="{C3380CC4-5D6E-409C-BE32-E72D297353CC}">
              <c16:uniqueId val="{00000001-5D59-4C24-8528-CFBE45862803}"/>
            </c:ext>
          </c:extLst>
        </c:ser>
        <c:ser>
          <c:idx val="2"/>
          <c:order val="2"/>
          <c:tx>
            <c:strRef>
              <c:f>Sheet1!$A$3</c:f>
              <c:strCache>
                <c:ptCount val="1"/>
                <c:pt idx="0">
                  <c:v>دول خارج أوبك</c:v>
                </c:pt>
              </c:strCache>
            </c:strRef>
          </c:tx>
          <c:spPr>
            <a:solidFill>
              <a:schemeClr val="tx2">
                <a:lumMod val="60000"/>
                <a:lumOff val="40000"/>
              </a:schemeClr>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0"/>
                  <c:y val="-0.28920806992990405"/>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96.4</a:t>
                    </a:r>
                  </a:p>
                </c:rich>
              </c:tx>
              <c:spPr>
                <a:no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2-5D59-4C24-8528-CFBE45862803}"/>
                </c:ext>
              </c:extLst>
            </c:dLbl>
            <c:dLbl>
              <c:idx val="1"/>
              <c:delete val="1"/>
              <c:extLst>
                <c:ext xmlns:c15="http://schemas.microsoft.com/office/drawing/2012/chart" uri="{CE6537A1-D6FC-4f65-9D91-7224C49458BB}"/>
                <c:ext xmlns:c16="http://schemas.microsoft.com/office/drawing/2014/chart" uri="{C3380CC4-5D6E-409C-BE32-E72D297353CC}">
                  <c16:uniqueId val="{00000003-5D59-4C24-8528-CFBE45862803}"/>
                </c:ext>
              </c:extLst>
            </c:dLbl>
            <c:dLbl>
              <c:idx val="2"/>
              <c:delete val="1"/>
              <c:extLst>
                <c:ext xmlns:c15="http://schemas.microsoft.com/office/drawing/2012/chart" uri="{CE6537A1-D6FC-4f65-9D91-7224C49458BB}"/>
                <c:ext xmlns:c16="http://schemas.microsoft.com/office/drawing/2014/chart" uri="{C3380CC4-5D6E-409C-BE32-E72D297353CC}">
                  <c16:uniqueId val="{0000000C-5D59-4C24-8528-CFBE45862803}"/>
                </c:ext>
              </c:extLst>
            </c:dLbl>
            <c:dLbl>
              <c:idx val="3"/>
              <c:layout>
                <c:manualLayout>
                  <c:x val="2.398330610818838E-3"/>
                  <c:y val="-0.2952332380534437"/>
                </c:manualLayout>
              </c:layout>
              <c:tx>
                <c:rich>
                  <a:bodyPr rot="0" spcFirstLastPara="1" vertOverflow="clip" horzOverflow="clip" vert="horz" wrap="square" lIns="36576" tIns="18288" rIns="36576" bIns="18288" anchor="ctr" anchorCtr="0">
                    <a:spAutoFit/>
                  </a:bodyPr>
                  <a:lstStyle/>
                  <a:p>
                    <a:pPr algn="ctr" rtl="0">
                      <a:defRPr lang="en-US" sz="16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n-US" sz="1600" b="1" i="0" u="none" strike="noStrike" kern="1200" baseline="0" dirty="0">
                        <a:solidFill>
                          <a:prstClr val="black"/>
                        </a:solidFill>
                        <a:latin typeface="Times New Roman" panose="02020603050405020304" pitchFamily="18" charset="0"/>
                        <a:ea typeface="+mn-ea"/>
                        <a:cs typeface="Times New Roman" panose="02020603050405020304" pitchFamily="18" charset="0"/>
                      </a:rPr>
                      <a:t>111.9</a:t>
                    </a:r>
                  </a:p>
                </c:rich>
              </c:tx>
              <c:spPr>
                <a:no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0">
                  <a:spAutoFit/>
                </a:bodyPr>
                <a:lstStyle/>
                <a:p>
                  <a:pPr algn="ctr" rtl="0">
                    <a:defRPr lang="en-US" sz="1600" b="1" i="0" u="none" strike="noStrike" kern="1200" baseline="0">
                      <a:solidFill>
                        <a:prstClr val="black"/>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D-5D59-4C24-8528-CFBE45862803}"/>
                </c:ext>
              </c:extLst>
            </c:dLbl>
            <c:spPr>
              <a:noFill/>
              <a:ln>
                <a:solidFill>
                  <a:schemeClr val="accent5">
                    <a:lumMod val="50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33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Sheet1!$B$3:$E$3</c:f>
              <c:numCache>
                <c:formatCode>General</c:formatCode>
                <c:ptCount val="4"/>
                <c:pt idx="0">
                  <c:v>57.5</c:v>
                </c:pt>
                <c:pt idx="1">
                  <c:v>63.1</c:v>
                </c:pt>
                <c:pt idx="2">
                  <c:v>66.3</c:v>
                </c:pt>
                <c:pt idx="3">
                  <c:v>62.6</c:v>
                </c:pt>
              </c:numCache>
            </c:numRef>
          </c:val>
          <c:extLst>
            <c:ext xmlns:c16="http://schemas.microsoft.com/office/drawing/2014/chart" uri="{C3380CC4-5D6E-409C-BE32-E72D297353CC}">
              <c16:uniqueId val="{00000004-5D59-4C24-8528-CFBE45862803}"/>
            </c:ext>
          </c:extLst>
        </c:ser>
        <c:dLbls>
          <c:dLblPos val="ctr"/>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352438934044535"/>
          <c:y val="7.7352254458552622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008-49EC-B545-F4A3B30485B9}"/>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008-49EC-B545-F4A3B30485B9}"/>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008-49EC-B545-F4A3B30485B9}"/>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008-49EC-B545-F4A3B30485B9}"/>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008-49EC-B545-F4A3B30485B9}"/>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1008-49EC-B545-F4A3B30485B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1008-49EC-B545-F4A3B30485B9}"/>
              </c:ext>
            </c:extLst>
          </c:dPt>
          <c:dLbls>
            <c:dLbl>
              <c:idx val="0"/>
              <c:layout>
                <c:manualLayout>
                  <c:x val="9.2405913978493431E-3"/>
                  <c:y val="0.13691955315647439"/>
                </c:manualLayout>
              </c:layout>
              <c:tx>
                <c:rich>
                  <a:bodyPr/>
                  <a:lstStyle/>
                  <a:p>
                    <a:pPr>
                      <a:defRPr sz="1600" b="1">
                        <a:solidFill>
                          <a:schemeClr val="accent1">
                            <a:lumMod val="50000"/>
                          </a:schemeClr>
                        </a:solidFill>
                        <a:latin typeface="Times New Roman" panose="02020603050405020304" pitchFamily="18" charset="0"/>
                        <a:cs typeface="Times New Roman" panose="02020603050405020304" pitchFamily="18" charset="0"/>
                      </a:defRPr>
                    </a:pPr>
                    <a:fld id="{9E805EB7-2A3F-4D65-86F5-0A980695EE67}" type="VALUE">
                      <a:rPr lang="en-US" smtClean="0">
                        <a:solidFill>
                          <a:schemeClr val="accent1">
                            <a:lumMod val="50000"/>
                          </a:schemeClr>
                        </a:solidFill>
                      </a:rPr>
                      <a:pPr>
                        <a:defRPr sz="1600" b="1">
                          <a:solidFill>
                            <a:schemeClr val="accent1">
                              <a:lumMod val="50000"/>
                            </a:schemeClr>
                          </a:solidFill>
                          <a:latin typeface="Times New Roman" panose="02020603050405020304" pitchFamily="18" charset="0"/>
                          <a:cs typeface="Times New Roman" panose="02020603050405020304" pitchFamily="18" charset="0"/>
                        </a:defRPr>
                      </a:pPr>
                      <a:t>[القيمة]</a:t>
                    </a:fld>
                    <a:r>
                      <a:rPr lang="en-US" dirty="0">
                        <a:solidFill>
                          <a:schemeClr val="accent1">
                            <a:lumMod val="50000"/>
                          </a:schemeClr>
                        </a:solidFill>
                      </a:rPr>
                      <a:t>%</a:t>
                    </a:r>
                  </a:p>
                </c:rich>
              </c:tx>
              <c:spPr>
                <a:solidFill>
                  <a:srgbClr val="FFFFCC"/>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9045698924731187E-2"/>
                      <c:h val="6.2821912624735354E-2"/>
                    </c:manualLayout>
                  </c15:layout>
                  <c15:dlblFieldTable/>
                  <c15:showDataLabelsRange val="0"/>
                </c:ext>
                <c:ext xmlns:c16="http://schemas.microsoft.com/office/drawing/2014/chart" uri="{C3380CC4-5D6E-409C-BE32-E72D297353CC}">
                  <c16:uniqueId val="{00000001-1008-49EC-B545-F4A3B30485B9}"/>
                </c:ext>
              </c:extLst>
            </c:dLbl>
            <c:dLbl>
              <c:idx val="1"/>
              <c:delete val="1"/>
              <c:extLst>
                <c:ext xmlns:c15="http://schemas.microsoft.com/office/drawing/2012/chart" uri="{CE6537A1-D6FC-4f65-9D91-7224C49458BB}"/>
                <c:ext xmlns:c16="http://schemas.microsoft.com/office/drawing/2014/chart" uri="{C3380CC4-5D6E-409C-BE32-E72D297353CC}">
                  <c16:uniqueId val="{00000003-1008-49EC-B545-F4A3B30485B9}"/>
                </c:ext>
              </c:extLst>
            </c:dLbl>
            <c:dLbl>
              <c:idx val="2"/>
              <c:delete val="1"/>
              <c:extLst>
                <c:ext xmlns:c15="http://schemas.microsoft.com/office/drawing/2012/chart" uri="{CE6537A1-D6FC-4f65-9D91-7224C49458BB}"/>
                <c:ext xmlns:c16="http://schemas.microsoft.com/office/drawing/2014/chart" uri="{C3380CC4-5D6E-409C-BE32-E72D297353CC}">
                  <c16:uniqueId val="{00000005-1008-49EC-B545-F4A3B30485B9}"/>
                </c:ext>
              </c:extLst>
            </c:dLbl>
            <c:dLbl>
              <c:idx val="3"/>
              <c:delete val="1"/>
              <c:extLst>
                <c:ext xmlns:c15="http://schemas.microsoft.com/office/drawing/2012/chart" uri="{CE6537A1-D6FC-4f65-9D91-7224C49458BB}"/>
                <c:ext xmlns:c16="http://schemas.microsoft.com/office/drawing/2014/chart" uri="{C3380CC4-5D6E-409C-BE32-E72D297353CC}">
                  <c16:uniqueId val="{00000007-1008-49EC-B545-F4A3B30485B9}"/>
                </c:ext>
              </c:extLst>
            </c:dLbl>
            <c:dLbl>
              <c:idx val="4"/>
              <c:delete val="1"/>
              <c:extLst>
                <c:ext xmlns:c15="http://schemas.microsoft.com/office/drawing/2012/chart" uri="{CE6537A1-D6FC-4f65-9D91-7224C49458BB}"/>
                <c:ext xmlns:c16="http://schemas.microsoft.com/office/drawing/2014/chart" uri="{C3380CC4-5D6E-409C-BE32-E72D297353CC}">
                  <c16:uniqueId val="{00000009-1008-49EC-B545-F4A3B30485B9}"/>
                </c:ext>
              </c:extLst>
            </c:dLbl>
            <c:dLbl>
              <c:idx val="5"/>
              <c:layout>
                <c:manualLayout>
                  <c:x val="-8.8205645161290328E-2"/>
                  <c:y val="-8.0540913621455611E-3"/>
                </c:manualLayout>
              </c:layout>
              <c:tx>
                <c:rich>
                  <a:bodyPr/>
                  <a:lstStyle/>
                  <a:p>
                    <a:pPr>
                      <a:defRPr sz="1600" b="1">
                        <a:solidFill>
                          <a:srgbClr val="C00000"/>
                        </a:solidFill>
                        <a:latin typeface="Times New Roman" panose="02020603050405020304" pitchFamily="18" charset="0"/>
                        <a:cs typeface="Times New Roman" panose="02020603050405020304" pitchFamily="18" charset="0"/>
                      </a:defRPr>
                    </a:pPr>
                    <a:fld id="{0E592F57-E473-4DCF-A789-6D375893AC2A}" type="VALUE">
                      <a:rPr lang="en-US" smtClean="0">
                        <a:solidFill>
                          <a:srgbClr val="C00000"/>
                        </a:solidFill>
                      </a:rPr>
                      <a:pPr>
                        <a:defRPr sz="1600" b="1">
                          <a:solidFill>
                            <a:srgbClr val="C00000"/>
                          </a:solidFill>
                          <a:latin typeface="Times New Roman" panose="02020603050405020304" pitchFamily="18" charset="0"/>
                          <a:cs typeface="Times New Roman" panose="02020603050405020304" pitchFamily="18" charset="0"/>
                        </a:defRPr>
                      </a:pPr>
                      <a:t>[القيمة]</a:t>
                    </a:fld>
                    <a:r>
                      <a:rPr lang="en-US" dirty="0">
                        <a:solidFill>
                          <a:srgbClr val="C00000"/>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5685483870967735E-2"/>
                      <c:h val="6.2821912624735354E-2"/>
                    </c:manualLayout>
                  </c15:layout>
                  <c15:dlblFieldTable/>
                  <c15:showDataLabelsRange val="0"/>
                </c:ext>
                <c:ext xmlns:c16="http://schemas.microsoft.com/office/drawing/2014/chart" uri="{C3380CC4-5D6E-409C-BE32-E72D297353CC}">
                  <c16:uniqueId val="{0000000B-1008-49EC-B545-F4A3B30485B9}"/>
                </c:ext>
              </c:extLst>
            </c:dLbl>
            <c:dLbl>
              <c:idx val="6"/>
              <c:delete val="1"/>
              <c:extLst>
                <c:ext xmlns:c15="http://schemas.microsoft.com/office/drawing/2012/chart" uri="{CE6537A1-D6FC-4f65-9D91-7224C49458BB}"/>
                <c:ext xmlns:c16="http://schemas.microsoft.com/office/drawing/2014/chart" uri="{C3380CC4-5D6E-409C-BE32-E72D297353CC}">
                  <c16:uniqueId val="{0000000D-1008-49EC-B545-F4A3B30485B9}"/>
                </c:ext>
              </c:extLst>
            </c:dLbl>
            <c:spPr>
              <a:solidFill>
                <a:prstClr val="white"/>
              </a:solidFill>
              <a:ln>
                <a:solidFill>
                  <a:prstClr val="black">
                    <a:lumMod val="65000"/>
                    <a:lumOff val="35000"/>
                  </a:prstClr>
                </a:solidFill>
              </a:ln>
              <a:effectLst/>
            </c:spPr>
            <c:txPr>
              <a:bodyPr/>
              <a:lstStyle/>
              <a:p>
                <a:pPr>
                  <a:defRPr sz="16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Sheet1!$A$2:$A$8</c:f>
              <c:strCache>
                <c:ptCount val="7"/>
                <c:pt idx="0">
                  <c:v>الدول العربية</c:v>
                </c:pt>
                <c:pt idx="1">
                  <c:v>دول أوبك غير العربية</c:v>
                </c:pt>
                <c:pt idx="2">
                  <c:v>كومنولث الدول المستقلة</c:v>
                </c:pt>
                <c:pt idx="3">
                  <c:v>باقي دول العالم</c:v>
                </c:pt>
                <c:pt idx="4">
                  <c:v>أمريكا الشمالية</c:v>
                </c:pt>
                <c:pt idx="5">
                  <c:v>الصين</c:v>
                </c:pt>
                <c:pt idx="6">
                  <c:v>بحر الشمال</c:v>
                </c:pt>
              </c:strCache>
            </c:strRef>
          </c:cat>
          <c:val>
            <c:numRef>
              <c:f>Sheet1!$B$2:$B$8</c:f>
              <c:numCache>
                <c:formatCode>0.0</c:formatCode>
                <c:ptCount val="7"/>
                <c:pt idx="0" formatCode="General">
                  <c:v>48.8</c:v>
                </c:pt>
                <c:pt idx="1">
                  <c:v>23</c:v>
                </c:pt>
                <c:pt idx="2" formatCode="General">
                  <c:v>8.3000000000000007</c:v>
                </c:pt>
                <c:pt idx="3" formatCode="General">
                  <c:v>14.4</c:v>
                </c:pt>
                <c:pt idx="4" formatCode="General">
                  <c:v>3.2</c:v>
                </c:pt>
                <c:pt idx="5" formatCode="General">
                  <c:v>1.8</c:v>
                </c:pt>
                <c:pt idx="6" formatCode="General">
                  <c:v>0.6</c:v>
                </c:pt>
              </c:numCache>
            </c:numRef>
          </c:val>
          <c:extLst>
            <c:ext xmlns:c16="http://schemas.microsoft.com/office/drawing/2014/chart" uri="{C3380CC4-5D6E-409C-BE32-E72D297353CC}">
              <c16:uniqueId val="{0000000E-1008-49EC-B545-F4A3B30485B9}"/>
            </c:ext>
          </c:extLst>
        </c:ser>
        <c:dLbls>
          <c:dLblPos val="outEnd"/>
          <c:showLegendKey val="0"/>
          <c:showVal val="1"/>
          <c:showCatName val="0"/>
          <c:showSerName val="0"/>
          <c:showPercent val="0"/>
          <c:showBubbleSize val="0"/>
          <c:showLeaderLines val="0"/>
        </c:dLbls>
      </c:pie3DChart>
      <c:spPr>
        <a:noFill/>
        <a:ln>
          <a:noFill/>
        </a:ln>
        <a:effectLst/>
      </c:spPr>
    </c:plotArea>
    <c:legend>
      <c:legendPos val="l"/>
      <c:layout>
        <c:manualLayout>
          <c:xMode val="edge"/>
          <c:yMode val="edge"/>
          <c:x val="1.5120967741935484E-2"/>
          <c:y val="0.14005029050748175"/>
          <c:w val="0.27454888451443565"/>
          <c:h val="0.4836458609686260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2942548848061E-2"/>
          <c:y val="2.9926127348876265E-2"/>
          <c:w val="0.94148190442439639"/>
          <c:h val="0.63131589732248117"/>
        </c:manualLayout>
      </c:layout>
      <c:barChart>
        <c:barDir val="col"/>
        <c:grouping val="clustered"/>
        <c:varyColors val="0"/>
        <c:ser>
          <c:idx val="0"/>
          <c:order val="0"/>
          <c:tx>
            <c:strRef>
              <c:f>Sheet1!$A$2</c:f>
              <c:strCache>
                <c:ptCount val="1"/>
                <c:pt idx="0">
                  <c:v>الشرق الأوسط</c:v>
                </c:pt>
              </c:strCache>
            </c:strRef>
          </c:tx>
          <c:spPr>
            <a:solidFill>
              <a:schemeClr val="accent1"/>
            </a:solidFill>
            <a:ln>
              <a:noFill/>
            </a:ln>
            <a:effectLst/>
            <a:scene3d>
              <a:camera prst="orthographicFront"/>
              <a:lightRig rig="threePt" dir="t"/>
            </a:scene3d>
            <a:sp3d prstMaterial="matte">
              <a:bevelT w="127000" h="63500"/>
            </a:sp3d>
          </c:spPr>
          <c:invertIfNegative val="0"/>
          <c:dPt>
            <c:idx val="0"/>
            <c:invertIfNegative val="0"/>
            <c:bubble3D val="0"/>
            <c:extLst>
              <c:ext xmlns:c16="http://schemas.microsoft.com/office/drawing/2014/chart" uri="{C3380CC4-5D6E-409C-BE32-E72D297353CC}">
                <c16:uniqueId val="{00000000-E4E9-4FE9-B58A-1E07283C9417}"/>
              </c:ext>
            </c:extLst>
          </c:dPt>
          <c:dPt>
            <c:idx val="1"/>
            <c:invertIfNegative val="0"/>
            <c:bubble3D val="0"/>
            <c:extLst>
              <c:ext xmlns:c16="http://schemas.microsoft.com/office/drawing/2014/chart" uri="{C3380CC4-5D6E-409C-BE32-E72D297353CC}">
                <c16:uniqueId val="{00000001-E4E9-4FE9-B58A-1E07283C9417}"/>
              </c:ext>
            </c:extLst>
          </c:dPt>
          <c:dPt>
            <c:idx val="3"/>
            <c:invertIfNegative val="0"/>
            <c:bubble3D val="0"/>
            <c:extLst>
              <c:ext xmlns:c16="http://schemas.microsoft.com/office/drawing/2014/chart" uri="{C3380CC4-5D6E-409C-BE32-E72D297353CC}">
                <c16:uniqueId val="{00000002-E4E9-4FE9-B58A-1E07283C9417}"/>
              </c:ext>
            </c:extLst>
          </c:dPt>
          <c:dPt>
            <c:idx val="4"/>
            <c:invertIfNegative val="0"/>
            <c:bubble3D val="0"/>
            <c:extLst>
              <c:ext xmlns:c16="http://schemas.microsoft.com/office/drawing/2014/chart" uri="{C3380CC4-5D6E-409C-BE32-E72D297353CC}">
                <c16:uniqueId val="{00000003-E4E9-4FE9-B58A-1E07283C9417}"/>
              </c:ext>
            </c:extLst>
          </c:dPt>
          <c:dPt>
            <c:idx val="5"/>
            <c:invertIfNegative val="0"/>
            <c:bubble3D val="0"/>
            <c:extLst>
              <c:ext xmlns:c16="http://schemas.microsoft.com/office/drawing/2014/chart" uri="{C3380CC4-5D6E-409C-BE32-E72D297353CC}">
                <c16:uniqueId val="{00000004-E4E9-4FE9-B58A-1E07283C9417}"/>
              </c:ext>
            </c:extLst>
          </c:dPt>
          <c:dLbls>
            <c:spPr>
              <a:solidFill>
                <a:schemeClr val="bg1"/>
              </a:solid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2030</c:v>
                </c:pt>
                <c:pt idx="1">
                  <c:v>2040</c:v>
                </c:pt>
              </c:strCache>
            </c:strRef>
          </c:cat>
          <c:val>
            <c:numRef>
              <c:f>Sheet1!$B$2:$C$2</c:f>
              <c:numCache>
                <c:formatCode>General</c:formatCode>
                <c:ptCount val="2"/>
                <c:pt idx="0">
                  <c:v>25.3</c:v>
                </c:pt>
                <c:pt idx="1">
                  <c:v>26.9</c:v>
                </c:pt>
              </c:numCache>
            </c:numRef>
          </c:val>
          <c:extLst>
            <c:ext xmlns:c16="http://schemas.microsoft.com/office/drawing/2014/chart" uri="{C3380CC4-5D6E-409C-BE32-E72D297353CC}">
              <c16:uniqueId val="{00000005-E4E9-4FE9-B58A-1E07283C9417}"/>
            </c:ext>
          </c:extLst>
        </c:ser>
        <c:ser>
          <c:idx val="1"/>
          <c:order val="1"/>
          <c:tx>
            <c:strRef>
              <c:f>Sheet1!$A$3</c:f>
              <c:strCache>
                <c:ptCount val="1"/>
                <c:pt idx="0">
                  <c:v>أمريكا الشمالية</c:v>
                </c:pt>
              </c:strCache>
            </c:strRef>
          </c:tx>
          <c:spPr>
            <a:solidFill>
              <a:srgbClr val="3B64AD"/>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Sheet1!$B$3:$C$3</c:f>
              <c:numCache>
                <c:formatCode>General</c:formatCode>
                <c:ptCount val="2"/>
                <c:pt idx="0">
                  <c:v>4.9000000000000004</c:v>
                </c:pt>
                <c:pt idx="1">
                  <c:v>6.5</c:v>
                </c:pt>
              </c:numCache>
            </c:numRef>
          </c:val>
          <c:extLst>
            <c:ext xmlns:c16="http://schemas.microsoft.com/office/drawing/2014/chart" uri="{C3380CC4-5D6E-409C-BE32-E72D297353CC}">
              <c16:uniqueId val="{00000006-E4E9-4FE9-B58A-1E07283C9417}"/>
            </c:ext>
          </c:extLst>
        </c:ser>
        <c:ser>
          <c:idx val="2"/>
          <c:order val="2"/>
          <c:tx>
            <c:strRef>
              <c:f>Sheet1!$A$4</c:f>
              <c:strCache>
                <c:ptCount val="1"/>
                <c:pt idx="0">
                  <c:v>أمريكا الجنوبية والوسطى</c:v>
                </c:pt>
              </c:strCache>
            </c:strRef>
          </c:tx>
          <c:spPr>
            <a:solidFill>
              <a:srgbClr val="FF7C80"/>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Sheet1!$B$4:$C$4</c:f>
              <c:numCache>
                <c:formatCode>General</c:formatCode>
                <c:ptCount val="2"/>
                <c:pt idx="0">
                  <c:v>2.1</c:v>
                </c:pt>
                <c:pt idx="1">
                  <c:v>3.3</c:v>
                </c:pt>
              </c:numCache>
            </c:numRef>
          </c:val>
          <c:extLst>
            <c:ext xmlns:c16="http://schemas.microsoft.com/office/drawing/2014/chart" uri="{C3380CC4-5D6E-409C-BE32-E72D297353CC}">
              <c16:uniqueId val="{00000007-E4E9-4FE9-B58A-1E07283C9417}"/>
            </c:ext>
          </c:extLst>
        </c:ser>
        <c:ser>
          <c:idx val="3"/>
          <c:order val="3"/>
          <c:tx>
            <c:strRef>
              <c:f>Sheet1!$A$5</c:f>
              <c:strCache>
                <c:ptCount val="1"/>
                <c:pt idx="0">
                  <c:v>أوروبا الغربية</c:v>
                </c:pt>
              </c:strCache>
            </c:strRef>
          </c:tx>
          <c:spPr>
            <a:solidFill>
              <a:schemeClr val="accent4"/>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Sheet1!$B$5:$C$5</c:f>
              <c:numCache>
                <c:formatCode>General</c:formatCode>
                <c:ptCount val="2"/>
                <c:pt idx="0">
                  <c:v>-7</c:v>
                </c:pt>
                <c:pt idx="1">
                  <c:v>-6.1</c:v>
                </c:pt>
              </c:numCache>
            </c:numRef>
          </c:val>
          <c:extLst>
            <c:ext xmlns:c16="http://schemas.microsoft.com/office/drawing/2014/chart" uri="{C3380CC4-5D6E-409C-BE32-E72D297353CC}">
              <c16:uniqueId val="{00000008-E4E9-4FE9-B58A-1E07283C9417}"/>
            </c:ext>
          </c:extLst>
        </c:ser>
        <c:ser>
          <c:idx val="4"/>
          <c:order val="4"/>
          <c:tx>
            <c:strRef>
              <c:f>Sheet1!$A$6</c:f>
              <c:strCache>
                <c:ptCount val="1"/>
                <c:pt idx="0">
                  <c:v>الصين</c:v>
                </c:pt>
              </c:strCache>
            </c:strRef>
          </c:tx>
          <c:spPr>
            <a:solidFill>
              <a:srgbClr val="FF0000"/>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Sheet1!$B$6:$C$6</c:f>
              <c:numCache>
                <c:formatCode>General</c:formatCode>
                <c:ptCount val="2"/>
                <c:pt idx="0">
                  <c:v>-12.1</c:v>
                </c:pt>
                <c:pt idx="1">
                  <c:v>-12.4</c:v>
                </c:pt>
              </c:numCache>
            </c:numRef>
          </c:val>
          <c:extLst>
            <c:ext xmlns:c16="http://schemas.microsoft.com/office/drawing/2014/chart" uri="{C3380CC4-5D6E-409C-BE32-E72D297353CC}">
              <c16:uniqueId val="{00000009-E4E9-4FE9-B58A-1E07283C9417}"/>
            </c:ext>
          </c:extLst>
        </c:ser>
        <c:ser>
          <c:idx val="5"/>
          <c:order val="5"/>
          <c:tx>
            <c:strRef>
              <c:f>Sheet1!$A$7</c:f>
              <c:strCache>
                <c:ptCount val="1"/>
                <c:pt idx="0">
                  <c:v>باقي دول أسيا والمحيط الهادي</c:v>
                </c:pt>
              </c:strCache>
            </c:strRef>
          </c:tx>
          <c:spPr>
            <a:solidFill>
              <a:schemeClr val="accent6">
                <a:lumMod val="60000"/>
                <a:lumOff val="40000"/>
              </a:schemeClr>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Sheet1!$B$7:$C$7</c:f>
              <c:numCache>
                <c:formatCode>General</c:formatCode>
                <c:ptCount val="2"/>
                <c:pt idx="0">
                  <c:v>-17.899999999999999</c:v>
                </c:pt>
                <c:pt idx="1">
                  <c:v>-20.100000000000001</c:v>
                </c:pt>
              </c:numCache>
            </c:numRef>
          </c:val>
          <c:extLst>
            <c:ext xmlns:c16="http://schemas.microsoft.com/office/drawing/2014/chart" uri="{C3380CC4-5D6E-409C-BE32-E72D297353CC}">
              <c16:uniqueId val="{0000000A-E4E9-4FE9-B58A-1E07283C9417}"/>
            </c:ext>
          </c:extLst>
        </c:ser>
        <c:ser>
          <c:idx val="6"/>
          <c:order val="6"/>
          <c:tx>
            <c:strRef>
              <c:f>Sheet1!$A$8</c:f>
              <c:strCache>
                <c:ptCount val="1"/>
                <c:pt idx="0">
                  <c:v>أوروبا الشرقية</c:v>
                </c:pt>
              </c:strCache>
            </c:strRef>
          </c:tx>
          <c:spPr>
            <a:solidFill>
              <a:srgbClr val="D26E2A"/>
            </a:solidFill>
            <a:scene3d>
              <a:camera prst="orthographicFront"/>
              <a:lightRig rig="threePt" dir="t"/>
            </a:scene3d>
            <a:sp3d>
              <a:bevelT w="127000" h="63500"/>
            </a:sp3d>
          </c:spPr>
          <c:invertIfNegative val="0"/>
          <c:dLbls>
            <c:dLbl>
              <c:idx val="0"/>
              <c:layout>
                <c:manualLayout>
                  <c:x val="-0.10591033300787149"/>
                  <c:y val="0.33023896819824738"/>
                </c:manualLayout>
              </c:layout>
              <c:tx>
                <c:rich>
                  <a:bodyPr/>
                  <a:lstStyle/>
                  <a:p>
                    <a:r>
                      <a:rPr lang="en-US" dirty="0"/>
                      <a:t>-12.1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E9-4FE9-B58A-1E07283C9417}"/>
                </c:ext>
              </c:extLst>
            </c:dLbl>
            <c:dLbl>
              <c:idx val="1"/>
              <c:layout>
                <c:manualLayout>
                  <c:x val="-0.10877277444051667"/>
                  <c:y val="0.32243804768962736"/>
                </c:manualLayout>
              </c:layout>
              <c:tx>
                <c:rich>
                  <a:bodyPr wrap="square" lIns="38100" tIns="19050" rIns="38100" bIns="19050" anchor="ctr">
                    <a:spAutoFit/>
                  </a:bodyPr>
                  <a:lstStyle/>
                  <a:p>
                    <a:pPr rtl="0">
                      <a:defRPr sz="1500" b="1">
                        <a:solidFill>
                          <a:srgbClr val="C00000"/>
                        </a:solidFill>
                        <a:latin typeface="Times New Roman" panose="02020603050405020304" pitchFamily="18" charset="0"/>
                        <a:cs typeface="Times New Roman" panose="02020603050405020304" pitchFamily="18" charset="0"/>
                      </a:defRPr>
                    </a:pPr>
                    <a:r>
                      <a:rPr lang="en-US" dirty="0"/>
                      <a:t>-12.4</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4E9-4FE9-B58A-1E07283C9417}"/>
                </c:ext>
              </c:extLst>
            </c:dLbl>
            <c:spPr>
              <a:noFill/>
              <a:ln>
                <a:noFill/>
              </a:ln>
              <a:effectLst/>
            </c:spPr>
            <c:txPr>
              <a:bodyPr wrap="square" lIns="38100" tIns="19050" rIns="38100" bIns="19050" anchor="ctr">
                <a:spAutoFit/>
              </a:bodyPr>
              <a:lstStyle/>
              <a:p>
                <a:pPr>
                  <a:defRPr sz="1500" b="1">
                    <a:solidFill>
                      <a:srgbClr val="C00000"/>
                    </a:solidFill>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2030</c:v>
                </c:pt>
                <c:pt idx="1">
                  <c:v>2040</c:v>
                </c:pt>
              </c:strCache>
            </c:strRef>
          </c:cat>
          <c:val>
            <c:numRef>
              <c:f>Sheet1!$B$8:$C$8</c:f>
              <c:numCache>
                <c:formatCode>General</c:formatCode>
                <c:ptCount val="2"/>
                <c:pt idx="0" formatCode="0.0">
                  <c:v>8.6999999999999993</c:v>
                </c:pt>
                <c:pt idx="1">
                  <c:v>7.5</c:v>
                </c:pt>
              </c:numCache>
            </c:numRef>
          </c:val>
          <c:extLst>
            <c:ext xmlns:c16="http://schemas.microsoft.com/office/drawing/2014/chart" uri="{C3380CC4-5D6E-409C-BE32-E72D297353CC}">
              <c16:uniqueId val="{0000000B-E4E9-4FE9-B58A-1E07283C9417}"/>
            </c:ext>
          </c:extLst>
        </c:ser>
        <c:ser>
          <c:idx val="7"/>
          <c:order val="7"/>
          <c:tx>
            <c:strRef>
              <c:f>Sheet1!$A$9</c:f>
              <c:strCache>
                <c:ptCount val="1"/>
                <c:pt idx="0">
                  <c:v>أفريقيا</c:v>
                </c:pt>
              </c:strCache>
            </c:strRef>
          </c:tx>
          <c:spPr>
            <a:solidFill>
              <a:schemeClr val="accent2">
                <a:lumMod val="40000"/>
                <a:lumOff val="60000"/>
              </a:schemeClr>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Sheet1!$B$9:$C$9</c:f>
              <c:numCache>
                <c:formatCode>General</c:formatCode>
                <c:ptCount val="2"/>
                <c:pt idx="0" formatCode="0.0">
                  <c:v>2.8</c:v>
                </c:pt>
                <c:pt idx="1">
                  <c:v>2.4</c:v>
                </c:pt>
              </c:numCache>
            </c:numRef>
          </c:val>
          <c:extLst>
            <c:ext xmlns:c16="http://schemas.microsoft.com/office/drawing/2014/chart" uri="{C3380CC4-5D6E-409C-BE32-E72D297353CC}">
              <c16:uniqueId val="{0000000C-E4E9-4FE9-B58A-1E07283C9417}"/>
            </c:ext>
          </c:extLst>
        </c:ser>
        <c:dLbls>
          <c:dLblPos val="outEnd"/>
          <c:showLegendKey val="0"/>
          <c:showVal val="1"/>
          <c:showCatName val="0"/>
          <c:showSerName val="0"/>
          <c:showPercent val="0"/>
          <c:showBubbleSize val="0"/>
        </c:dLbls>
        <c:gapWidth val="95"/>
        <c:axId val="137410816"/>
        <c:axId val="137416704"/>
      </c:barChart>
      <c:catAx>
        <c:axId val="137410816"/>
        <c:scaling>
          <c:orientation val="minMax"/>
        </c:scaling>
        <c:delete val="0"/>
        <c:axPos val="b"/>
        <c:numFmt formatCode="General" sourceLinked="1"/>
        <c:majorTickMark val="none"/>
        <c:minorTickMark val="none"/>
        <c:tickLblPos val="low"/>
        <c:spPr>
          <a:noFill/>
          <a:ln w="15875" cap="flat" cmpd="sng" algn="ctr">
            <a:solidFill>
              <a:schemeClr val="bg2">
                <a:lumMod val="10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7416704"/>
        <c:crosses val="autoZero"/>
        <c:auto val="1"/>
        <c:lblAlgn val="ctr"/>
        <c:lblOffset val="100"/>
        <c:noMultiLvlLbl val="0"/>
      </c:catAx>
      <c:valAx>
        <c:axId val="137416704"/>
        <c:scaling>
          <c:orientation val="minMax"/>
          <c:max val="30"/>
          <c:min val="-20"/>
        </c:scaling>
        <c:delete val="0"/>
        <c:axPos val="l"/>
        <c:numFmt formatCode="General" sourceLinked="1"/>
        <c:majorTickMark val="out"/>
        <c:minorTickMark val="none"/>
        <c:tickLblPos val="nextTo"/>
        <c:txPr>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crossAx val="137410816"/>
        <c:crosses val="autoZero"/>
        <c:crossBetween val="between"/>
        <c:majorUnit val="10"/>
        <c:minorUnit val="2"/>
      </c:valAx>
      <c:spPr>
        <a:solidFill>
          <a:schemeClr val="bg1"/>
        </a:solidFill>
        <a:ln>
          <a:noFill/>
        </a:ln>
        <a:effectLst/>
      </c:spPr>
    </c:plotArea>
    <c:legend>
      <c:legendPos val="b"/>
      <c:legendEntry>
        <c:idx val="0"/>
        <c:txPr>
          <a:bodyPr/>
          <a:lstStyle/>
          <a:p>
            <a:pPr>
              <a:defRPr sz="1800" b="1">
                <a:solidFill>
                  <a:schemeClr val="accent1">
                    <a:lumMod val="75000"/>
                  </a:schemeClr>
                </a:solidFill>
                <a:latin typeface="Times New Roman" panose="02020603050405020304" pitchFamily="18" charset="0"/>
                <a:cs typeface="Times New Roman" panose="02020603050405020304" pitchFamily="18" charset="0"/>
              </a:defRPr>
            </a:pPr>
            <a:endParaRPr lang="en-US"/>
          </a:p>
        </c:txPr>
      </c:legendEntry>
      <c:legendEntry>
        <c:idx val="1"/>
        <c:txPr>
          <a:bodyPr/>
          <a:lstStyle/>
          <a:p>
            <a:pPr>
              <a:defRPr sz="18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legendEntry>
      <c:legendEntry>
        <c:idx val="2"/>
        <c:txPr>
          <a:bodyPr/>
          <a:lstStyle/>
          <a:p>
            <a:pPr>
              <a:defRPr sz="1800" b="1">
                <a:solidFill>
                  <a:srgbClr val="FF5050"/>
                </a:solidFill>
                <a:latin typeface="Times New Roman" panose="02020603050405020304" pitchFamily="18" charset="0"/>
                <a:cs typeface="Times New Roman" panose="02020603050405020304" pitchFamily="18" charset="0"/>
              </a:defRPr>
            </a:pPr>
            <a:endParaRPr lang="en-US"/>
          </a:p>
        </c:txPr>
      </c:legendEntry>
      <c:legendEntry>
        <c:idx val="3"/>
        <c:txPr>
          <a:bodyPr/>
          <a:lstStyle/>
          <a:p>
            <a:pPr>
              <a:defRPr sz="1800" b="1">
                <a:solidFill>
                  <a:schemeClr val="accent4">
                    <a:lumMod val="50000"/>
                  </a:schemeClr>
                </a:solidFill>
                <a:latin typeface="Times New Roman" panose="02020603050405020304" pitchFamily="18" charset="0"/>
                <a:cs typeface="Times New Roman" panose="02020603050405020304" pitchFamily="18" charset="0"/>
              </a:defRPr>
            </a:pPr>
            <a:endParaRPr lang="en-US"/>
          </a:p>
        </c:txPr>
      </c:legendEntry>
      <c:legendEntry>
        <c:idx val="4"/>
        <c:txPr>
          <a:bodyPr/>
          <a:lstStyle/>
          <a:p>
            <a:pPr>
              <a:defRPr sz="1800" b="1">
                <a:solidFill>
                  <a:srgbClr val="C00000"/>
                </a:solidFill>
                <a:latin typeface="Times New Roman" panose="02020603050405020304" pitchFamily="18" charset="0"/>
                <a:cs typeface="Times New Roman" panose="02020603050405020304" pitchFamily="18" charset="0"/>
              </a:defRPr>
            </a:pPr>
            <a:endParaRPr lang="en-US"/>
          </a:p>
        </c:txPr>
      </c:legendEntry>
      <c:legendEntry>
        <c:idx val="5"/>
        <c:txPr>
          <a:bodyPr/>
          <a:lstStyle/>
          <a:p>
            <a:pPr>
              <a:defRPr sz="1800" b="1">
                <a:solidFill>
                  <a:schemeClr val="accent6">
                    <a:lumMod val="50000"/>
                  </a:schemeClr>
                </a:solidFill>
                <a:latin typeface="Times New Roman" panose="02020603050405020304" pitchFamily="18" charset="0"/>
                <a:cs typeface="Times New Roman" panose="02020603050405020304" pitchFamily="18" charset="0"/>
              </a:defRPr>
            </a:pPr>
            <a:endParaRPr lang="en-US"/>
          </a:p>
        </c:txPr>
      </c:legendEntry>
      <c:legendEntry>
        <c:idx val="6"/>
        <c:txPr>
          <a:bodyPr/>
          <a:lstStyle/>
          <a:p>
            <a:pPr>
              <a:defRPr sz="1800" b="1">
                <a:solidFill>
                  <a:srgbClr val="800000"/>
                </a:solidFill>
                <a:latin typeface="Times New Roman" panose="02020603050405020304" pitchFamily="18" charset="0"/>
                <a:cs typeface="Times New Roman" panose="02020603050405020304" pitchFamily="18" charset="0"/>
              </a:defRPr>
            </a:pPr>
            <a:endParaRPr lang="en-US"/>
          </a:p>
        </c:txPr>
      </c:legendEntry>
      <c:legendEntry>
        <c:idx val="7"/>
        <c:txPr>
          <a:bodyPr/>
          <a:lstStyle/>
          <a:p>
            <a:pPr>
              <a:defRPr sz="1800" b="1">
                <a:solidFill>
                  <a:schemeClr val="accent2">
                    <a:lumMod val="75000"/>
                  </a:schemeClr>
                </a:solidFill>
                <a:latin typeface="Times New Roman" panose="02020603050405020304" pitchFamily="18" charset="0"/>
                <a:cs typeface="Times New Roman" panose="02020603050405020304" pitchFamily="18" charset="0"/>
              </a:defRPr>
            </a:pPr>
            <a:endParaRPr lang="en-US"/>
          </a:p>
        </c:txPr>
      </c:legendEntry>
      <c:layout>
        <c:manualLayout>
          <c:xMode val="edge"/>
          <c:yMode val="edge"/>
          <c:x val="0"/>
          <c:y val="0.81874100513939385"/>
          <c:w val="0.99878380047475956"/>
          <c:h val="0.18125899486060615"/>
        </c:manualLayout>
      </c:layout>
      <c:overlay val="0"/>
      <c:txPr>
        <a:bodyPr/>
        <a:lstStyle/>
        <a:p>
          <a:pPr>
            <a:defRPr sz="18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2942548848061E-2"/>
          <c:y val="2.9926127348876265E-2"/>
          <c:w val="0.94148190442439639"/>
          <c:h val="0.63131589732248117"/>
        </c:manualLayout>
      </c:layout>
      <c:barChart>
        <c:barDir val="col"/>
        <c:grouping val="clustered"/>
        <c:varyColors val="0"/>
        <c:ser>
          <c:idx val="0"/>
          <c:order val="0"/>
          <c:tx>
            <c:strRef>
              <c:f>Sheet1!$A$2</c:f>
              <c:strCache>
                <c:ptCount val="1"/>
                <c:pt idx="0">
                  <c:v>الشرق الأوسط</c:v>
                </c:pt>
              </c:strCache>
            </c:strRef>
          </c:tx>
          <c:spPr>
            <a:solidFill>
              <a:schemeClr val="accent1"/>
            </a:solidFill>
            <a:ln>
              <a:noFill/>
            </a:ln>
            <a:effectLst/>
            <a:scene3d>
              <a:camera prst="orthographicFront"/>
              <a:lightRig rig="threePt" dir="t"/>
            </a:scene3d>
            <a:sp3d prstMaterial="matte">
              <a:bevelT w="127000" h="63500"/>
            </a:sp3d>
          </c:spPr>
          <c:invertIfNegative val="0"/>
          <c:dPt>
            <c:idx val="0"/>
            <c:invertIfNegative val="0"/>
            <c:bubble3D val="0"/>
            <c:extLst>
              <c:ext xmlns:c16="http://schemas.microsoft.com/office/drawing/2014/chart" uri="{C3380CC4-5D6E-409C-BE32-E72D297353CC}">
                <c16:uniqueId val="{00000000-4A71-474F-80EA-38FD0792E989}"/>
              </c:ext>
            </c:extLst>
          </c:dPt>
          <c:dPt>
            <c:idx val="1"/>
            <c:invertIfNegative val="0"/>
            <c:bubble3D val="0"/>
            <c:extLst>
              <c:ext xmlns:c16="http://schemas.microsoft.com/office/drawing/2014/chart" uri="{C3380CC4-5D6E-409C-BE32-E72D297353CC}">
                <c16:uniqueId val="{00000001-4A71-474F-80EA-38FD0792E989}"/>
              </c:ext>
            </c:extLst>
          </c:dPt>
          <c:dPt>
            <c:idx val="3"/>
            <c:invertIfNegative val="0"/>
            <c:bubble3D val="0"/>
            <c:extLst>
              <c:ext xmlns:c16="http://schemas.microsoft.com/office/drawing/2014/chart" uri="{C3380CC4-5D6E-409C-BE32-E72D297353CC}">
                <c16:uniqueId val="{00000002-4A71-474F-80EA-38FD0792E989}"/>
              </c:ext>
            </c:extLst>
          </c:dPt>
          <c:dPt>
            <c:idx val="4"/>
            <c:invertIfNegative val="0"/>
            <c:bubble3D val="0"/>
            <c:extLst>
              <c:ext xmlns:c16="http://schemas.microsoft.com/office/drawing/2014/chart" uri="{C3380CC4-5D6E-409C-BE32-E72D297353CC}">
                <c16:uniqueId val="{00000003-4A71-474F-80EA-38FD0792E989}"/>
              </c:ext>
            </c:extLst>
          </c:dPt>
          <c:dPt>
            <c:idx val="5"/>
            <c:invertIfNegative val="0"/>
            <c:bubble3D val="0"/>
            <c:extLst>
              <c:ext xmlns:c16="http://schemas.microsoft.com/office/drawing/2014/chart" uri="{C3380CC4-5D6E-409C-BE32-E72D297353CC}">
                <c16:uniqueId val="{00000004-4A71-474F-80EA-38FD0792E989}"/>
              </c:ext>
            </c:extLst>
          </c:dPt>
          <c:dLbls>
            <c:spPr>
              <a:solidFill>
                <a:schemeClr val="bg1"/>
              </a:solid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2030</c:v>
                </c:pt>
                <c:pt idx="1">
                  <c:v>2040</c:v>
                </c:pt>
              </c:strCache>
            </c:strRef>
          </c:cat>
          <c:val>
            <c:numRef>
              <c:f>Sheet1!$B$2:$C$2</c:f>
              <c:numCache>
                <c:formatCode>General</c:formatCode>
                <c:ptCount val="2"/>
                <c:pt idx="0">
                  <c:v>175</c:v>
                </c:pt>
                <c:pt idx="1">
                  <c:v>208</c:v>
                </c:pt>
              </c:numCache>
            </c:numRef>
          </c:val>
          <c:extLst>
            <c:ext xmlns:c16="http://schemas.microsoft.com/office/drawing/2014/chart" uri="{C3380CC4-5D6E-409C-BE32-E72D297353CC}">
              <c16:uniqueId val="{00000005-4A71-474F-80EA-38FD0792E989}"/>
            </c:ext>
          </c:extLst>
        </c:ser>
        <c:ser>
          <c:idx val="1"/>
          <c:order val="1"/>
          <c:tx>
            <c:strRef>
              <c:f>Sheet1!$A$3</c:f>
              <c:strCache>
                <c:ptCount val="1"/>
                <c:pt idx="0">
                  <c:v>أمريكا الشمالية</c:v>
                </c:pt>
              </c:strCache>
            </c:strRef>
          </c:tx>
          <c:spPr>
            <a:solidFill>
              <a:srgbClr val="3B64AD"/>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Sheet1!$B$3:$C$3</c:f>
              <c:numCache>
                <c:formatCode>General</c:formatCode>
                <c:ptCount val="2"/>
                <c:pt idx="0">
                  <c:v>144</c:v>
                </c:pt>
                <c:pt idx="1">
                  <c:v>195</c:v>
                </c:pt>
              </c:numCache>
            </c:numRef>
          </c:val>
          <c:extLst>
            <c:ext xmlns:c16="http://schemas.microsoft.com/office/drawing/2014/chart" uri="{C3380CC4-5D6E-409C-BE32-E72D297353CC}">
              <c16:uniqueId val="{00000006-4A71-474F-80EA-38FD0792E989}"/>
            </c:ext>
          </c:extLst>
        </c:ser>
        <c:ser>
          <c:idx val="2"/>
          <c:order val="2"/>
          <c:tx>
            <c:strRef>
              <c:f>Sheet1!$A$4</c:f>
              <c:strCache>
                <c:ptCount val="1"/>
                <c:pt idx="0">
                  <c:v>أمريكا الجنوبية والوسطى</c:v>
                </c:pt>
              </c:strCache>
            </c:strRef>
          </c:tx>
          <c:spPr>
            <a:solidFill>
              <a:srgbClr val="FF7C80"/>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Sheet1!$B$4:$C$4</c:f>
              <c:numCache>
                <c:formatCode>General</c:formatCode>
                <c:ptCount val="2"/>
                <c:pt idx="0">
                  <c:v>2</c:v>
                </c:pt>
                <c:pt idx="1">
                  <c:v>8</c:v>
                </c:pt>
              </c:numCache>
            </c:numRef>
          </c:val>
          <c:extLst>
            <c:ext xmlns:c16="http://schemas.microsoft.com/office/drawing/2014/chart" uri="{C3380CC4-5D6E-409C-BE32-E72D297353CC}">
              <c16:uniqueId val="{00000007-4A71-474F-80EA-38FD0792E989}"/>
            </c:ext>
          </c:extLst>
        </c:ser>
        <c:ser>
          <c:idx val="3"/>
          <c:order val="3"/>
          <c:tx>
            <c:strRef>
              <c:f>Sheet1!$A$5</c:f>
              <c:strCache>
                <c:ptCount val="1"/>
                <c:pt idx="0">
                  <c:v>أوروبا الغربية</c:v>
                </c:pt>
              </c:strCache>
            </c:strRef>
          </c:tx>
          <c:spPr>
            <a:solidFill>
              <a:schemeClr val="accent4"/>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Sheet1!$B$5:$C$5</c:f>
              <c:numCache>
                <c:formatCode>General</c:formatCode>
                <c:ptCount val="2"/>
                <c:pt idx="0">
                  <c:v>-380</c:v>
                </c:pt>
                <c:pt idx="1">
                  <c:v>-395</c:v>
                </c:pt>
              </c:numCache>
            </c:numRef>
          </c:val>
          <c:extLst>
            <c:ext xmlns:c16="http://schemas.microsoft.com/office/drawing/2014/chart" uri="{C3380CC4-5D6E-409C-BE32-E72D297353CC}">
              <c16:uniqueId val="{00000008-4A71-474F-80EA-38FD0792E989}"/>
            </c:ext>
          </c:extLst>
        </c:ser>
        <c:ser>
          <c:idx val="4"/>
          <c:order val="4"/>
          <c:tx>
            <c:strRef>
              <c:f>Sheet1!$A$6</c:f>
              <c:strCache>
                <c:ptCount val="1"/>
                <c:pt idx="0">
                  <c:v>الصين</c:v>
                </c:pt>
              </c:strCache>
            </c:strRef>
          </c:tx>
          <c:spPr>
            <a:solidFill>
              <a:srgbClr val="FF0000"/>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Sheet1!$B$6:$C$6</c:f>
              <c:numCache>
                <c:formatCode>General</c:formatCode>
                <c:ptCount val="2"/>
                <c:pt idx="0">
                  <c:v>-221</c:v>
                </c:pt>
                <c:pt idx="1">
                  <c:v>-274</c:v>
                </c:pt>
              </c:numCache>
            </c:numRef>
          </c:val>
          <c:extLst>
            <c:ext xmlns:c16="http://schemas.microsoft.com/office/drawing/2014/chart" uri="{C3380CC4-5D6E-409C-BE32-E72D297353CC}">
              <c16:uniqueId val="{00000009-4A71-474F-80EA-38FD0792E989}"/>
            </c:ext>
          </c:extLst>
        </c:ser>
        <c:ser>
          <c:idx val="5"/>
          <c:order val="5"/>
          <c:tx>
            <c:strRef>
              <c:f>Sheet1!$A$7</c:f>
              <c:strCache>
                <c:ptCount val="1"/>
                <c:pt idx="0">
                  <c:v>باقي دول أسيا والمحيط الهادي</c:v>
                </c:pt>
              </c:strCache>
            </c:strRef>
          </c:tx>
          <c:spPr>
            <a:solidFill>
              <a:schemeClr val="accent6">
                <a:lumMod val="60000"/>
                <a:lumOff val="40000"/>
              </a:schemeClr>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Sheet1!$B$7:$C$7</c:f>
              <c:numCache>
                <c:formatCode>General</c:formatCode>
                <c:ptCount val="2"/>
                <c:pt idx="0">
                  <c:v>-197</c:v>
                </c:pt>
                <c:pt idx="1">
                  <c:v>-304</c:v>
                </c:pt>
              </c:numCache>
            </c:numRef>
          </c:val>
          <c:extLst>
            <c:ext xmlns:c16="http://schemas.microsoft.com/office/drawing/2014/chart" uri="{C3380CC4-5D6E-409C-BE32-E72D297353CC}">
              <c16:uniqueId val="{0000000A-4A71-474F-80EA-38FD0792E989}"/>
            </c:ext>
          </c:extLst>
        </c:ser>
        <c:ser>
          <c:idx val="6"/>
          <c:order val="6"/>
          <c:tx>
            <c:strRef>
              <c:f>Sheet1!$A$8</c:f>
              <c:strCache>
                <c:ptCount val="1"/>
                <c:pt idx="0">
                  <c:v>أوروبا الشرقية</c:v>
                </c:pt>
              </c:strCache>
            </c:strRef>
          </c:tx>
          <c:spPr>
            <a:solidFill>
              <a:srgbClr val="D26E2A"/>
            </a:solidFill>
            <a:scene3d>
              <a:camera prst="orthographicFront"/>
              <a:lightRig rig="threePt" dir="t"/>
            </a:scene3d>
            <a:sp3d>
              <a:bevelT w="127000" h="63500"/>
            </a:sp3d>
          </c:spPr>
          <c:invertIfNegative val="0"/>
          <c:dLbls>
            <c:dLbl>
              <c:idx val="0"/>
              <c:layout>
                <c:manualLayout>
                  <c:x val="-0.10591033300787149"/>
                  <c:y val="0.49405829887926778"/>
                </c:manualLayout>
              </c:layout>
              <c:tx>
                <c:rich>
                  <a:bodyPr/>
                  <a:lstStyle/>
                  <a:p>
                    <a:r>
                      <a:rPr lang="en-US" dirty="0"/>
                      <a:t>-221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71-474F-80EA-38FD0792E989}"/>
                </c:ext>
              </c:extLst>
            </c:dLbl>
            <c:dLbl>
              <c:idx val="1"/>
              <c:layout>
                <c:manualLayout>
                  <c:x val="-0.10161667085890383"/>
                  <c:y val="0.58506903814650124"/>
                </c:manualLayout>
              </c:layout>
              <c:tx>
                <c:rich>
                  <a:bodyPr wrap="square" lIns="38100" tIns="19050" rIns="38100" bIns="19050" anchor="ctr">
                    <a:spAutoFit/>
                  </a:bodyPr>
                  <a:lstStyle/>
                  <a:p>
                    <a:pPr rtl="0">
                      <a:defRPr sz="1500" b="1">
                        <a:solidFill>
                          <a:srgbClr val="C00000"/>
                        </a:solidFill>
                        <a:latin typeface="Times New Roman" panose="02020603050405020304" pitchFamily="18" charset="0"/>
                        <a:cs typeface="Times New Roman" panose="02020603050405020304" pitchFamily="18" charset="0"/>
                      </a:defRPr>
                    </a:pPr>
                    <a:r>
                      <a:rPr lang="en-US" dirty="0"/>
                      <a:t>-274</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71-474F-80EA-38FD0792E989}"/>
                </c:ext>
              </c:extLst>
            </c:dLbl>
            <c:spPr>
              <a:noFill/>
              <a:ln>
                <a:noFill/>
              </a:ln>
              <a:effectLst/>
            </c:spPr>
            <c:txPr>
              <a:bodyPr wrap="square" lIns="38100" tIns="19050" rIns="38100" bIns="19050" anchor="ctr">
                <a:spAutoFit/>
              </a:bodyPr>
              <a:lstStyle/>
              <a:p>
                <a:pPr>
                  <a:defRPr sz="1500" b="1">
                    <a:solidFill>
                      <a:srgbClr val="C00000"/>
                    </a:solidFill>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2030</c:v>
                </c:pt>
                <c:pt idx="1">
                  <c:v>2040</c:v>
                </c:pt>
              </c:strCache>
            </c:strRef>
          </c:cat>
          <c:val>
            <c:numRef>
              <c:f>Sheet1!$B$8:$C$8</c:f>
              <c:numCache>
                <c:formatCode>General</c:formatCode>
                <c:ptCount val="2"/>
                <c:pt idx="0" formatCode="0">
                  <c:v>385</c:v>
                </c:pt>
                <c:pt idx="1">
                  <c:v>459</c:v>
                </c:pt>
              </c:numCache>
            </c:numRef>
          </c:val>
          <c:extLst>
            <c:ext xmlns:c16="http://schemas.microsoft.com/office/drawing/2014/chart" uri="{C3380CC4-5D6E-409C-BE32-E72D297353CC}">
              <c16:uniqueId val="{0000000D-4A71-474F-80EA-38FD0792E989}"/>
            </c:ext>
          </c:extLst>
        </c:ser>
        <c:ser>
          <c:idx val="7"/>
          <c:order val="7"/>
          <c:tx>
            <c:strRef>
              <c:f>Sheet1!$A$9</c:f>
              <c:strCache>
                <c:ptCount val="1"/>
                <c:pt idx="0">
                  <c:v>أفريقيا</c:v>
                </c:pt>
              </c:strCache>
            </c:strRef>
          </c:tx>
          <c:spPr>
            <a:solidFill>
              <a:schemeClr val="accent2">
                <a:lumMod val="40000"/>
                <a:lumOff val="60000"/>
              </a:schemeClr>
            </a:solidFill>
            <a:scene3d>
              <a:camera prst="orthographicFront"/>
              <a:lightRig rig="threePt" dir="t"/>
            </a:scene3d>
            <a:sp3d>
              <a:bevelT w="127000" h="63500"/>
            </a:sp3d>
          </c:spPr>
          <c:invertIfNegative val="0"/>
          <c:dLbls>
            <c:delete val="1"/>
          </c:dLbls>
          <c:cat>
            <c:strRef>
              <c:f>Sheet1!$B$1:$C$1</c:f>
              <c:strCache>
                <c:ptCount val="2"/>
                <c:pt idx="0">
                  <c:v>2030</c:v>
                </c:pt>
                <c:pt idx="1">
                  <c:v>2040</c:v>
                </c:pt>
              </c:strCache>
            </c:strRef>
          </c:cat>
          <c:val>
            <c:numRef>
              <c:f>Sheet1!$B$9:$C$9</c:f>
              <c:numCache>
                <c:formatCode>General</c:formatCode>
                <c:ptCount val="2"/>
                <c:pt idx="0" formatCode="0">
                  <c:v>119</c:v>
                </c:pt>
                <c:pt idx="1">
                  <c:v>154</c:v>
                </c:pt>
              </c:numCache>
            </c:numRef>
          </c:val>
          <c:extLst>
            <c:ext xmlns:c16="http://schemas.microsoft.com/office/drawing/2014/chart" uri="{C3380CC4-5D6E-409C-BE32-E72D297353CC}">
              <c16:uniqueId val="{0000000E-4A71-474F-80EA-38FD0792E989}"/>
            </c:ext>
          </c:extLst>
        </c:ser>
        <c:dLbls>
          <c:dLblPos val="outEnd"/>
          <c:showLegendKey val="0"/>
          <c:showVal val="1"/>
          <c:showCatName val="0"/>
          <c:showSerName val="0"/>
          <c:showPercent val="0"/>
          <c:showBubbleSize val="0"/>
        </c:dLbls>
        <c:gapWidth val="95"/>
        <c:axId val="137410816"/>
        <c:axId val="137416704"/>
      </c:barChart>
      <c:catAx>
        <c:axId val="137410816"/>
        <c:scaling>
          <c:orientation val="minMax"/>
        </c:scaling>
        <c:delete val="0"/>
        <c:axPos val="b"/>
        <c:numFmt formatCode="General" sourceLinked="1"/>
        <c:majorTickMark val="none"/>
        <c:minorTickMark val="none"/>
        <c:tickLblPos val="low"/>
        <c:spPr>
          <a:noFill/>
          <a:ln w="15875" cap="flat" cmpd="sng" algn="ctr">
            <a:solidFill>
              <a:schemeClr val="bg2">
                <a:lumMod val="10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7416704"/>
        <c:crosses val="autoZero"/>
        <c:auto val="1"/>
        <c:lblAlgn val="ctr"/>
        <c:lblOffset val="100"/>
        <c:noMultiLvlLbl val="0"/>
      </c:catAx>
      <c:valAx>
        <c:axId val="137416704"/>
        <c:scaling>
          <c:orientation val="minMax"/>
          <c:max val="500"/>
          <c:min val="-400"/>
        </c:scaling>
        <c:delete val="0"/>
        <c:axPos val="l"/>
        <c:numFmt formatCode="General" sourceLinked="1"/>
        <c:majorTickMark val="out"/>
        <c:minorTickMark val="none"/>
        <c:tickLblPos val="nextTo"/>
        <c:txPr>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crossAx val="137410816"/>
        <c:crosses val="autoZero"/>
        <c:crossBetween val="between"/>
        <c:majorUnit val="100"/>
        <c:minorUnit val="2"/>
      </c:valAx>
      <c:spPr>
        <a:solidFill>
          <a:schemeClr val="bg1"/>
        </a:solidFill>
        <a:ln>
          <a:noFill/>
        </a:ln>
        <a:effectLst/>
      </c:spPr>
    </c:plotArea>
    <c:legend>
      <c:legendPos val="b"/>
      <c:legendEntry>
        <c:idx val="0"/>
        <c:txPr>
          <a:bodyPr/>
          <a:lstStyle/>
          <a:p>
            <a:pPr>
              <a:defRPr sz="1800" b="1">
                <a:solidFill>
                  <a:schemeClr val="accent1">
                    <a:lumMod val="75000"/>
                  </a:schemeClr>
                </a:solidFill>
                <a:latin typeface="Times New Roman" panose="02020603050405020304" pitchFamily="18" charset="0"/>
                <a:cs typeface="Times New Roman" panose="02020603050405020304" pitchFamily="18" charset="0"/>
              </a:defRPr>
            </a:pPr>
            <a:endParaRPr lang="en-US"/>
          </a:p>
        </c:txPr>
      </c:legendEntry>
      <c:legendEntry>
        <c:idx val="1"/>
        <c:txPr>
          <a:bodyPr/>
          <a:lstStyle/>
          <a:p>
            <a:pPr>
              <a:defRPr sz="18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legendEntry>
      <c:legendEntry>
        <c:idx val="2"/>
        <c:txPr>
          <a:bodyPr/>
          <a:lstStyle/>
          <a:p>
            <a:pPr>
              <a:defRPr sz="1800" b="1">
                <a:solidFill>
                  <a:srgbClr val="FF5050"/>
                </a:solidFill>
                <a:latin typeface="Times New Roman" panose="02020603050405020304" pitchFamily="18" charset="0"/>
                <a:cs typeface="Times New Roman" panose="02020603050405020304" pitchFamily="18" charset="0"/>
              </a:defRPr>
            </a:pPr>
            <a:endParaRPr lang="en-US"/>
          </a:p>
        </c:txPr>
      </c:legendEntry>
      <c:legendEntry>
        <c:idx val="3"/>
        <c:txPr>
          <a:bodyPr/>
          <a:lstStyle/>
          <a:p>
            <a:pPr>
              <a:defRPr sz="1800" b="1">
                <a:solidFill>
                  <a:schemeClr val="accent4">
                    <a:lumMod val="50000"/>
                  </a:schemeClr>
                </a:solidFill>
                <a:latin typeface="Times New Roman" panose="02020603050405020304" pitchFamily="18" charset="0"/>
                <a:cs typeface="Times New Roman" panose="02020603050405020304" pitchFamily="18" charset="0"/>
              </a:defRPr>
            </a:pPr>
            <a:endParaRPr lang="en-US"/>
          </a:p>
        </c:txPr>
      </c:legendEntry>
      <c:legendEntry>
        <c:idx val="4"/>
        <c:txPr>
          <a:bodyPr/>
          <a:lstStyle/>
          <a:p>
            <a:pPr>
              <a:defRPr sz="1800" b="1">
                <a:solidFill>
                  <a:srgbClr val="C00000"/>
                </a:solidFill>
                <a:latin typeface="Times New Roman" panose="02020603050405020304" pitchFamily="18" charset="0"/>
                <a:cs typeface="Times New Roman" panose="02020603050405020304" pitchFamily="18" charset="0"/>
              </a:defRPr>
            </a:pPr>
            <a:endParaRPr lang="en-US"/>
          </a:p>
        </c:txPr>
      </c:legendEntry>
      <c:legendEntry>
        <c:idx val="5"/>
        <c:txPr>
          <a:bodyPr/>
          <a:lstStyle/>
          <a:p>
            <a:pPr>
              <a:defRPr sz="1800" b="1">
                <a:solidFill>
                  <a:schemeClr val="accent6">
                    <a:lumMod val="50000"/>
                  </a:schemeClr>
                </a:solidFill>
                <a:latin typeface="Times New Roman" panose="02020603050405020304" pitchFamily="18" charset="0"/>
                <a:cs typeface="Times New Roman" panose="02020603050405020304" pitchFamily="18" charset="0"/>
              </a:defRPr>
            </a:pPr>
            <a:endParaRPr lang="en-US"/>
          </a:p>
        </c:txPr>
      </c:legendEntry>
      <c:legendEntry>
        <c:idx val="6"/>
        <c:txPr>
          <a:bodyPr/>
          <a:lstStyle/>
          <a:p>
            <a:pPr>
              <a:defRPr sz="1800" b="1">
                <a:solidFill>
                  <a:srgbClr val="800000"/>
                </a:solidFill>
                <a:latin typeface="Times New Roman" panose="02020603050405020304" pitchFamily="18" charset="0"/>
                <a:cs typeface="Times New Roman" panose="02020603050405020304" pitchFamily="18" charset="0"/>
              </a:defRPr>
            </a:pPr>
            <a:endParaRPr lang="en-US"/>
          </a:p>
        </c:txPr>
      </c:legendEntry>
      <c:legendEntry>
        <c:idx val="7"/>
        <c:txPr>
          <a:bodyPr/>
          <a:lstStyle/>
          <a:p>
            <a:pPr>
              <a:defRPr sz="1800" b="1">
                <a:solidFill>
                  <a:schemeClr val="accent2">
                    <a:lumMod val="75000"/>
                  </a:schemeClr>
                </a:solidFill>
                <a:latin typeface="Times New Roman" panose="02020603050405020304" pitchFamily="18" charset="0"/>
                <a:cs typeface="Times New Roman" panose="02020603050405020304" pitchFamily="18" charset="0"/>
              </a:defRPr>
            </a:pPr>
            <a:endParaRPr lang="en-US"/>
          </a:p>
        </c:txPr>
      </c:legendEntry>
      <c:layout>
        <c:manualLayout>
          <c:xMode val="edge"/>
          <c:yMode val="edge"/>
          <c:x val="0"/>
          <c:y val="0.81874100513939385"/>
          <c:w val="0.99878380047475956"/>
          <c:h val="0.18125899486060615"/>
        </c:manualLayout>
      </c:layout>
      <c:overlay val="0"/>
      <c:txPr>
        <a:bodyPr/>
        <a:lstStyle/>
        <a:p>
          <a:pPr>
            <a:defRPr sz="18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a:solidFill>
                <a:srgbClr val="003366"/>
              </a:solidFill>
            </a:ln>
            <a:effectLst/>
          </c:spPr>
          <c:marker>
            <c:symbol val="diamond"/>
            <c:size val="9"/>
            <c:spPr>
              <a:solidFill>
                <a:srgbClr val="C00000"/>
              </a:solidFill>
            </c:spPr>
          </c:marker>
          <c:dPt>
            <c:idx val="1"/>
            <c:marker>
              <c:symbol val="none"/>
            </c:marker>
            <c:bubble3D val="0"/>
            <c:extLst>
              <c:ext xmlns:c16="http://schemas.microsoft.com/office/drawing/2014/chart" uri="{C3380CC4-5D6E-409C-BE32-E72D297353CC}">
                <c16:uniqueId val="{00000000-63EE-470A-9903-44BE986808D8}"/>
              </c:ext>
            </c:extLst>
          </c:dPt>
          <c:dPt>
            <c:idx val="3"/>
            <c:marker>
              <c:symbol val="none"/>
            </c:marker>
            <c:bubble3D val="0"/>
            <c:extLst>
              <c:ext xmlns:c16="http://schemas.microsoft.com/office/drawing/2014/chart" uri="{C3380CC4-5D6E-409C-BE32-E72D297353CC}">
                <c16:uniqueId val="{00000001-63EE-470A-9903-44BE986808D8}"/>
              </c:ext>
            </c:extLst>
          </c:dPt>
          <c:dPt>
            <c:idx val="5"/>
            <c:marker>
              <c:symbol val="none"/>
            </c:marker>
            <c:bubble3D val="0"/>
            <c:extLst>
              <c:ext xmlns:c16="http://schemas.microsoft.com/office/drawing/2014/chart" uri="{C3380CC4-5D6E-409C-BE32-E72D297353CC}">
                <c16:uniqueId val="{00000002-63EE-470A-9903-44BE986808D8}"/>
              </c:ext>
            </c:extLst>
          </c:dPt>
          <c:dPt>
            <c:idx val="7"/>
            <c:marker>
              <c:symbol val="none"/>
            </c:marker>
            <c:bubble3D val="0"/>
            <c:extLst>
              <c:ext xmlns:c16="http://schemas.microsoft.com/office/drawing/2014/chart" uri="{C3380CC4-5D6E-409C-BE32-E72D297353CC}">
                <c16:uniqueId val="{00000003-63EE-470A-9903-44BE986808D8}"/>
              </c:ext>
            </c:extLst>
          </c:dPt>
          <c:dPt>
            <c:idx val="8"/>
            <c:marker>
              <c:symbol val="none"/>
            </c:marker>
            <c:bubble3D val="0"/>
            <c:extLst>
              <c:ext xmlns:c16="http://schemas.microsoft.com/office/drawing/2014/chart" uri="{C3380CC4-5D6E-409C-BE32-E72D297353CC}">
                <c16:uniqueId val="{00000004-63EE-470A-9903-44BE986808D8}"/>
              </c:ext>
            </c:extLst>
          </c:dPt>
          <c:dPt>
            <c:idx val="9"/>
            <c:bubble3D val="0"/>
            <c:spPr>
              <a:ln w="38100">
                <a:solidFill>
                  <a:srgbClr val="003366"/>
                </a:solidFill>
                <a:tailEnd type="stealth" w="lg" len="lg"/>
              </a:ln>
              <a:effectLst/>
            </c:spPr>
            <c:extLst>
              <c:ext xmlns:c16="http://schemas.microsoft.com/office/drawing/2014/chart" uri="{C3380CC4-5D6E-409C-BE32-E72D297353CC}">
                <c16:uniqueId val="{00000006-63EE-470A-9903-44BE986808D8}"/>
              </c:ext>
            </c:extLst>
          </c:dPt>
          <c:dLbls>
            <c:dLbl>
              <c:idx val="1"/>
              <c:delete val="1"/>
              <c:extLst>
                <c:ext xmlns:c15="http://schemas.microsoft.com/office/drawing/2012/chart" uri="{CE6537A1-D6FC-4f65-9D91-7224C49458BB}"/>
                <c:ext xmlns:c16="http://schemas.microsoft.com/office/drawing/2014/chart" uri="{C3380CC4-5D6E-409C-BE32-E72D297353CC}">
                  <c16:uniqueId val="{00000000-63EE-470A-9903-44BE986808D8}"/>
                </c:ext>
              </c:extLst>
            </c:dLbl>
            <c:dLbl>
              <c:idx val="3"/>
              <c:delete val="1"/>
              <c:extLst>
                <c:ext xmlns:c15="http://schemas.microsoft.com/office/drawing/2012/chart" uri="{CE6537A1-D6FC-4f65-9D91-7224C49458BB}"/>
                <c:ext xmlns:c16="http://schemas.microsoft.com/office/drawing/2014/chart" uri="{C3380CC4-5D6E-409C-BE32-E72D297353CC}">
                  <c16:uniqueId val="{00000001-63EE-470A-9903-44BE986808D8}"/>
                </c:ext>
              </c:extLst>
            </c:dLbl>
            <c:dLbl>
              <c:idx val="5"/>
              <c:delete val="1"/>
              <c:extLst>
                <c:ext xmlns:c15="http://schemas.microsoft.com/office/drawing/2012/chart" uri="{CE6537A1-D6FC-4f65-9D91-7224C49458BB}"/>
                <c:ext xmlns:c16="http://schemas.microsoft.com/office/drawing/2014/chart" uri="{C3380CC4-5D6E-409C-BE32-E72D297353CC}">
                  <c16:uniqueId val="{00000002-63EE-470A-9903-44BE986808D8}"/>
                </c:ext>
              </c:extLst>
            </c:dLbl>
            <c:dLbl>
              <c:idx val="7"/>
              <c:delete val="1"/>
              <c:extLst>
                <c:ext xmlns:c15="http://schemas.microsoft.com/office/drawing/2012/chart" uri="{CE6537A1-D6FC-4f65-9D91-7224C49458BB}"/>
                <c:ext xmlns:c16="http://schemas.microsoft.com/office/drawing/2014/chart" uri="{C3380CC4-5D6E-409C-BE32-E72D297353CC}">
                  <c16:uniqueId val="{00000003-63EE-470A-9903-44BE986808D8}"/>
                </c:ext>
              </c:extLst>
            </c:dLbl>
            <c:dLbl>
              <c:idx val="8"/>
              <c:delete val="1"/>
              <c:extLst>
                <c:ext xmlns:c15="http://schemas.microsoft.com/office/drawing/2012/chart" uri="{CE6537A1-D6FC-4f65-9D91-7224C49458BB}"/>
                <c:ext xmlns:c16="http://schemas.microsoft.com/office/drawing/2014/chart" uri="{C3380CC4-5D6E-409C-BE32-E72D297353CC}">
                  <c16:uniqueId val="{00000004-63EE-470A-9903-44BE986808D8}"/>
                </c:ext>
              </c:extLst>
            </c:dLbl>
            <c:spPr>
              <a:noFill/>
              <a:ln>
                <a:noFill/>
              </a:ln>
              <a:effectLst/>
            </c:spPr>
            <c:txPr>
              <a:bodyPr wrap="square" lIns="38100" tIns="19050" rIns="38100" bIns="19050" anchor="ctr">
                <a:spAutoFit/>
              </a:bodyPr>
              <a:lstStyle/>
              <a:p>
                <a:pPr>
                  <a:defRPr lang="en-US" sz="1400" b="1">
                    <a:solidFill>
                      <a:schemeClr val="tx2"/>
                    </a:solidFill>
                    <a:latin typeface="Times New Roman" panose="02020603050405020304" pitchFamily="18" charset="0"/>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val>
          <c:smooth val="1"/>
          <c:extLst>
            <c:ext xmlns:c16="http://schemas.microsoft.com/office/drawing/2014/chart" uri="{C3380CC4-5D6E-409C-BE32-E72D297353CC}">
              <c16:uniqueId val="{00000008-63EE-470A-9903-44BE986808D8}"/>
            </c:ext>
          </c:extLst>
        </c:ser>
        <c:ser>
          <c:idx val="1"/>
          <c:order val="1"/>
          <c:spPr>
            <a:ln w="38100">
              <a:solidFill>
                <a:schemeClr val="tx2"/>
              </a:solidFill>
            </a:ln>
          </c:spPr>
          <c:marker>
            <c:symbol val="none"/>
          </c:marker>
          <c:dPt>
            <c:idx val="9"/>
            <c:bubble3D val="0"/>
            <c:spPr>
              <a:ln w="38100">
                <a:solidFill>
                  <a:schemeClr val="tx2"/>
                </a:solidFill>
                <a:tailEnd type="stealth" w="lg" len="lg"/>
              </a:ln>
            </c:spPr>
            <c:extLst>
              <c:ext xmlns:c16="http://schemas.microsoft.com/office/drawing/2014/chart" uri="{C3380CC4-5D6E-409C-BE32-E72D297353CC}">
                <c16:uniqueId val="{00000018-63EE-470A-9903-44BE986808D8}"/>
              </c:ext>
            </c:extLst>
          </c:dPt>
          <c:dLbls>
            <c:dLbl>
              <c:idx val="1"/>
              <c:delete val="1"/>
              <c:extLst>
                <c:ext xmlns:c15="http://schemas.microsoft.com/office/drawing/2012/chart" uri="{CE6537A1-D6FC-4f65-9D91-7224C49458BB}"/>
                <c:ext xmlns:c16="http://schemas.microsoft.com/office/drawing/2014/chart" uri="{C3380CC4-5D6E-409C-BE32-E72D297353CC}">
                  <c16:uniqueId val="{0000000B-63EE-470A-9903-44BE986808D8}"/>
                </c:ext>
              </c:extLst>
            </c:dLbl>
            <c:dLbl>
              <c:idx val="2"/>
              <c:delete val="1"/>
              <c:extLst>
                <c:ext xmlns:c15="http://schemas.microsoft.com/office/drawing/2012/chart" uri="{CE6537A1-D6FC-4f65-9D91-7224C49458BB}"/>
                <c:ext xmlns:c16="http://schemas.microsoft.com/office/drawing/2014/chart" uri="{C3380CC4-5D6E-409C-BE32-E72D297353CC}">
                  <c16:uniqueId val="{0000000C-63EE-470A-9903-44BE986808D8}"/>
                </c:ext>
              </c:extLst>
            </c:dLbl>
            <c:dLbl>
              <c:idx val="3"/>
              <c:delete val="1"/>
              <c:extLst>
                <c:ext xmlns:c15="http://schemas.microsoft.com/office/drawing/2012/chart" uri="{CE6537A1-D6FC-4f65-9D91-7224C49458BB}"/>
                <c:ext xmlns:c16="http://schemas.microsoft.com/office/drawing/2014/chart" uri="{C3380CC4-5D6E-409C-BE32-E72D297353CC}">
                  <c16:uniqueId val="{0000000D-63EE-470A-9903-44BE986808D8}"/>
                </c:ext>
              </c:extLst>
            </c:dLbl>
            <c:dLbl>
              <c:idx val="4"/>
              <c:delete val="1"/>
              <c:extLst>
                <c:ext xmlns:c15="http://schemas.microsoft.com/office/drawing/2012/chart" uri="{CE6537A1-D6FC-4f65-9D91-7224C49458BB}"/>
                <c:ext xmlns:c16="http://schemas.microsoft.com/office/drawing/2014/chart" uri="{C3380CC4-5D6E-409C-BE32-E72D297353CC}">
                  <c16:uniqueId val="{0000000E-63EE-470A-9903-44BE986808D8}"/>
                </c:ext>
              </c:extLst>
            </c:dLbl>
            <c:dLbl>
              <c:idx val="5"/>
              <c:delete val="1"/>
              <c:extLst>
                <c:ext xmlns:c15="http://schemas.microsoft.com/office/drawing/2012/chart" uri="{CE6537A1-D6FC-4f65-9D91-7224C49458BB}"/>
                <c:ext xmlns:c16="http://schemas.microsoft.com/office/drawing/2014/chart" uri="{C3380CC4-5D6E-409C-BE32-E72D297353CC}">
                  <c16:uniqueId val="{0000000F-63EE-470A-9903-44BE986808D8}"/>
                </c:ext>
              </c:extLst>
            </c:dLbl>
            <c:dLbl>
              <c:idx val="6"/>
              <c:delete val="1"/>
              <c:extLst>
                <c:ext xmlns:c15="http://schemas.microsoft.com/office/drawing/2012/chart" uri="{CE6537A1-D6FC-4f65-9D91-7224C49458BB}"/>
                <c:ext xmlns:c16="http://schemas.microsoft.com/office/drawing/2014/chart" uri="{C3380CC4-5D6E-409C-BE32-E72D297353CC}">
                  <c16:uniqueId val="{00000010-63EE-470A-9903-44BE986808D8}"/>
                </c:ext>
              </c:extLst>
            </c:dLbl>
            <c:dLbl>
              <c:idx val="7"/>
              <c:delete val="1"/>
              <c:extLst>
                <c:ext xmlns:c15="http://schemas.microsoft.com/office/drawing/2012/chart" uri="{CE6537A1-D6FC-4f65-9D91-7224C49458BB}"/>
                <c:ext xmlns:c16="http://schemas.microsoft.com/office/drawing/2014/chart" uri="{C3380CC4-5D6E-409C-BE32-E72D297353CC}">
                  <c16:uniqueId val="{0000001D-63EE-470A-9903-44BE986808D8}"/>
                </c:ext>
              </c:extLst>
            </c:dLbl>
            <c:dLbl>
              <c:idx val="8"/>
              <c:delete val="1"/>
              <c:extLst>
                <c:ext xmlns:c15="http://schemas.microsoft.com/office/drawing/2012/chart" uri="{CE6537A1-D6FC-4f65-9D91-7224C49458BB}"/>
                <c:ext xmlns:c16="http://schemas.microsoft.com/office/drawing/2014/chart" uri="{C3380CC4-5D6E-409C-BE32-E72D297353CC}">
                  <c16:uniqueId val="{00000011-63EE-470A-9903-44BE986808D8}"/>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7.99</c:v>
                </c:pt>
                <c:pt idx="1">
                  <c:v>8.31</c:v>
                </c:pt>
                <c:pt idx="2">
                  <c:v>9.32</c:v>
                </c:pt>
                <c:pt idx="3">
                  <c:v>9.8699999999999992</c:v>
                </c:pt>
                <c:pt idx="4">
                  <c:v>10.37</c:v>
                </c:pt>
                <c:pt idx="5">
                  <c:v>10.76</c:v>
                </c:pt>
                <c:pt idx="6">
                  <c:v>11.201000000000001</c:v>
                </c:pt>
                <c:pt idx="7">
                  <c:v>11.968</c:v>
                </c:pt>
                <c:pt idx="8">
                  <c:v>12.302</c:v>
                </c:pt>
                <c:pt idx="9">
                  <c:v>12.798999999999999</c:v>
                </c:pt>
              </c:numCache>
            </c:numRef>
          </c:val>
          <c:smooth val="1"/>
          <c:extLst>
            <c:ext xmlns:c16="http://schemas.microsoft.com/office/drawing/2014/chart" uri="{C3380CC4-5D6E-409C-BE32-E72D297353CC}">
              <c16:uniqueId val="{00000009-63EE-470A-9903-44BE986808D8}"/>
            </c:ext>
          </c:extLst>
        </c:ser>
        <c:ser>
          <c:idx val="2"/>
          <c:order val="2"/>
          <c:spPr>
            <a:ln w="38100">
              <a:solidFill>
                <a:srgbClr val="C00000"/>
              </a:solidFill>
            </a:ln>
          </c:spPr>
          <c:marker>
            <c:symbol val="none"/>
          </c:marker>
          <c:dPt>
            <c:idx val="9"/>
            <c:bubble3D val="0"/>
            <c:spPr>
              <a:ln w="38100">
                <a:solidFill>
                  <a:srgbClr val="C00000"/>
                </a:solidFill>
                <a:tailEnd type="stealth" w="lg" len="lg"/>
              </a:ln>
            </c:spPr>
            <c:extLst>
              <c:ext xmlns:c16="http://schemas.microsoft.com/office/drawing/2014/chart" uri="{C3380CC4-5D6E-409C-BE32-E72D297353CC}">
                <c16:uniqueId val="{00000019-63EE-470A-9903-44BE986808D8}"/>
              </c:ext>
            </c:extLst>
          </c:dPt>
          <c:dLbls>
            <c:dLbl>
              <c:idx val="0"/>
              <c:layout>
                <c:manualLayout>
                  <c:x val="-3.6828923580605286E-2"/>
                  <c:y val="4.2937075586651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3EE-470A-9903-44BE986808D8}"/>
                </c:ext>
              </c:extLst>
            </c:dLbl>
            <c:dLbl>
              <c:idx val="1"/>
              <c:delete val="1"/>
              <c:extLst>
                <c:ext xmlns:c15="http://schemas.microsoft.com/office/drawing/2012/chart" uri="{CE6537A1-D6FC-4f65-9D91-7224C49458BB}"/>
                <c:ext xmlns:c16="http://schemas.microsoft.com/office/drawing/2014/chart" uri="{C3380CC4-5D6E-409C-BE32-E72D297353CC}">
                  <c16:uniqueId val="{00000012-63EE-470A-9903-44BE986808D8}"/>
                </c:ext>
              </c:extLst>
            </c:dLbl>
            <c:dLbl>
              <c:idx val="2"/>
              <c:delete val="1"/>
              <c:extLst>
                <c:ext xmlns:c15="http://schemas.microsoft.com/office/drawing/2012/chart" uri="{CE6537A1-D6FC-4f65-9D91-7224C49458BB}"/>
                <c:ext xmlns:c16="http://schemas.microsoft.com/office/drawing/2014/chart" uri="{C3380CC4-5D6E-409C-BE32-E72D297353CC}">
                  <c16:uniqueId val="{0000001B-63EE-470A-9903-44BE986808D8}"/>
                </c:ext>
              </c:extLst>
            </c:dLbl>
            <c:dLbl>
              <c:idx val="3"/>
              <c:delete val="1"/>
              <c:extLst>
                <c:ext xmlns:c15="http://schemas.microsoft.com/office/drawing/2012/chart" uri="{CE6537A1-D6FC-4f65-9D91-7224C49458BB}"/>
                <c:ext xmlns:c16="http://schemas.microsoft.com/office/drawing/2014/chart" uri="{C3380CC4-5D6E-409C-BE32-E72D297353CC}">
                  <c16:uniqueId val="{00000013-63EE-470A-9903-44BE986808D8}"/>
                </c:ext>
              </c:extLst>
            </c:dLbl>
            <c:dLbl>
              <c:idx val="4"/>
              <c:delete val="1"/>
              <c:extLst>
                <c:ext xmlns:c15="http://schemas.microsoft.com/office/drawing/2012/chart" uri="{CE6537A1-D6FC-4f65-9D91-7224C49458BB}"/>
                <c:ext xmlns:c16="http://schemas.microsoft.com/office/drawing/2014/chart" uri="{C3380CC4-5D6E-409C-BE32-E72D297353CC}">
                  <c16:uniqueId val="{00000014-63EE-470A-9903-44BE986808D8}"/>
                </c:ext>
              </c:extLst>
            </c:dLbl>
            <c:dLbl>
              <c:idx val="5"/>
              <c:delete val="1"/>
              <c:extLst>
                <c:ext xmlns:c15="http://schemas.microsoft.com/office/drawing/2012/chart" uri="{CE6537A1-D6FC-4f65-9D91-7224C49458BB}"/>
                <c:ext xmlns:c16="http://schemas.microsoft.com/office/drawing/2014/chart" uri="{C3380CC4-5D6E-409C-BE32-E72D297353CC}">
                  <c16:uniqueId val="{00000015-63EE-470A-9903-44BE986808D8}"/>
                </c:ext>
              </c:extLst>
            </c:dLbl>
            <c:dLbl>
              <c:idx val="6"/>
              <c:delete val="1"/>
              <c:extLst>
                <c:ext xmlns:c15="http://schemas.microsoft.com/office/drawing/2012/chart" uri="{CE6537A1-D6FC-4f65-9D91-7224C49458BB}"/>
                <c:ext xmlns:c16="http://schemas.microsoft.com/office/drawing/2014/chart" uri="{C3380CC4-5D6E-409C-BE32-E72D297353CC}">
                  <c16:uniqueId val="{00000016-63EE-470A-9903-44BE986808D8}"/>
                </c:ext>
              </c:extLst>
            </c:dLbl>
            <c:dLbl>
              <c:idx val="7"/>
              <c:delete val="1"/>
              <c:extLst>
                <c:ext xmlns:c15="http://schemas.microsoft.com/office/drawing/2012/chart" uri="{CE6537A1-D6FC-4f65-9D91-7224C49458BB}"/>
                <c:ext xmlns:c16="http://schemas.microsoft.com/office/drawing/2014/chart" uri="{C3380CC4-5D6E-409C-BE32-E72D297353CC}">
                  <c16:uniqueId val="{0000001C-63EE-470A-9903-44BE986808D8}"/>
                </c:ext>
              </c:extLst>
            </c:dLbl>
            <c:dLbl>
              <c:idx val="8"/>
              <c:delete val="1"/>
              <c:extLst>
                <c:ext xmlns:c15="http://schemas.microsoft.com/office/drawing/2012/chart" uri="{CE6537A1-D6FC-4f65-9D91-7224C49458BB}"/>
                <c:ext xmlns:c16="http://schemas.microsoft.com/office/drawing/2014/chart" uri="{C3380CC4-5D6E-409C-BE32-E72D297353CC}">
                  <c16:uniqueId val="{00000017-63EE-470A-9903-44BE986808D8}"/>
                </c:ext>
              </c:extLst>
            </c:dLbl>
            <c:dLbl>
              <c:idx val="9"/>
              <c:layout>
                <c:manualLayout>
                  <c:x val="-6.6503960232113024E-2"/>
                  <c:y val="4.5823120446241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EE-470A-9903-44BE986808D8}"/>
                </c:ext>
              </c:extLst>
            </c:dLbl>
            <c:spPr>
              <a:noFill/>
              <a:ln>
                <a:noFill/>
              </a:ln>
              <a:effectLst/>
            </c:spPr>
            <c:txPr>
              <a:bodyPr wrap="square" lIns="38100" tIns="19050" rIns="38100" bIns="19050" anchor="ctr" anchorCtr="0">
                <a:spAutoFit/>
              </a:bodyPr>
              <a:lstStyle/>
              <a:p>
                <a:pPr algn="ctr">
                  <a:defRPr lang="en-US"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3.81</c:v>
                </c:pt>
                <c:pt idx="1">
                  <c:v>3.8</c:v>
                </c:pt>
                <c:pt idx="2">
                  <c:v>4.08</c:v>
                </c:pt>
                <c:pt idx="3">
                  <c:v>4.07</c:v>
                </c:pt>
                <c:pt idx="4">
                  <c:v>4.1500000000000004</c:v>
                </c:pt>
                <c:pt idx="5">
                  <c:v>4.2160000000000002</c:v>
                </c:pt>
                <c:pt idx="6">
                  <c:v>4.2460000000000004</c:v>
                </c:pt>
                <c:pt idx="7">
                  <c:v>4.3090000000000002</c:v>
                </c:pt>
                <c:pt idx="8">
                  <c:v>3.9990000000000001</c:v>
                </c:pt>
                <c:pt idx="9">
                  <c:v>3.8460000000000001</c:v>
                </c:pt>
              </c:numCache>
            </c:numRef>
          </c:val>
          <c:smooth val="1"/>
          <c:extLst>
            <c:ext xmlns:c16="http://schemas.microsoft.com/office/drawing/2014/chart" uri="{C3380CC4-5D6E-409C-BE32-E72D297353CC}">
              <c16:uniqueId val="{0000000A-63EE-470A-9903-44BE986808D8}"/>
            </c:ext>
          </c:extLst>
        </c:ser>
        <c:dLbls>
          <c:dLblPos val="t"/>
          <c:showLegendKey val="0"/>
          <c:showVal val="1"/>
          <c:showCatName val="0"/>
          <c:showSerName val="0"/>
          <c:showPercent val="0"/>
          <c:showBubbleSize val="0"/>
        </c:dLbls>
        <c:marker val="1"/>
        <c:smooth val="0"/>
        <c:axId val="133450368"/>
        <c:axId val="133452160"/>
      </c:lineChart>
      <c:catAx>
        <c:axId val="133450368"/>
        <c:scaling>
          <c:orientation val="minMax"/>
        </c:scaling>
        <c:delete val="0"/>
        <c:axPos val="b"/>
        <c:numFmt formatCode="General" sourceLinked="1"/>
        <c:majorTickMark val="none"/>
        <c:minorTickMark val="none"/>
        <c:tickLblPos val="nextTo"/>
        <c:spPr>
          <a:noFill/>
          <a:ln w="15875" cap="flat" cmpd="sng" algn="ctr">
            <a:solidFill>
              <a:schemeClr val="bg2">
                <a:lumMod val="10000"/>
              </a:schemeClr>
            </a:solidFill>
            <a:round/>
          </a:ln>
          <a:effectLst/>
        </c:spPr>
        <c:txPr>
          <a:bodyPr rot="-2700000" spcFirstLastPara="1" vertOverflow="ellipsis" vert="horz" wrap="square" anchor="ctr" anchorCtr="1"/>
          <a:lstStyle/>
          <a:p>
            <a:pPr>
              <a:defRPr lang="en-US"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3452160"/>
        <c:crosses val="autoZero"/>
        <c:auto val="1"/>
        <c:lblAlgn val="ctr"/>
        <c:lblOffset val="100"/>
        <c:noMultiLvlLbl val="0"/>
      </c:catAx>
      <c:valAx>
        <c:axId val="133452160"/>
        <c:scaling>
          <c:orientation val="minMax"/>
          <c:max val="16"/>
          <c:min val="0"/>
        </c:scaling>
        <c:delete val="1"/>
        <c:axPos val="l"/>
        <c:numFmt formatCode="0" sourceLinked="0"/>
        <c:majorTickMark val="out"/>
        <c:minorTickMark val="none"/>
        <c:tickLblPos val="nextTo"/>
        <c:crossAx val="133450368"/>
        <c:crosses val="autoZero"/>
        <c:crossBetween val="between"/>
        <c:majorUnit val="2"/>
        <c:min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96787823430649E-2"/>
          <c:y val="4.6472594163462846E-2"/>
          <c:w val="0.89468403836925559"/>
          <c:h val="0.77840152201370483"/>
        </c:manualLayout>
      </c:layout>
      <c:lineChart>
        <c:grouping val="standard"/>
        <c:varyColors val="0"/>
        <c:ser>
          <c:idx val="0"/>
          <c:order val="0"/>
          <c:spPr>
            <a:ln w="38100">
              <a:solidFill>
                <a:srgbClr val="003366"/>
              </a:solidFill>
            </a:ln>
            <a:effectLst/>
          </c:spPr>
          <c:marker>
            <c:symbol val="none"/>
          </c:marker>
          <c:dPt>
            <c:idx val="1"/>
            <c:bubble3D val="0"/>
            <c:extLst>
              <c:ext xmlns:c16="http://schemas.microsoft.com/office/drawing/2014/chart" uri="{C3380CC4-5D6E-409C-BE32-E72D297353CC}">
                <c16:uniqueId val="{00000000-5C98-4338-98B6-5DB219076017}"/>
              </c:ext>
            </c:extLst>
          </c:dPt>
          <c:dPt>
            <c:idx val="3"/>
            <c:bubble3D val="0"/>
            <c:extLst>
              <c:ext xmlns:c16="http://schemas.microsoft.com/office/drawing/2014/chart" uri="{C3380CC4-5D6E-409C-BE32-E72D297353CC}">
                <c16:uniqueId val="{00000001-5C98-4338-98B6-5DB219076017}"/>
              </c:ext>
            </c:extLst>
          </c:dPt>
          <c:dPt>
            <c:idx val="5"/>
            <c:bubble3D val="0"/>
            <c:extLst>
              <c:ext xmlns:c16="http://schemas.microsoft.com/office/drawing/2014/chart" uri="{C3380CC4-5D6E-409C-BE32-E72D297353CC}">
                <c16:uniqueId val="{00000002-5C98-4338-98B6-5DB219076017}"/>
              </c:ext>
            </c:extLst>
          </c:dPt>
          <c:dPt>
            <c:idx val="7"/>
            <c:bubble3D val="0"/>
            <c:extLst>
              <c:ext xmlns:c16="http://schemas.microsoft.com/office/drawing/2014/chart" uri="{C3380CC4-5D6E-409C-BE32-E72D297353CC}">
                <c16:uniqueId val="{00000003-5C98-4338-98B6-5DB219076017}"/>
              </c:ext>
            </c:extLst>
          </c:dPt>
          <c:dPt>
            <c:idx val="8"/>
            <c:bubble3D val="0"/>
            <c:extLst>
              <c:ext xmlns:c16="http://schemas.microsoft.com/office/drawing/2014/chart" uri="{C3380CC4-5D6E-409C-BE32-E72D297353CC}">
                <c16:uniqueId val="{00000004-5C98-4338-98B6-5DB219076017}"/>
              </c:ext>
            </c:extLst>
          </c:dPt>
          <c:dPt>
            <c:idx val="9"/>
            <c:bubble3D val="0"/>
            <c:spPr>
              <a:ln w="38100">
                <a:solidFill>
                  <a:srgbClr val="003366"/>
                </a:solidFill>
                <a:tailEnd type="stealth" w="lg" len="lg"/>
              </a:ln>
              <a:effectLst/>
            </c:spPr>
            <c:extLst>
              <c:ext xmlns:c16="http://schemas.microsoft.com/office/drawing/2014/chart" uri="{C3380CC4-5D6E-409C-BE32-E72D297353CC}">
                <c16:uniqueId val="{00000006-5C98-4338-98B6-5DB219076017}"/>
              </c:ext>
            </c:extLst>
          </c:dPt>
          <c:dLbls>
            <c:dLbl>
              <c:idx val="0"/>
              <c:layout>
                <c:manualLayout>
                  <c:x val="-5.3994412487296098E-2"/>
                  <c:y val="-5.0859382350040533E-2"/>
                </c:manualLayout>
              </c:layout>
              <c:tx>
                <c:rich>
                  <a:bodyPr/>
                  <a:lstStyle/>
                  <a:p>
                    <a:r>
                      <a:rPr lang="en-US" dirty="0"/>
                      <a:t>1.469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C98-4338-98B6-5DB219076017}"/>
                </c:ext>
              </c:extLst>
            </c:dLbl>
            <c:dLbl>
              <c:idx val="1"/>
              <c:delete val="1"/>
              <c:extLst>
                <c:ext xmlns:c15="http://schemas.microsoft.com/office/drawing/2012/chart" uri="{CE6537A1-D6FC-4f65-9D91-7224C49458BB}"/>
                <c:ext xmlns:c16="http://schemas.microsoft.com/office/drawing/2014/chart" uri="{C3380CC4-5D6E-409C-BE32-E72D297353CC}">
                  <c16:uniqueId val="{00000000-5C98-4338-98B6-5DB219076017}"/>
                </c:ext>
              </c:extLst>
            </c:dLbl>
            <c:dLbl>
              <c:idx val="2"/>
              <c:delete val="1"/>
              <c:extLst>
                <c:ext xmlns:c15="http://schemas.microsoft.com/office/drawing/2012/chart" uri="{CE6537A1-D6FC-4f65-9D91-7224C49458BB}"/>
                <c:ext xmlns:c16="http://schemas.microsoft.com/office/drawing/2014/chart" uri="{C3380CC4-5D6E-409C-BE32-E72D297353CC}">
                  <c16:uniqueId val="{0000001F-5C98-4338-98B6-5DB219076017}"/>
                </c:ext>
              </c:extLst>
            </c:dLbl>
            <c:dLbl>
              <c:idx val="3"/>
              <c:delete val="1"/>
              <c:extLst>
                <c:ext xmlns:c15="http://schemas.microsoft.com/office/drawing/2012/chart" uri="{CE6537A1-D6FC-4f65-9D91-7224C49458BB}"/>
                <c:ext xmlns:c16="http://schemas.microsoft.com/office/drawing/2014/chart" uri="{C3380CC4-5D6E-409C-BE32-E72D297353CC}">
                  <c16:uniqueId val="{00000001-5C98-4338-98B6-5DB219076017}"/>
                </c:ext>
              </c:extLst>
            </c:dLbl>
            <c:dLbl>
              <c:idx val="4"/>
              <c:delete val="1"/>
              <c:extLst>
                <c:ext xmlns:c15="http://schemas.microsoft.com/office/drawing/2012/chart" uri="{CE6537A1-D6FC-4f65-9D91-7224C49458BB}"/>
                <c:ext xmlns:c16="http://schemas.microsoft.com/office/drawing/2014/chart" uri="{C3380CC4-5D6E-409C-BE32-E72D297353CC}">
                  <c16:uniqueId val="{00000020-5C98-4338-98B6-5DB219076017}"/>
                </c:ext>
              </c:extLst>
            </c:dLbl>
            <c:dLbl>
              <c:idx val="5"/>
              <c:delete val="1"/>
              <c:extLst>
                <c:ext xmlns:c15="http://schemas.microsoft.com/office/drawing/2012/chart" uri="{CE6537A1-D6FC-4f65-9D91-7224C49458BB}"/>
                <c:ext xmlns:c16="http://schemas.microsoft.com/office/drawing/2014/chart" uri="{C3380CC4-5D6E-409C-BE32-E72D297353CC}">
                  <c16:uniqueId val="{00000002-5C98-4338-98B6-5DB219076017}"/>
                </c:ext>
              </c:extLst>
            </c:dLbl>
            <c:dLbl>
              <c:idx val="6"/>
              <c:delete val="1"/>
              <c:extLst>
                <c:ext xmlns:c15="http://schemas.microsoft.com/office/drawing/2012/chart" uri="{CE6537A1-D6FC-4f65-9D91-7224C49458BB}"/>
                <c:ext xmlns:c16="http://schemas.microsoft.com/office/drawing/2014/chart" uri="{C3380CC4-5D6E-409C-BE32-E72D297353CC}">
                  <c16:uniqueId val="{00000022-5C98-4338-98B6-5DB219076017}"/>
                </c:ext>
              </c:extLst>
            </c:dLbl>
            <c:dLbl>
              <c:idx val="7"/>
              <c:delete val="1"/>
              <c:extLst>
                <c:ext xmlns:c15="http://schemas.microsoft.com/office/drawing/2012/chart" uri="{CE6537A1-D6FC-4f65-9D91-7224C49458BB}"/>
                <c:ext xmlns:c16="http://schemas.microsoft.com/office/drawing/2014/chart" uri="{C3380CC4-5D6E-409C-BE32-E72D297353CC}">
                  <c16:uniqueId val="{00000003-5C98-4338-98B6-5DB219076017}"/>
                </c:ext>
              </c:extLst>
            </c:dLbl>
            <c:dLbl>
              <c:idx val="8"/>
              <c:delete val="1"/>
              <c:extLst>
                <c:ext xmlns:c15="http://schemas.microsoft.com/office/drawing/2012/chart" uri="{CE6537A1-D6FC-4f65-9D91-7224C49458BB}"/>
                <c:ext xmlns:c16="http://schemas.microsoft.com/office/drawing/2014/chart" uri="{C3380CC4-5D6E-409C-BE32-E72D297353CC}">
                  <c16:uniqueId val="{00000004-5C98-4338-98B6-5DB219076017}"/>
                </c:ext>
              </c:extLst>
            </c:dLbl>
            <c:dLbl>
              <c:idx val="9"/>
              <c:layout>
                <c:manualLayout>
                  <c:x val="-2.9906744966330591E-2"/>
                  <c:y val="-3.3543113192497372E-2"/>
                </c:manualLayout>
              </c:layout>
              <c:tx>
                <c:rich>
                  <a:bodyPr/>
                  <a:lstStyle/>
                  <a:p>
                    <a:r>
                      <a:rPr lang="en-US" dirty="0"/>
                      <a:t>4.152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98-4338-98B6-5DB219076017}"/>
                </c:ext>
              </c:extLst>
            </c:dLbl>
            <c:spPr>
              <a:noFill/>
              <a:ln>
                <a:noFill/>
              </a:ln>
              <a:effectLst/>
            </c:spPr>
            <c:txPr>
              <a:bodyPr wrap="square" lIns="38100" tIns="19050" rIns="38100" bIns="19050" anchor="ctr">
                <a:spAutoFit/>
              </a:bodyPr>
              <a:lstStyle/>
              <a:p>
                <a:pPr>
                  <a:defRPr lang="en-US" sz="1500" b="1">
                    <a:solidFill>
                      <a:schemeClr val="tx2"/>
                    </a:solidFill>
                    <a:latin typeface="Times New Roman" panose="02020603050405020304" pitchFamily="18" charset="0"/>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1469.3</c:v>
                </c:pt>
                <c:pt idx="1">
                  <c:v>1618</c:v>
                </c:pt>
                <c:pt idx="2">
                  <c:v>2009.4</c:v>
                </c:pt>
                <c:pt idx="3">
                  <c:v>2477.6</c:v>
                </c:pt>
                <c:pt idx="4">
                  <c:v>2728.2</c:v>
                </c:pt>
                <c:pt idx="5">
                  <c:v>3107.2</c:v>
                </c:pt>
                <c:pt idx="6">
                  <c:v>3405.1</c:v>
                </c:pt>
                <c:pt idx="7">
                  <c:v>3362</c:v>
                </c:pt>
                <c:pt idx="8">
                  <c:v>3617</c:v>
                </c:pt>
                <c:pt idx="9">
                  <c:v>4152</c:v>
                </c:pt>
              </c:numCache>
            </c:numRef>
          </c:val>
          <c:smooth val="1"/>
          <c:extLst>
            <c:ext xmlns:c16="http://schemas.microsoft.com/office/drawing/2014/chart" uri="{C3380CC4-5D6E-409C-BE32-E72D297353CC}">
              <c16:uniqueId val="{00000007-5C98-4338-98B6-5DB219076017}"/>
            </c:ext>
          </c:extLst>
        </c:ser>
        <c:ser>
          <c:idx val="1"/>
          <c:order val="1"/>
          <c:spPr>
            <a:ln w="38100">
              <a:solidFill>
                <a:srgbClr val="C00000"/>
              </a:solidFill>
            </a:ln>
          </c:spPr>
          <c:marker>
            <c:symbol val="none"/>
          </c:marker>
          <c:dPt>
            <c:idx val="9"/>
            <c:bubble3D val="0"/>
            <c:spPr>
              <a:ln w="38100">
                <a:solidFill>
                  <a:srgbClr val="C00000"/>
                </a:solidFill>
                <a:tailEnd type="stealth" w="lg" len="lg"/>
              </a:ln>
            </c:spPr>
            <c:extLst>
              <c:ext xmlns:c16="http://schemas.microsoft.com/office/drawing/2014/chart" uri="{C3380CC4-5D6E-409C-BE32-E72D297353CC}">
                <c16:uniqueId val="{00000009-5C98-4338-98B6-5DB219076017}"/>
              </c:ext>
            </c:extLst>
          </c:dPt>
          <c:dLbls>
            <c:dLbl>
              <c:idx val="0"/>
              <c:layout>
                <c:manualLayout>
                  <c:x val="-4.7280092358028707E-2"/>
                  <c:y val="4.1494053156855858E-2"/>
                </c:manualLayout>
              </c:layout>
              <c:tx>
                <c:rich>
                  <a:bodyPr/>
                  <a:lstStyle/>
                  <a:p>
                    <a:r>
                      <a:rPr lang="en-US" dirty="0"/>
                      <a:t>1.451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C98-4338-98B6-5DB219076017}"/>
                </c:ext>
              </c:extLst>
            </c:dLbl>
            <c:dLbl>
              <c:idx val="1"/>
              <c:delete val="1"/>
              <c:extLst>
                <c:ext xmlns:c15="http://schemas.microsoft.com/office/drawing/2012/chart" uri="{CE6537A1-D6FC-4f65-9D91-7224C49458BB}"/>
                <c:ext xmlns:c16="http://schemas.microsoft.com/office/drawing/2014/chart" uri="{C3380CC4-5D6E-409C-BE32-E72D297353CC}">
                  <c16:uniqueId val="{0000000A-5C98-4338-98B6-5DB219076017}"/>
                </c:ext>
              </c:extLst>
            </c:dLbl>
            <c:dLbl>
              <c:idx val="2"/>
              <c:delete val="1"/>
              <c:extLst>
                <c:ext xmlns:c15="http://schemas.microsoft.com/office/drawing/2012/chart" uri="{CE6537A1-D6FC-4f65-9D91-7224C49458BB}"/>
                <c:ext xmlns:c16="http://schemas.microsoft.com/office/drawing/2014/chart" uri="{C3380CC4-5D6E-409C-BE32-E72D297353CC}">
                  <c16:uniqueId val="{0000001E-5C98-4338-98B6-5DB219076017}"/>
                </c:ext>
              </c:extLst>
            </c:dLbl>
            <c:dLbl>
              <c:idx val="3"/>
              <c:delete val="1"/>
              <c:extLst>
                <c:ext xmlns:c15="http://schemas.microsoft.com/office/drawing/2012/chart" uri="{CE6537A1-D6FC-4f65-9D91-7224C49458BB}"/>
                <c:ext xmlns:c16="http://schemas.microsoft.com/office/drawing/2014/chart" uri="{C3380CC4-5D6E-409C-BE32-E72D297353CC}">
                  <c16:uniqueId val="{0000000B-5C98-4338-98B6-5DB219076017}"/>
                </c:ext>
              </c:extLst>
            </c:dLbl>
            <c:dLbl>
              <c:idx val="4"/>
              <c:delete val="1"/>
              <c:extLst>
                <c:ext xmlns:c15="http://schemas.microsoft.com/office/drawing/2012/chart" uri="{CE6537A1-D6FC-4f65-9D91-7224C49458BB}"/>
                <c:ext xmlns:c16="http://schemas.microsoft.com/office/drawing/2014/chart" uri="{C3380CC4-5D6E-409C-BE32-E72D297353CC}">
                  <c16:uniqueId val="{0000000C-5C98-4338-98B6-5DB219076017}"/>
                </c:ext>
              </c:extLst>
            </c:dLbl>
            <c:dLbl>
              <c:idx val="5"/>
              <c:delete val="1"/>
              <c:extLst>
                <c:ext xmlns:c15="http://schemas.microsoft.com/office/drawing/2012/chart" uri="{CE6537A1-D6FC-4f65-9D91-7224C49458BB}"/>
                <c:ext xmlns:c16="http://schemas.microsoft.com/office/drawing/2014/chart" uri="{C3380CC4-5D6E-409C-BE32-E72D297353CC}">
                  <c16:uniqueId val="{0000000D-5C98-4338-98B6-5DB219076017}"/>
                </c:ext>
              </c:extLst>
            </c:dLbl>
            <c:dLbl>
              <c:idx val="6"/>
              <c:delete val="1"/>
              <c:extLst>
                <c:ext xmlns:c15="http://schemas.microsoft.com/office/drawing/2012/chart" uri="{CE6537A1-D6FC-4f65-9D91-7224C49458BB}"/>
                <c:ext xmlns:c16="http://schemas.microsoft.com/office/drawing/2014/chart" uri="{C3380CC4-5D6E-409C-BE32-E72D297353CC}">
                  <c16:uniqueId val="{0000000E-5C98-4338-98B6-5DB219076017}"/>
                </c:ext>
              </c:extLst>
            </c:dLbl>
            <c:dLbl>
              <c:idx val="7"/>
              <c:delete val="1"/>
              <c:extLst>
                <c:ext xmlns:c15="http://schemas.microsoft.com/office/drawing/2012/chart" uri="{CE6537A1-D6FC-4f65-9D91-7224C49458BB}"/>
                <c:ext xmlns:c16="http://schemas.microsoft.com/office/drawing/2014/chart" uri="{C3380CC4-5D6E-409C-BE32-E72D297353CC}">
                  <c16:uniqueId val="{00000021-5C98-4338-98B6-5DB219076017}"/>
                </c:ext>
              </c:extLst>
            </c:dLbl>
            <c:dLbl>
              <c:idx val="8"/>
              <c:delete val="1"/>
              <c:extLst>
                <c:ext xmlns:c15="http://schemas.microsoft.com/office/drawing/2012/chart" uri="{CE6537A1-D6FC-4f65-9D91-7224C49458BB}"/>
                <c:ext xmlns:c16="http://schemas.microsoft.com/office/drawing/2014/chart" uri="{C3380CC4-5D6E-409C-BE32-E72D297353CC}">
                  <c16:uniqueId val="{0000000F-5C98-4338-98B6-5DB219076017}"/>
                </c:ext>
              </c:extLst>
            </c:dLbl>
            <c:dLbl>
              <c:idx val="9"/>
              <c:layout>
                <c:manualLayout>
                  <c:x val="-2.7668638256574792E-2"/>
                  <c:y val="6.7468456893170381E-2"/>
                </c:manualLayout>
              </c:layout>
              <c:tx>
                <c:rich>
                  <a:bodyPr/>
                  <a:lstStyle/>
                  <a:p>
                    <a:r>
                      <a:rPr lang="en-US" dirty="0"/>
                      <a:t>2.576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98-4338-98B6-5DB219076017}"/>
                </c:ext>
              </c:extLst>
            </c:dLbl>
            <c:spPr>
              <a:no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1451.3</c:v>
                </c:pt>
                <c:pt idx="1">
                  <c:v>1541.1</c:v>
                </c:pt>
                <c:pt idx="2">
                  <c:v>1791</c:v>
                </c:pt>
                <c:pt idx="3">
                  <c:v>1969.4</c:v>
                </c:pt>
                <c:pt idx="4">
                  <c:v>2021.3</c:v>
                </c:pt>
                <c:pt idx="5">
                  <c:v>2208.6999999999998</c:v>
                </c:pt>
                <c:pt idx="6">
                  <c:v>2378.6</c:v>
                </c:pt>
                <c:pt idx="7">
                  <c:v>2343</c:v>
                </c:pt>
                <c:pt idx="8">
                  <c:v>2382</c:v>
                </c:pt>
                <c:pt idx="9">
                  <c:v>2576</c:v>
                </c:pt>
              </c:numCache>
            </c:numRef>
          </c:val>
          <c:smooth val="1"/>
          <c:extLst>
            <c:ext xmlns:c16="http://schemas.microsoft.com/office/drawing/2014/chart" uri="{C3380CC4-5D6E-409C-BE32-E72D297353CC}">
              <c16:uniqueId val="{00000010-5C98-4338-98B6-5DB219076017}"/>
            </c:ext>
          </c:extLst>
        </c:ser>
        <c:dLbls>
          <c:dLblPos val="t"/>
          <c:showLegendKey val="0"/>
          <c:showVal val="1"/>
          <c:showCatName val="0"/>
          <c:showSerName val="0"/>
          <c:showPercent val="0"/>
          <c:showBubbleSize val="0"/>
        </c:dLbls>
        <c:smooth val="0"/>
        <c:axId val="133450368"/>
        <c:axId val="133452160"/>
      </c:lineChart>
      <c:catAx>
        <c:axId val="133450368"/>
        <c:scaling>
          <c:orientation val="minMax"/>
        </c:scaling>
        <c:delete val="0"/>
        <c:axPos val="b"/>
        <c:numFmt formatCode="General" sourceLinked="1"/>
        <c:majorTickMark val="none"/>
        <c:minorTickMark val="none"/>
        <c:tickLblPos val="nextTo"/>
        <c:spPr>
          <a:noFill/>
          <a:ln w="15875" cap="flat" cmpd="sng" algn="ctr">
            <a:solidFill>
              <a:schemeClr val="bg2">
                <a:lumMod val="10000"/>
              </a:schemeClr>
            </a:solidFill>
            <a:round/>
          </a:ln>
          <a:effectLst/>
        </c:spPr>
        <c:txPr>
          <a:bodyPr rot="-2700000" spcFirstLastPara="1" vertOverflow="ellipsis" vert="horz" wrap="square" anchor="ctr" anchorCtr="1"/>
          <a:lstStyle/>
          <a:p>
            <a:pPr>
              <a:defRPr lang="en-US"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3452160"/>
        <c:crosses val="autoZero"/>
        <c:auto val="1"/>
        <c:lblAlgn val="ctr"/>
        <c:lblOffset val="100"/>
        <c:noMultiLvlLbl val="0"/>
      </c:catAx>
      <c:valAx>
        <c:axId val="133452160"/>
        <c:scaling>
          <c:orientation val="minMax"/>
          <c:max val="4500"/>
          <c:min val="0"/>
        </c:scaling>
        <c:delete val="1"/>
        <c:axPos val="l"/>
        <c:numFmt formatCode="0" sourceLinked="0"/>
        <c:majorTickMark val="out"/>
        <c:minorTickMark val="none"/>
        <c:tickLblPos val="nextTo"/>
        <c:crossAx val="133450368"/>
        <c:crosses val="autoZero"/>
        <c:crossBetween val="between"/>
        <c:majorUnit val="500"/>
        <c:min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460439420878853E-4"/>
          <c:y val="8.2721648699982983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BBD-4545-95C2-956A88E8C7FA}"/>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BBD-4545-95C2-956A88E8C7FA}"/>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BBD-4545-95C2-956A88E8C7FA}"/>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BD-4545-95C2-956A88E8C7F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BBD-4545-95C2-956A88E8C7FA}"/>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BBD-4545-95C2-956A88E8C7F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BBD-4545-95C2-956A88E8C7FA}"/>
              </c:ext>
            </c:extLst>
          </c:dPt>
          <c:dLbls>
            <c:dLbl>
              <c:idx val="0"/>
              <c:layout>
                <c:manualLayout>
                  <c:x val="-8.4005376344086016E-3"/>
                  <c:y val="-9.2622050664673924E-2"/>
                </c:manualLayout>
              </c:layout>
              <c:tx>
                <c:rich>
                  <a:bodyPr anchorCtr="0"/>
                  <a:lstStyle/>
                  <a:p>
                    <a:pPr algn="ctr">
                      <a:defRPr lang="en-US" sz="16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fld id="{996A829F-63E1-4407-BE50-9BA27FCC876B}" type="VALUE">
                      <a:rPr lang="en-US" smtClean="0">
                        <a:solidFill>
                          <a:schemeClr val="accent1">
                            <a:lumMod val="50000"/>
                          </a:schemeClr>
                        </a:solidFill>
                      </a:rPr>
                      <a:pPr algn="ctr">
                        <a:defRPr lang="en-US" sz="16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t>[القيمة]</a:t>
                    </a:fld>
                    <a:r>
                      <a:rPr lang="en-US" dirty="0">
                        <a:solidFill>
                          <a:schemeClr val="accent1">
                            <a:lumMod val="50000"/>
                          </a:schemeClr>
                        </a:solidFill>
                      </a:rPr>
                      <a:t>%</a:t>
                    </a:r>
                  </a:p>
                </c:rich>
              </c:tx>
              <c:spPr>
                <a:solidFill>
                  <a:srgbClr val="FFFFCC"/>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7446236559139782E-2"/>
                      <c:h val="6.0137215504020174E-2"/>
                    </c:manualLayout>
                  </c15:layout>
                  <c15:dlblFieldTable/>
                  <c15:showDataLabelsRange val="0"/>
                </c:ext>
                <c:ext xmlns:c16="http://schemas.microsoft.com/office/drawing/2014/chart" uri="{C3380CC4-5D6E-409C-BE32-E72D297353CC}">
                  <c16:uniqueId val="{00000001-6BBD-4545-95C2-956A88E8C7FA}"/>
                </c:ext>
              </c:extLst>
            </c:dLbl>
            <c:dLbl>
              <c:idx val="1"/>
              <c:delete val="1"/>
              <c:extLst>
                <c:ext xmlns:c15="http://schemas.microsoft.com/office/drawing/2012/chart" uri="{CE6537A1-D6FC-4f65-9D91-7224C49458BB}"/>
                <c:ext xmlns:c16="http://schemas.microsoft.com/office/drawing/2014/chart" uri="{C3380CC4-5D6E-409C-BE32-E72D297353CC}">
                  <c16:uniqueId val="{00000003-6BBD-4545-95C2-956A88E8C7FA}"/>
                </c:ext>
              </c:extLst>
            </c:dLbl>
            <c:dLbl>
              <c:idx val="2"/>
              <c:delete val="1"/>
              <c:extLst>
                <c:ext xmlns:c15="http://schemas.microsoft.com/office/drawing/2012/chart" uri="{CE6537A1-D6FC-4f65-9D91-7224C49458BB}"/>
                <c:ext xmlns:c16="http://schemas.microsoft.com/office/drawing/2014/chart" uri="{C3380CC4-5D6E-409C-BE32-E72D297353CC}">
                  <c16:uniqueId val="{00000005-6BBD-4545-95C2-956A88E8C7FA}"/>
                </c:ext>
              </c:extLst>
            </c:dLbl>
            <c:dLbl>
              <c:idx val="3"/>
              <c:delete val="1"/>
              <c:extLst>
                <c:ext xmlns:c15="http://schemas.microsoft.com/office/drawing/2012/chart" uri="{CE6537A1-D6FC-4f65-9D91-7224C49458BB}"/>
                <c:ext xmlns:c16="http://schemas.microsoft.com/office/drawing/2014/chart" uri="{C3380CC4-5D6E-409C-BE32-E72D297353CC}">
                  <c16:uniqueId val="{00000007-6BBD-4545-95C2-956A88E8C7FA}"/>
                </c:ext>
              </c:extLst>
            </c:dLbl>
            <c:dLbl>
              <c:idx val="4"/>
              <c:delete val="1"/>
              <c:extLst>
                <c:ext xmlns:c15="http://schemas.microsoft.com/office/drawing/2012/chart" uri="{CE6537A1-D6FC-4f65-9D91-7224C49458BB}"/>
                <c:ext xmlns:c16="http://schemas.microsoft.com/office/drawing/2014/chart" uri="{C3380CC4-5D6E-409C-BE32-E72D297353CC}">
                  <c16:uniqueId val="{00000009-6BBD-4545-95C2-956A88E8C7FA}"/>
                </c:ext>
              </c:extLst>
            </c:dLbl>
            <c:dLbl>
              <c:idx val="5"/>
              <c:layout>
                <c:manualLayout>
                  <c:x val="-4.1162634408602149E-2"/>
                  <c:y val="-8.0540913621455611E-3"/>
                </c:manualLayout>
              </c:layout>
              <c:tx>
                <c:rich>
                  <a:bodyPr anchorCtr="0"/>
                  <a:lstStyle/>
                  <a:p>
                    <a:pPr algn="ctr">
                      <a:defRPr lang="en-US"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fld id="{97B12048-B597-4ACC-A5B6-E3C554891344}" type="VALUE">
                      <a:rPr lang="en-US" smtClean="0">
                        <a:solidFill>
                          <a:srgbClr val="C00000"/>
                        </a:solidFill>
                      </a:rPr>
                      <a:pPr algn="ctr">
                        <a:defRPr lang="en-US"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t>[القيمة]</a:t>
                    </a:fld>
                    <a:r>
                      <a:rPr lang="en-US" dirty="0">
                        <a:solidFill>
                          <a:srgbClr val="C00000"/>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9045698924731187E-2"/>
                      <c:h val="4.6713729900444236E-2"/>
                    </c:manualLayout>
                  </c15:layout>
                  <c15:dlblFieldTable/>
                  <c15:showDataLabelsRange val="0"/>
                </c:ext>
                <c:ext xmlns:c16="http://schemas.microsoft.com/office/drawing/2014/chart" uri="{C3380CC4-5D6E-409C-BE32-E72D297353CC}">
                  <c16:uniqueId val="{0000000B-6BBD-4545-95C2-956A88E8C7FA}"/>
                </c:ext>
              </c:extLst>
            </c:dLbl>
            <c:dLbl>
              <c:idx val="6"/>
              <c:delete val="1"/>
              <c:extLst>
                <c:ext xmlns:c15="http://schemas.microsoft.com/office/drawing/2012/chart" uri="{CE6537A1-D6FC-4f65-9D91-7224C49458BB}"/>
                <c:ext xmlns:c16="http://schemas.microsoft.com/office/drawing/2014/chart" uri="{C3380CC4-5D6E-409C-BE32-E72D297353CC}">
                  <c16:uniqueId val="{0000000D-6BBD-4545-95C2-956A88E8C7FA}"/>
                </c:ext>
              </c:extLst>
            </c:dLbl>
            <c:spPr>
              <a:solidFill>
                <a:prstClr val="white"/>
              </a:solidFill>
              <a:ln>
                <a:solidFill>
                  <a:prstClr val="black">
                    <a:lumMod val="65000"/>
                    <a:lumOff val="35000"/>
                  </a:prstClr>
                </a:solidFill>
              </a:ln>
              <a:effectLst/>
            </c:spPr>
            <c:txPr>
              <a:bodyPr anchorCtr="0"/>
              <a:lstStyle/>
              <a:p>
                <a:pPr algn="ctr">
                  <a:defRPr lang="en-US" sz="16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ext>
            </c:extLst>
          </c:dLbls>
          <c:cat>
            <c:strRef>
              <c:f>Sheet1!$A$2:$A$8</c:f>
              <c:strCache>
                <c:ptCount val="7"/>
                <c:pt idx="0">
                  <c:v>الدول العربية</c:v>
                </c:pt>
                <c:pt idx="1">
                  <c:v>دول أوبك غير العربية</c:v>
                </c:pt>
                <c:pt idx="2">
                  <c:v>كومنولث الدول المستقلة</c:v>
                </c:pt>
                <c:pt idx="3">
                  <c:v>باقي دول العالم</c:v>
                </c:pt>
                <c:pt idx="4">
                  <c:v>أمريكا الشمالية</c:v>
                </c:pt>
                <c:pt idx="5">
                  <c:v>الصين</c:v>
                </c:pt>
                <c:pt idx="6">
                  <c:v>بحر الشمال</c:v>
                </c:pt>
              </c:strCache>
            </c:strRef>
          </c:cat>
          <c:val>
            <c:numRef>
              <c:f>Sheet1!$B$2:$B$8</c:f>
              <c:numCache>
                <c:formatCode>0.0</c:formatCode>
                <c:ptCount val="7"/>
                <c:pt idx="0" formatCode="General">
                  <c:v>30.5</c:v>
                </c:pt>
                <c:pt idx="1">
                  <c:v>12.6</c:v>
                </c:pt>
                <c:pt idx="2" formatCode="General">
                  <c:v>17.3</c:v>
                </c:pt>
                <c:pt idx="3" formatCode="General">
                  <c:v>12.5</c:v>
                </c:pt>
                <c:pt idx="4" formatCode="General">
                  <c:v>18.899999999999999</c:v>
                </c:pt>
                <c:pt idx="5" formatCode="General">
                  <c:v>4.9000000000000004</c:v>
                </c:pt>
                <c:pt idx="6" formatCode="General">
                  <c:v>3.2</c:v>
                </c:pt>
              </c:numCache>
            </c:numRef>
          </c:val>
          <c:extLst>
            <c:ext xmlns:c16="http://schemas.microsoft.com/office/drawing/2014/chart" uri="{C3380CC4-5D6E-409C-BE32-E72D297353CC}">
              <c16:uniqueId val="{0000000E-6BBD-4545-95C2-956A88E8C7FA}"/>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94723672656198366"/>
          <c:h val="0.80596966066917319"/>
        </c:manualLayout>
      </c:layout>
      <c:barChart>
        <c:barDir val="col"/>
        <c:grouping val="stacked"/>
        <c:varyColors val="0"/>
        <c:ser>
          <c:idx val="0"/>
          <c:order val="0"/>
          <c:spPr>
            <a:solidFill>
              <a:srgbClr val="FF7C80"/>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4.7966612216378407E-3"/>
                  <c:y val="-0.33439683085645155"/>
                </c:manualLayout>
              </c:layout>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9-2333-4871-BFEB-269A41C0588A}"/>
                </c:ext>
              </c:extLst>
            </c:dLbl>
            <c:dLbl>
              <c:idx val="1"/>
              <c:delete val="1"/>
              <c:extLst>
                <c:ext xmlns:c15="http://schemas.microsoft.com/office/drawing/2012/chart" uri="{CE6537A1-D6FC-4f65-9D91-7224C49458BB}"/>
                <c:ext xmlns:c16="http://schemas.microsoft.com/office/drawing/2014/chart" uri="{C3380CC4-5D6E-409C-BE32-E72D297353CC}">
                  <c16:uniqueId val="{00000000-2333-4871-BFEB-269A41C0588A}"/>
                </c:ext>
              </c:extLst>
            </c:dLbl>
            <c:dLbl>
              <c:idx val="2"/>
              <c:delete val="1"/>
              <c:extLst>
                <c:ext xmlns:c15="http://schemas.microsoft.com/office/drawing/2012/chart" uri="{CE6537A1-D6FC-4f65-9D91-7224C49458BB}"/>
                <c:ext xmlns:c16="http://schemas.microsoft.com/office/drawing/2014/chart" uri="{C3380CC4-5D6E-409C-BE32-E72D297353CC}">
                  <c16:uniqueId val="{00000001-2333-4871-BFEB-269A41C0588A}"/>
                </c:ext>
              </c:extLst>
            </c:dLbl>
            <c:dLbl>
              <c:idx val="3"/>
              <c:layout>
                <c:manualLayout>
                  <c:x val="7.1949918324566023E-3"/>
                  <c:y val="-0.43381210489485605"/>
                </c:manualLayout>
              </c:layout>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A-2333-4871-BFEB-269A41C0588A}"/>
                </c:ext>
              </c:extLst>
            </c:dLbl>
            <c:spPr>
              <a:solidFill>
                <a:prstClr val="white"/>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Sheet1!$B$2:$E$2</c:f>
              <c:numCache>
                <c:formatCode>General</c:formatCode>
                <c:ptCount val="4"/>
                <c:pt idx="0">
                  <c:v>12.3</c:v>
                </c:pt>
                <c:pt idx="1">
                  <c:v>13.4</c:v>
                </c:pt>
                <c:pt idx="2">
                  <c:v>15.8</c:v>
                </c:pt>
                <c:pt idx="3">
                  <c:v>17.399999999999999</c:v>
                </c:pt>
              </c:numCache>
            </c:numRef>
          </c:val>
          <c:extLst>
            <c:ext xmlns:c16="http://schemas.microsoft.com/office/drawing/2014/chart" uri="{C3380CC4-5D6E-409C-BE32-E72D297353CC}">
              <c16:uniqueId val="{00000002-2333-4871-BFEB-269A41C0588A}"/>
            </c:ext>
          </c:extLst>
        </c:ser>
        <c:dLbls>
          <c:dLblPos val="ctr"/>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C2E-463E-B285-6B3C60C33887}"/>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C2E-463E-B285-6B3C60C33887}"/>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C2E-463E-B285-6B3C60C33887}"/>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C2E-463E-B285-6B3C60C3388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C2E-463E-B285-6B3C60C33887}"/>
              </c:ext>
            </c:extLst>
          </c:dPt>
          <c:dPt>
            <c:idx val="5"/>
            <c:bubble3D val="0"/>
            <c:spPr>
              <a:solidFill>
                <a:schemeClr val="accent5">
                  <a:lumMod val="40000"/>
                  <a:lumOff val="60000"/>
                </a:schemeClr>
              </a:solidFill>
            </c:spPr>
            <c:extLst>
              <c:ext xmlns:c16="http://schemas.microsoft.com/office/drawing/2014/chart" uri="{C3380CC4-5D6E-409C-BE32-E72D297353CC}">
                <c16:uniqueId val="{0000000B-CC2E-463E-B285-6B3C60C33887}"/>
              </c:ext>
            </c:extLst>
          </c:dPt>
          <c:dPt>
            <c:idx val="6"/>
            <c:bubble3D val="0"/>
            <c:spPr>
              <a:solidFill>
                <a:schemeClr val="accent4">
                  <a:lumMod val="60000"/>
                  <a:lumOff val="40000"/>
                </a:schemeClr>
              </a:solidFill>
            </c:spPr>
            <c:extLst>
              <c:ext xmlns:c16="http://schemas.microsoft.com/office/drawing/2014/chart" uri="{C3380CC4-5D6E-409C-BE32-E72D297353CC}">
                <c16:uniqueId val="{0000000D-CC2E-463E-B285-6B3C60C33887}"/>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CC2E-463E-B285-6B3C60C33887}"/>
                </c:ext>
              </c:extLst>
            </c:dLbl>
            <c:dLbl>
              <c:idx val="1"/>
              <c:delete val="1"/>
              <c:extLst>
                <c:ext xmlns:c15="http://schemas.microsoft.com/office/drawing/2012/chart" uri="{CE6537A1-D6FC-4f65-9D91-7224C49458BB}"/>
                <c:ext xmlns:c16="http://schemas.microsoft.com/office/drawing/2014/chart" uri="{C3380CC4-5D6E-409C-BE32-E72D297353CC}">
                  <c16:uniqueId val="{00000003-CC2E-463E-B285-6B3C60C33887}"/>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CC2E-463E-B285-6B3C60C33887}"/>
                </c:ext>
              </c:extLst>
            </c:dLbl>
            <c:dLbl>
              <c:idx val="3"/>
              <c:delete val="1"/>
              <c:extLst>
                <c:ext xmlns:c15="http://schemas.microsoft.com/office/drawing/2012/chart" uri="{CE6537A1-D6FC-4f65-9D91-7224C49458BB}"/>
                <c:ext xmlns:c16="http://schemas.microsoft.com/office/drawing/2014/chart" uri="{C3380CC4-5D6E-409C-BE32-E72D297353CC}">
                  <c16:uniqueId val="{00000007-CC2E-463E-B285-6B3C60C33887}"/>
                </c:ext>
              </c:extLst>
            </c:dLbl>
            <c:dLbl>
              <c:idx val="4"/>
              <c:delete val="1"/>
              <c:extLst>
                <c:ext xmlns:c15="http://schemas.microsoft.com/office/drawing/2012/chart" uri="{CE6537A1-D6FC-4f65-9D91-7224C49458BB}"/>
                <c:ext xmlns:c16="http://schemas.microsoft.com/office/drawing/2014/chart" uri="{C3380CC4-5D6E-409C-BE32-E72D297353CC}">
                  <c16:uniqueId val="{00000009-CC2E-463E-B285-6B3C60C33887}"/>
                </c:ext>
              </c:extLst>
            </c:dLbl>
            <c:dLbl>
              <c:idx val="5"/>
              <c:delete val="1"/>
              <c:extLst>
                <c:ext xmlns:c15="http://schemas.microsoft.com/office/drawing/2012/chart" uri="{CE6537A1-D6FC-4f65-9D91-7224C49458BB}"/>
                <c:ext xmlns:c16="http://schemas.microsoft.com/office/drawing/2014/chart" uri="{C3380CC4-5D6E-409C-BE32-E72D297353CC}">
                  <c16:uniqueId val="{0000000B-CC2E-463E-B285-6B3C60C33887}"/>
                </c:ext>
              </c:extLst>
            </c:dLbl>
            <c:dLbl>
              <c:idx val="6"/>
              <c:delete val="1"/>
              <c:extLst>
                <c:ext xmlns:c15="http://schemas.microsoft.com/office/drawing/2012/chart" uri="{CE6537A1-D6FC-4f65-9D91-7224C49458BB}"/>
                <c:ext xmlns:c16="http://schemas.microsoft.com/office/drawing/2014/chart" uri="{C3380CC4-5D6E-409C-BE32-E72D297353CC}">
                  <c16:uniqueId val="{0000000D-CC2E-463E-B285-6B3C60C33887}"/>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12.7</c:v>
                </c:pt>
                <c:pt idx="1">
                  <c:v>87.3</c:v>
                </c:pt>
              </c:numCache>
            </c:numRef>
          </c:val>
          <c:extLst>
            <c:ext xmlns:c16="http://schemas.microsoft.com/office/drawing/2014/chart" uri="{C3380CC4-5D6E-409C-BE32-E72D297353CC}">
              <c16:uniqueId val="{0000000E-CC2E-463E-B285-6B3C60C33887}"/>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E56-46A1-B61D-DDC93DDDDF2E}"/>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E56-46A1-B61D-DDC93DDDDF2E}"/>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E56-46A1-B61D-DDC93DDDDF2E}"/>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E56-46A1-B61D-DDC93DDDDF2E}"/>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E56-46A1-B61D-DDC93DDDDF2E}"/>
              </c:ext>
            </c:extLst>
          </c:dPt>
          <c:dPt>
            <c:idx val="5"/>
            <c:bubble3D val="0"/>
            <c:extLst>
              <c:ext xmlns:c16="http://schemas.microsoft.com/office/drawing/2014/chart" uri="{C3380CC4-5D6E-409C-BE32-E72D297353CC}">
                <c16:uniqueId val="{0000000B-FE56-46A1-B61D-DDC93DDDDF2E}"/>
              </c:ext>
            </c:extLst>
          </c:dPt>
          <c:dPt>
            <c:idx val="6"/>
            <c:bubble3D val="0"/>
            <c:extLst>
              <c:ext xmlns:c16="http://schemas.microsoft.com/office/drawing/2014/chart" uri="{C3380CC4-5D6E-409C-BE32-E72D297353CC}">
                <c16:uniqueId val="{0000000D-FE56-46A1-B61D-DDC93DDDDF2E}"/>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FE56-46A1-B61D-DDC93DDDDF2E}"/>
                </c:ext>
              </c:extLst>
            </c:dLbl>
            <c:dLbl>
              <c:idx val="1"/>
              <c:delete val="1"/>
              <c:extLst>
                <c:ext xmlns:c15="http://schemas.microsoft.com/office/drawing/2012/chart" uri="{CE6537A1-D6FC-4f65-9D91-7224C49458BB}"/>
                <c:ext xmlns:c16="http://schemas.microsoft.com/office/drawing/2014/chart" uri="{C3380CC4-5D6E-409C-BE32-E72D297353CC}">
                  <c16:uniqueId val="{00000003-FE56-46A1-B61D-DDC93DDDDF2E}"/>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E56-46A1-B61D-DDC93DDDDF2E}"/>
                </c:ext>
              </c:extLst>
            </c:dLbl>
            <c:dLbl>
              <c:idx val="3"/>
              <c:delete val="1"/>
              <c:extLst>
                <c:ext xmlns:c15="http://schemas.microsoft.com/office/drawing/2012/chart" uri="{CE6537A1-D6FC-4f65-9D91-7224C49458BB}"/>
                <c:ext xmlns:c16="http://schemas.microsoft.com/office/drawing/2014/chart" uri="{C3380CC4-5D6E-409C-BE32-E72D297353CC}">
                  <c16:uniqueId val="{00000007-FE56-46A1-B61D-DDC93DDDDF2E}"/>
                </c:ext>
              </c:extLst>
            </c:dLbl>
            <c:dLbl>
              <c:idx val="4"/>
              <c:delete val="1"/>
              <c:extLst>
                <c:ext xmlns:c15="http://schemas.microsoft.com/office/drawing/2012/chart" uri="{CE6537A1-D6FC-4f65-9D91-7224C49458BB}"/>
                <c:ext xmlns:c16="http://schemas.microsoft.com/office/drawing/2014/chart" uri="{C3380CC4-5D6E-409C-BE32-E72D297353CC}">
                  <c16:uniqueId val="{00000009-FE56-46A1-B61D-DDC93DDDDF2E}"/>
                </c:ext>
              </c:extLst>
            </c:dLbl>
            <c:dLbl>
              <c:idx val="5"/>
              <c:delete val="1"/>
              <c:extLst>
                <c:ext xmlns:c15="http://schemas.microsoft.com/office/drawing/2012/chart" uri="{CE6537A1-D6FC-4f65-9D91-7224C49458BB}"/>
                <c:ext xmlns:c16="http://schemas.microsoft.com/office/drawing/2014/chart" uri="{C3380CC4-5D6E-409C-BE32-E72D297353CC}">
                  <c16:uniqueId val="{0000000B-FE56-46A1-B61D-DDC93DDDDF2E}"/>
                </c:ext>
              </c:extLst>
            </c:dLbl>
            <c:dLbl>
              <c:idx val="6"/>
              <c:delete val="1"/>
              <c:extLst>
                <c:ext xmlns:c15="http://schemas.microsoft.com/office/drawing/2012/chart" uri="{CE6537A1-D6FC-4f65-9D91-7224C49458BB}"/>
                <c:ext xmlns:c16="http://schemas.microsoft.com/office/drawing/2014/chart" uri="{C3380CC4-5D6E-409C-BE32-E72D297353CC}">
                  <c16:uniqueId val="{0000000D-FE56-46A1-B61D-DDC93DDDDF2E}"/>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13.2</c:v>
                </c:pt>
                <c:pt idx="1">
                  <c:v>86.8</c:v>
                </c:pt>
              </c:numCache>
            </c:numRef>
          </c:val>
          <c:extLst>
            <c:ext xmlns:c16="http://schemas.microsoft.com/office/drawing/2014/chart" uri="{C3380CC4-5D6E-409C-BE32-E72D297353CC}">
              <c16:uniqueId val="{0000000E-FE56-46A1-B61D-DDC93DDDDF2E}"/>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D92-473B-B11F-145DC1BEE4A2}"/>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D92-473B-B11F-145DC1BEE4A2}"/>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D92-473B-B11F-145DC1BEE4A2}"/>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D92-473B-B11F-145DC1BEE4A2}"/>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D92-473B-B11F-145DC1BEE4A2}"/>
              </c:ext>
            </c:extLst>
          </c:dPt>
          <c:dPt>
            <c:idx val="5"/>
            <c:bubble3D val="0"/>
            <c:extLst>
              <c:ext xmlns:c16="http://schemas.microsoft.com/office/drawing/2014/chart" uri="{C3380CC4-5D6E-409C-BE32-E72D297353CC}">
                <c16:uniqueId val="{0000000B-0D92-473B-B11F-145DC1BEE4A2}"/>
              </c:ext>
            </c:extLst>
          </c:dPt>
          <c:dPt>
            <c:idx val="6"/>
            <c:bubble3D val="0"/>
            <c:extLst>
              <c:ext xmlns:c16="http://schemas.microsoft.com/office/drawing/2014/chart" uri="{C3380CC4-5D6E-409C-BE32-E72D297353CC}">
                <c16:uniqueId val="{0000000D-0D92-473B-B11F-145DC1BEE4A2}"/>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0D92-473B-B11F-145DC1BEE4A2}"/>
                </c:ext>
              </c:extLst>
            </c:dLbl>
            <c:dLbl>
              <c:idx val="1"/>
              <c:delete val="1"/>
              <c:extLst>
                <c:ext xmlns:c15="http://schemas.microsoft.com/office/drawing/2012/chart" uri="{CE6537A1-D6FC-4f65-9D91-7224C49458BB}"/>
                <c:ext xmlns:c16="http://schemas.microsoft.com/office/drawing/2014/chart" uri="{C3380CC4-5D6E-409C-BE32-E72D297353CC}">
                  <c16:uniqueId val="{00000003-0D92-473B-B11F-145DC1BEE4A2}"/>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0D92-473B-B11F-145DC1BEE4A2}"/>
                </c:ext>
              </c:extLst>
            </c:dLbl>
            <c:dLbl>
              <c:idx val="3"/>
              <c:delete val="1"/>
              <c:extLst>
                <c:ext xmlns:c15="http://schemas.microsoft.com/office/drawing/2012/chart" uri="{CE6537A1-D6FC-4f65-9D91-7224C49458BB}"/>
                <c:ext xmlns:c16="http://schemas.microsoft.com/office/drawing/2014/chart" uri="{C3380CC4-5D6E-409C-BE32-E72D297353CC}">
                  <c16:uniqueId val="{00000007-0D92-473B-B11F-145DC1BEE4A2}"/>
                </c:ext>
              </c:extLst>
            </c:dLbl>
            <c:dLbl>
              <c:idx val="4"/>
              <c:delete val="1"/>
              <c:extLst>
                <c:ext xmlns:c15="http://schemas.microsoft.com/office/drawing/2012/chart" uri="{CE6537A1-D6FC-4f65-9D91-7224C49458BB}"/>
                <c:ext xmlns:c16="http://schemas.microsoft.com/office/drawing/2014/chart" uri="{C3380CC4-5D6E-409C-BE32-E72D297353CC}">
                  <c16:uniqueId val="{00000009-0D92-473B-B11F-145DC1BEE4A2}"/>
                </c:ext>
              </c:extLst>
            </c:dLbl>
            <c:dLbl>
              <c:idx val="5"/>
              <c:delete val="1"/>
              <c:extLst>
                <c:ext xmlns:c15="http://schemas.microsoft.com/office/drawing/2012/chart" uri="{CE6537A1-D6FC-4f65-9D91-7224C49458BB}"/>
                <c:ext xmlns:c16="http://schemas.microsoft.com/office/drawing/2014/chart" uri="{C3380CC4-5D6E-409C-BE32-E72D297353CC}">
                  <c16:uniqueId val="{0000000B-0D92-473B-B11F-145DC1BEE4A2}"/>
                </c:ext>
              </c:extLst>
            </c:dLbl>
            <c:dLbl>
              <c:idx val="6"/>
              <c:delete val="1"/>
              <c:extLst>
                <c:ext xmlns:c15="http://schemas.microsoft.com/office/drawing/2012/chart" uri="{CE6537A1-D6FC-4f65-9D91-7224C49458BB}"/>
                <c:ext xmlns:c16="http://schemas.microsoft.com/office/drawing/2014/chart" uri="{C3380CC4-5D6E-409C-BE32-E72D297353CC}">
                  <c16:uniqueId val="{0000000D-0D92-473B-B11F-145DC1BEE4A2}"/>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14.5</c:v>
                </c:pt>
                <c:pt idx="1">
                  <c:v>85.5</c:v>
                </c:pt>
              </c:numCache>
            </c:numRef>
          </c:val>
          <c:extLst>
            <c:ext xmlns:c16="http://schemas.microsoft.com/office/drawing/2014/chart" uri="{C3380CC4-5D6E-409C-BE32-E72D297353CC}">
              <c16:uniqueId val="{0000000E-0D92-473B-B11F-145DC1BEE4A2}"/>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D30-44EC-B7F4-0D45D555A6E5}"/>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D30-44EC-B7F4-0D45D555A6E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D30-44EC-B7F4-0D45D555A6E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D30-44EC-B7F4-0D45D555A6E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D30-44EC-B7F4-0D45D555A6E5}"/>
              </c:ext>
            </c:extLst>
          </c:dPt>
          <c:dPt>
            <c:idx val="5"/>
            <c:bubble3D val="0"/>
            <c:spPr>
              <a:solidFill>
                <a:schemeClr val="accent5">
                  <a:lumMod val="40000"/>
                  <a:lumOff val="60000"/>
                </a:schemeClr>
              </a:solidFill>
            </c:spPr>
            <c:extLst>
              <c:ext xmlns:c16="http://schemas.microsoft.com/office/drawing/2014/chart" uri="{C3380CC4-5D6E-409C-BE32-E72D297353CC}">
                <c16:uniqueId val="{0000000B-ED30-44EC-B7F4-0D45D555A6E5}"/>
              </c:ext>
            </c:extLst>
          </c:dPt>
          <c:dPt>
            <c:idx val="6"/>
            <c:bubble3D val="0"/>
            <c:spPr>
              <a:solidFill>
                <a:schemeClr val="accent4">
                  <a:lumMod val="60000"/>
                  <a:lumOff val="40000"/>
                </a:schemeClr>
              </a:solidFill>
            </c:spPr>
            <c:extLst>
              <c:ext xmlns:c16="http://schemas.microsoft.com/office/drawing/2014/chart" uri="{C3380CC4-5D6E-409C-BE32-E72D297353CC}">
                <c16:uniqueId val="{0000000D-ED30-44EC-B7F4-0D45D555A6E5}"/>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ED30-44EC-B7F4-0D45D555A6E5}"/>
                </c:ext>
              </c:extLst>
            </c:dLbl>
            <c:dLbl>
              <c:idx val="1"/>
              <c:delete val="1"/>
              <c:extLst>
                <c:ext xmlns:c15="http://schemas.microsoft.com/office/drawing/2012/chart" uri="{CE6537A1-D6FC-4f65-9D91-7224C49458BB}"/>
                <c:ext xmlns:c16="http://schemas.microsoft.com/office/drawing/2014/chart" uri="{C3380CC4-5D6E-409C-BE32-E72D297353CC}">
                  <c16:uniqueId val="{00000003-ED30-44EC-B7F4-0D45D555A6E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ED30-44EC-B7F4-0D45D555A6E5}"/>
                </c:ext>
              </c:extLst>
            </c:dLbl>
            <c:dLbl>
              <c:idx val="3"/>
              <c:delete val="1"/>
              <c:extLst>
                <c:ext xmlns:c15="http://schemas.microsoft.com/office/drawing/2012/chart" uri="{CE6537A1-D6FC-4f65-9D91-7224C49458BB}"/>
                <c:ext xmlns:c16="http://schemas.microsoft.com/office/drawing/2014/chart" uri="{C3380CC4-5D6E-409C-BE32-E72D297353CC}">
                  <c16:uniqueId val="{00000007-ED30-44EC-B7F4-0D45D555A6E5}"/>
                </c:ext>
              </c:extLst>
            </c:dLbl>
            <c:dLbl>
              <c:idx val="4"/>
              <c:delete val="1"/>
              <c:extLst>
                <c:ext xmlns:c15="http://schemas.microsoft.com/office/drawing/2012/chart" uri="{CE6537A1-D6FC-4f65-9D91-7224C49458BB}"/>
                <c:ext xmlns:c16="http://schemas.microsoft.com/office/drawing/2014/chart" uri="{C3380CC4-5D6E-409C-BE32-E72D297353CC}">
                  <c16:uniqueId val="{00000009-ED30-44EC-B7F4-0D45D555A6E5}"/>
                </c:ext>
              </c:extLst>
            </c:dLbl>
            <c:dLbl>
              <c:idx val="5"/>
              <c:delete val="1"/>
              <c:extLst>
                <c:ext xmlns:c15="http://schemas.microsoft.com/office/drawing/2012/chart" uri="{CE6537A1-D6FC-4f65-9D91-7224C49458BB}"/>
                <c:ext xmlns:c16="http://schemas.microsoft.com/office/drawing/2014/chart" uri="{C3380CC4-5D6E-409C-BE32-E72D297353CC}">
                  <c16:uniqueId val="{0000000B-ED30-44EC-B7F4-0D45D555A6E5}"/>
                </c:ext>
              </c:extLst>
            </c:dLbl>
            <c:dLbl>
              <c:idx val="6"/>
              <c:delete val="1"/>
              <c:extLst>
                <c:ext xmlns:c15="http://schemas.microsoft.com/office/drawing/2012/chart" uri="{CE6537A1-D6FC-4f65-9D91-7224C49458BB}"/>
                <c:ext xmlns:c16="http://schemas.microsoft.com/office/drawing/2014/chart" uri="{C3380CC4-5D6E-409C-BE32-E72D297353CC}">
                  <c16:uniqueId val="{0000000D-ED30-44EC-B7F4-0D45D555A6E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15.6</c:v>
                </c:pt>
                <c:pt idx="1">
                  <c:v>84.4</c:v>
                </c:pt>
              </c:numCache>
            </c:numRef>
          </c:val>
          <c:extLst>
            <c:ext xmlns:c16="http://schemas.microsoft.com/office/drawing/2014/chart" uri="{C3380CC4-5D6E-409C-BE32-E72D297353CC}">
              <c16:uniqueId val="{0000000E-ED30-44EC-B7F4-0D45D555A6E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96D-453E-9377-3BCAD199030F}"/>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96D-453E-9377-3BCAD199030F}"/>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96D-453E-9377-3BCAD199030F}"/>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96D-453E-9377-3BCAD199030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96D-453E-9377-3BCAD199030F}"/>
              </c:ext>
            </c:extLst>
          </c:dPt>
          <c:dPt>
            <c:idx val="5"/>
            <c:bubble3D val="0"/>
            <c:spPr>
              <a:solidFill>
                <a:schemeClr val="accent5">
                  <a:lumMod val="40000"/>
                  <a:lumOff val="60000"/>
                </a:schemeClr>
              </a:solidFill>
            </c:spPr>
            <c:extLst>
              <c:ext xmlns:c16="http://schemas.microsoft.com/office/drawing/2014/chart" uri="{C3380CC4-5D6E-409C-BE32-E72D297353CC}">
                <c16:uniqueId val="{0000000B-896D-453E-9377-3BCAD199030F}"/>
              </c:ext>
            </c:extLst>
          </c:dPt>
          <c:dPt>
            <c:idx val="6"/>
            <c:bubble3D val="0"/>
            <c:spPr>
              <a:solidFill>
                <a:schemeClr val="accent4">
                  <a:lumMod val="60000"/>
                  <a:lumOff val="40000"/>
                </a:schemeClr>
              </a:solidFill>
            </c:spPr>
            <c:extLst>
              <c:ext xmlns:c16="http://schemas.microsoft.com/office/drawing/2014/chart" uri="{C3380CC4-5D6E-409C-BE32-E72D297353CC}">
                <c16:uniqueId val="{0000000D-896D-453E-9377-3BCAD199030F}"/>
              </c:ext>
            </c:extLst>
          </c:dPt>
          <c:dLbls>
            <c:dLbl>
              <c:idx val="0"/>
              <c:layout>
                <c:manualLayout>
                  <c:x val="-2.4767238820100092E-2"/>
                  <c:y val="-9.5948818332126151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896D-453E-9377-3BCAD199030F}"/>
                </c:ext>
              </c:extLst>
            </c:dLbl>
            <c:dLbl>
              <c:idx val="1"/>
              <c:delete val="1"/>
              <c:extLst>
                <c:ext xmlns:c15="http://schemas.microsoft.com/office/drawing/2012/chart" uri="{CE6537A1-D6FC-4f65-9D91-7224C49458BB}"/>
                <c:ext xmlns:c16="http://schemas.microsoft.com/office/drawing/2014/chart" uri="{C3380CC4-5D6E-409C-BE32-E72D297353CC}">
                  <c16:uniqueId val="{00000003-896D-453E-9377-3BCAD199030F}"/>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896D-453E-9377-3BCAD199030F}"/>
                </c:ext>
              </c:extLst>
            </c:dLbl>
            <c:dLbl>
              <c:idx val="3"/>
              <c:delete val="1"/>
              <c:extLst>
                <c:ext xmlns:c15="http://schemas.microsoft.com/office/drawing/2012/chart" uri="{CE6537A1-D6FC-4f65-9D91-7224C49458BB}"/>
                <c:ext xmlns:c16="http://schemas.microsoft.com/office/drawing/2014/chart" uri="{C3380CC4-5D6E-409C-BE32-E72D297353CC}">
                  <c16:uniqueId val="{00000007-896D-453E-9377-3BCAD199030F}"/>
                </c:ext>
              </c:extLst>
            </c:dLbl>
            <c:dLbl>
              <c:idx val="4"/>
              <c:delete val="1"/>
              <c:extLst>
                <c:ext xmlns:c15="http://schemas.microsoft.com/office/drawing/2012/chart" uri="{CE6537A1-D6FC-4f65-9D91-7224C49458BB}"/>
                <c:ext xmlns:c16="http://schemas.microsoft.com/office/drawing/2014/chart" uri="{C3380CC4-5D6E-409C-BE32-E72D297353CC}">
                  <c16:uniqueId val="{00000009-896D-453E-9377-3BCAD199030F}"/>
                </c:ext>
              </c:extLst>
            </c:dLbl>
            <c:dLbl>
              <c:idx val="5"/>
              <c:delete val="1"/>
              <c:extLst>
                <c:ext xmlns:c15="http://schemas.microsoft.com/office/drawing/2012/chart" uri="{CE6537A1-D6FC-4f65-9D91-7224C49458BB}"/>
                <c:ext xmlns:c16="http://schemas.microsoft.com/office/drawing/2014/chart" uri="{C3380CC4-5D6E-409C-BE32-E72D297353CC}">
                  <c16:uniqueId val="{0000000B-896D-453E-9377-3BCAD199030F}"/>
                </c:ext>
              </c:extLst>
            </c:dLbl>
            <c:dLbl>
              <c:idx val="6"/>
              <c:delete val="1"/>
              <c:extLst>
                <c:ext xmlns:c15="http://schemas.microsoft.com/office/drawing/2012/chart" uri="{CE6537A1-D6FC-4f65-9D91-7224C49458BB}"/>
                <c:ext xmlns:c16="http://schemas.microsoft.com/office/drawing/2014/chart" uri="{C3380CC4-5D6E-409C-BE32-E72D297353CC}">
                  <c16:uniqueId val="{0000000D-896D-453E-9377-3BCAD199030F}"/>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27.7</c:v>
                </c:pt>
                <c:pt idx="1">
                  <c:v>72.3</c:v>
                </c:pt>
              </c:numCache>
            </c:numRef>
          </c:val>
          <c:extLst>
            <c:ext xmlns:c16="http://schemas.microsoft.com/office/drawing/2014/chart" uri="{C3380CC4-5D6E-409C-BE32-E72D297353CC}">
              <c16:uniqueId val="{0000000E-896D-453E-9377-3BCAD199030F}"/>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BE3-491D-8296-5E5D40167545}"/>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BE3-491D-8296-5E5D4016754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BE3-491D-8296-5E5D4016754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BE3-491D-8296-5E5D4016754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BE3-491D-8296-5E5D40167545}"/>
              </c:ext>
            </c:extLst>
          </c:dPt>
          <c:dPt>
            <c:idx val="5"/>
            <c:bubble3D val="0"/>
            <c:spPr>
              <a:solidFill>
                <a:schemeClr val="accent5">
                  <a:lumMod val="40000"/>
                  <a:lumOff val="60000"/>
                </a:schemeClr>
              </a:solidFill>
            </c:spPr>
            <c:extLst>
              <c:ext xmlns:c16="http://schemas.microsoft.com/office/drawing/2014/chart" uri="{C3380CC4-5D6E-409C-BE32-E72D297353CC}">
                <c16:uniqueId val="{0000000B-9BE3-491D-8296-5E5D40167545}"/>
              </c:ext>
            </c:extLst>
          </c:dPt>
          <c:dPt>
            <c:idx val="6"/>
            <c:bubble3D val="0"/>
            <c:spPr>
              <a:solidFill>
                <a:schemeClr val="accent4">
                  <a:lumMod val="60000"/>
                  <a:lumOff val="40000"/>
                </a:schemeClr>
              </a:solidFill>
            </c:spPr>
            <c:extLst>
              <c:ext xmlns:c16="http://schemas.microsoft.com/office/drawing/2014/chart" uri="{C3380CC4-5D6E-409C-BE32-E72D297353CC}">
                <c16:uniqueId val="{0000000D-9BE3-491D-8296-5E5D40167545}"/>
              </c:ext>
            </c:extLst>
          </c:dPt>
          <c:dLbls>
            <c:dLbl>
              <c:idx val="0"/>
              <c:layout>
                <c:manualLayout>
                  <c:x val="-2.4767238820100092E-2"/>
                  <c:y val="-9.5948818332126151E-2"/>
                </c:manualLayout>
              </c:layout>
              <c:tx>
                <c:rich>
                  <a:bodyPr/>
                  <a:lstStyle/>
                  <a:p>
                    <a:pPr>
                      <a:defRPr sz="1400"/>
                    </a:pPr>
                    <a:r>
                      <a:rPr lang="en-US"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28.0%</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ext>
                <c:ext xmlns:c16="http://schemas.microsoft.com/office/drawing/2014/chart" uri="{C3380CC4-5D6E-409C-BE32-E72D297353CC}">
                  <c16:uniqueId val="{00000001-9BE3-491D-8296-5E5D40167545}"/>
                </c:ext>
              </c:extLst>
            </c:dLbl>
            <c:dLbl>
              <c:idx val="1"/>
              <c:delete val="1"/>
              <c:extLst>
                <c:ext xmlns:c15="http://schemas.microsoft.com/office/drawing/2012/chart" uri="{CE6537A1-D6FC-4f65-9D91-7224C49458BB}"/>
                <c:ext xmlns:c16="http://schemas.microsoft.com/office/drawing/2014/chart" uri="{C3380CC4-5D6E-409C-BE32-E72D297353CC}">
                  <c16:uniqueId val="{00000003-9BE3-491D-8296-5E5D4016754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9BE3-491D-8296-5E5D40167545}"/>
                </c:ext>
              </c:extLst>
            </c:dLbl>
            <c:dLbl>
              <c:idx val="3"/>
              <c:delete val="1"/>
              <c:extLst>
                <c:ext xmlns:c15="http://schemas.microsoft.com/office/drawing/2012/chart" uri="{CE6537A1-D6FC-4f65-9D91-7224C49458BB}"/>
                <c:ext xmlns:c16="http://schemas.microsoft.com/office/drawing/2014/chart" uri="{C3380CC4-5D6E-409C-BE32-E72D297353CC}">
                  <c16:uniqueId val="{00000007-9BE3-491D-8296-5E5D40167545}"/>
                </c:ext>
              </c:extLst>
            </c:dLbl>
            <c:dLbl>
              <c:idx val="4"/>
              <c:delete val="1"/>
              <c:extLst>
                <c:ext xmlns:c15="http://schemas.microsoft.com/office/drawing/2012/chart" uri="{CE6537A1-D6FC-4f65-9D91-7224C49458BB}"/>
                <c:ext xmlns:c16="http://schemas.microsoft.com/office/drawing/2014/chart" uri="{C3380CC4-5D6E-409C-BE32-E72D297353CC}">
                  <c16:uniqueId val="{00000009-9BE3-491D-8296-5E5D40167545}"/>
                </c:ext>
              </c:extLst>
            </c:dLbl>
            <c:dLbl>
              <c:idx val="5"/>
              <c:delete val="1"/>
              <c:extLst>
                <c:ext xmlns:c15="http://schemas.microsoft.com/office/drawing/2012/chart" uri="{CE6537A1-D6FC-4f65-9D91-7224C49458BB}"/>
                <c:ext xmlns:c16="http://schemas.microsoft.com/office/drawing/2014/chart" uri="{C3380CC4-5D6E-409C-BE32-E72D297353CC}">
                  <c16:uniqueId val="{0000000B-9BE3-491D-8296-5E5D40167545}"/>
                </c:ext>
              </c:extLst>
            </c:dLbl>
            <c:dLbl>
              <c:idx val="6"/>
              <c:delete val="1"/>
              <c:extLst>
                <c:ext xmlns:c15="http://schemas.microsoft.com/office/drawing/2012/chart" uri="{CE6537A1-D6FC-4f65-9D91-7224C49458BB}"/>
                <c:ext xmlns:c16="http://schemas.microsoft.com/office/drawing/2014/chart" uri="{C3380CC4-5D6E-409C-BE32-E72D297353CC}">
                  <c16:uniqueId val="{0000000D-9BE3-491D-8296-5E5D4016754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E-9BE3-491D-8296-5E5D4016754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CA1-4F96-9801-F00CBBD20FA3}"/>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CA1-4F96-9801-F00CBBD20FA3}"/>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CA1-4F96-9801-F00CBBD20FA3}"/>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CA1-4F96-9801-F00CBBD20FA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CA1-4F96-9801-F00CBBD20FA3}"/>
              </c:ext>
            </c:extLst>
          </c:dPt>
          <c:dPt>
            <c:idx val="5"/>
            <c:bubble3D val="0"/>
            <c:spPr>
              <a:solidFill>
                <a:schemeClr val="accent5">
                  <a:lumMod val="40000"/>
                  <a:lumOff val="60000"/>
                </a:schemeClr>
              </a:solidFill>
            </c:spPr>
            <c:extLst>
              <c:ext xmlns:c16="http://schemas.microsoft.com/office/drawing/2014/chart" uri="{C3380CC4-5D6E-409C-BE32-E72D297353CC}">
                <c16:uniqueId val="{0000000B-9CA1-4F96-9801-F00CBBD20FA3}"/>
              </c:ext>
            </c:extLst>
          </c:dPt>
          <c:dPt>
            <c:idx val="6"/>
            <c:bubble3D val="0"/>
            <c:spPr>
              <a:solidFill>
                <a:schemeClr val="accent4">
                  <a:lumMod val="60000"/>
                  <a:lumOff val="40000"/>
                </a:schemeClr>
              </a:solidFill>
            </c:spPr>
            <c:extLst>
              <c:ext xmlns:c16="http://schemas.microsoft.com/office/drawing/2014/chart" uri="{C3380CC4-5D6E-409C-BE32-E72D297353CC}">
                <c16:uniqueId val="{0000000D-9CA1-4F96-9801-F00CBBD20FA3}"/>
              </c:ext>
            </c:extLst>
          </c:dPt>
          <c:dLbls>
            <c:dLbl>
              <c:idx val="0"/>
              <c:layout>
                <c:manualLayout>
                  <c:x val="-2.4767238820100092E-2"/>
                  <c:y val="-9.5948818332126151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9CA1-4F96-9801-F00CBBD20FA3}"/>
                </c:ext>
              </c:extLst>
            </c:dLbl>
            <c:dLbl>
              <c:idx val="1"/>
              <c:delete val="1"/>
              <c:extLst>
                <c:ext xmlns:c15="http://schemas.microsoft.com/office/drawing/2012/chart" uri="{CE6537A1-D6FC-4f65-9D91-7224C49458BB}"/>
                <c:ext xmlns:c16="http://schemas.microsoft.com/office/drawing/2014/chart" uri="{C3380CC4-5D6E-409C-BE32-E72D297353CC}">
                  <c16:uniqueId val="{00000003-9CA1-4F96-9801-F00CBBD20FA3}"/>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9CA1-4F96-9801-F00CBBD20FA3}"/>
                </c:ext>
              </c:extLst>
            </c:dLbl>
            <c:dLbl>
              <c:idx val="3"/>
              <c:delete val="1"/>
              <c:extLst>
                <c:ext xmlns:c15="http://schemas.microsoft.com/office/drawing/2012/chart" uri="{CE6537A1-D6FC-4f65-9D91-7224C49458BB}"/>
                <c:ext xmlns:c16="http://schemas.microsoft.com/office/drawing/2014/chart" uri="{C3380CC4-5D6E-409C-BE32-E72D297353CC}">
                  <c16:uniqueId val="{00000007-9CA1-4F96-9801-F00CBBD20FA3}"/>
                </c:ext>
              </c:extLst>
            </c:dLbl>
            <c:dLbl>
              <c:idx val="4"/>
              <c:delete val="1"/>
              <c:extLst>
                <c:ext xmlns:c15="http://schemas.microsoft.com/office/drawing/2012/chart" uri="{CE6537A1-D6FC-4f65-9D91-7224C49458BB}"/>
                <c:ext xmlns:c16="http://schemas.microsoft.com/office/drawing/2014/chart" uri="{C3380CC4-5D6E-409C-BE32-E72D297353CC}">
                  <c16:uniqueId val="{00000009-9CA1-4F96-9801-F00CBBD20FA3}"/>
                </c:ext>
              </c:extLst>
            </c:dLbl>
            <c:dLbl>
              <c:idx val="5"/>
              <c:delete val="1"/>
              <c:extLst>
                <c:ext xmlns:c15="http://schemas.microsoft.com/office/drawing/2012/chart" uri="{CE6537A1-D6FC-4f65-9D91-7224C49458BB}"/>
                <c:ext xmlns:c16="http://schemas.microsoft.com/office/drawing/2014/chart" uri="{C3380CC4-5D6E-409C-BE32-E72D297353CC}">
                  <c16:uniqueId val="{0000000B-9CA1-4F96-9801-F00CBBD20FA3}"/>
                </c:ext>
              </c:extLst>
            </c:dLbl>
            <c:dLbl>
              <c:idx val="6"/>
              <c:delete val="1"/>
              <c:extLst>
                <c:ext xmlns:c15="http://schemas.microsoft.com/office/drawing/2012/chart" uri="{CE6537A1-D6FC-4f65-9D91-7224C49458BB}"/>
                <c:ext xmlns:c16="http://schemas.microsoft.com/office/drawing/2014/chart" uri="{C3380CC4-5D6E-409C-BE32-E72D297353CC}">
                  <c16:uniqueId val="{0000000D-9CA1-4F96-9801-F00CBBD20FA3}"/>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27.2</c:v>
                </c:pt>
                <c:pt idx="1">
                  <c:v>72.8</c:v>
                </c:pt>
              </c:numCache>
            </c:numRef>
          </c:val>
          <c:extLst>
            <c:ext xmlns:c16="http://schemas.microsoft.com/office/drawing/2014/chart" uri="{C3380CC4-5D6E-409C-BE32-E72D297353CC}">
              <c16:uniqueId val="{0000000E-9CA1-4F96-9801-F00CBBD20FA3}"/>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B4E-4982-8565-E622585CF1E5}"/>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B4E-4982-8565-E622585CF1E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B4E-4982-8565-E622585CF1E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B4E-4982-8565-E622585CF1E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B4E-4982-8565-E622585CF1E5}"/>
              </c:ext>
            </c:extLst>
          </c:dPt>
          <c:dPt>
            <c:idx val="5"/>
            <c:bubble3D val="0"/>
            <c:spPr>
              <a:solidFill>
                <a:schemeClr val="accent5">
                  <a:lumMod val="40000"/>
                  <a:lumOff val="60000"/>
                </a:schemeClr>
              </a:solidFill>
            </c:spPr>
            <c:extLst>
              <c:ext xmlns:c16="http://schemas.microsoft.com/office/drawing/2014/chart" uri="{C3380CC4-5D6E-409C-BE32-E72D297353CC}">
                <c16:uniqueId val="{0000000B-CB4E-4982-8565-E622585CF1E5}"/>
              </c:ext>
            </c:extLst>
          </c:dPt>
          <c:dPt>
            <c:idx val="6"/>
            <c:bubble3D val="0"/>
            <c:spPr>
              <a:solidFill>
                <a:schemeClr val="accent4">
                  <a:lumMod val="60000"/>
                  <a:lumOff val="40000"/>
                </a:schemeClr>
              </a:solidFill>
            </c:spPr>
            <c:extLst>
              <c:ext xmlns:c16="http://schemas.microsoft.com/office/drawing/2014/chart" uri="{C3380CC4-5D6E-409C-BE32-E72D297353CC}">
                <c16:uniqueId val="{0000000D-CB4E-4982-8565-E622585CF1E5}"/>
              </c:ext>
            </c:extLst>
          </c:dPt>
          <c:dLbls>
            <c:dLbl>
              <c:idx val="0"/>
              <c:layout>
                <c:manualLayout>
                  <c:x val="-2.4767238820100092E-2"/>
                  <c:y val="-9.5948818332126151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CB4E-4982-8565-E622585CF1E5}"/>
                </c:ext>
              </c:extLst>
            </c:dLbl>
            <c:dLbl>
              <c:idx val="1"/>
              <c:delete val="1"/>
              <c:extLst>
                <c:ext xmlns:c15="http://schemas.microsoft.com/office/drawing/2012/chart" uri="{CE6537A1-D6FC-4f65-9D91-7224C49458BB}"/>
                <c:ext xmlns:c16="http://schemas.microsoft.com/office/drawing/2014/chart" uri="{C3380CC4-5D6E-409C-BE32-E72D297353CC}">
                  <c16:uniqueId val="{00000003-CB4E-4982-8565-E622585CF1E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CB4E-4982-8565-E622585CF1E5}"/>
                </c:ext>
              </c:extLst>
            </c:dLbl>
            <c:dLbl>
              <c:idx val="3"/>
              <c:delete val="1"/>
              <c:extLst>
                <c:ext xmlns:c15="http://schemas.microsoft.com/office/drawing/2012/chart" uri="{CE6537A1-D6FC-4f65-9D91-7224C49458BB}"/>
                <c:ext xmlns:c16="http://schemas.microsoft.com/office/drawing/2014/chart" uri="{C3380CC4-5D6E-409C-BE32-E72D297353CC}">
                  <c16:uniqueId val="{00000007-CB4E-4982-8565-E622585CF1E5}"/>
                </c:ext>
              </c:extLst>
            </c:dLbl>
            <c:dLbl>
              <c:idx val="4"/>
              <c:delete val="1"/>
              <c:extLst>
                <c:ext xmlns:c15="http://schemas.microsoft.com/office/drawing/2012/chart" uri="{CE6537A1-D6FC-4f65-9D91-7224C49458BB}"/>
                <c:ext xmlns:c16="http://schemas.microsoft.com/office/drawing/2014/chart" uri="{C3380CC4-5D6E-409C-BE32-E72D297353CC}">
                  <c16:uniqueId val="{00000009-CB4E-4982-8565-E622585CF1E5}"/>
                </c:ext>
              </c:extLst>
            </c:dLbl>
            <c:dLbl>
              <c:idx val="5"/>
              <c:delete val="1"/>
              <c:extLst>
                <c:ext xmlns:c15="http://schemas.microsoft.com/office/drawing/2012/chart" uri="{CE6537A1-D6FC-4f65-9D91-7224C49458BB}"/>
                <c:ext xmlns:c16="http://schemas.microsoft.com/office/drawing/2014/chart" uri="{C3380CC4-5D6E-409C-BE32-E72D297353CC}">
                  <c16:uniqueId val="{0000000B-CB4E-4982-8565-E622585CF1E5}"/>
                </c:ext>
              </c:extLst>
            </c:dLbl>
            <c:dLbl>
              <c:idx val="6"/>
              <c:delete val="1"/>
              <c:extLst>
                <c:ext xmlns:c15="http://schemas.microsoft.com/office/drawing/2012/chart" uri="{CE6537A1-D6FC-4f65-9D91-7224C49458BB}"/>
                <c:ext xmlns:c16="http://schemas.microsoft.com/office/drawing/2014/chart" uri="{C3380CC4-5D6E-409C-BE32-E72D297353CC}">
                  <c16:uniqueId val="{0000000D-CB4E-4982-8565-E622585CF1E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26.1</c:v>
                </c:pt>
                <c:pt idx="1">
                  <c:v>73.900000000000006</c:v>
                </c:pt>
              </c:numCache>
            </c:numRef>
          </c:val>
          <c:extLst>
            <c:ext xmlns:c16="http://schemas.microsoft.com/office/drawing/2014/chart" uri="{C3380CC4-5D6E-409C-BE32-E72D297353CC}">
              <c16:uniqueId val="{0000000E-CB4E-4982-8565-E622585CF1E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0.12200938879771075"/>
          <c:w val="0.94723672656198366"/>
          <c:h val="0.76292931474470105"/>
        </c:manualLayout>
      </c:layout>
      <c:barChart>
        <c:barDir val="col"/>
        <c:grouping val="stacked"/>
        <c:varyColors val="0"/>
        <c:ser>
          <c:idx val="0"/>
          <c:order val="0"/>
          <c:spPr>
            <a:solidFill>
              <a:schemeClr val="accent5">
                <a:lumMod val="60000"/>
                <a:lumOff val="40000"/>
              </a:schemeClr>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2.4532503976186608E-3"/>
                  <c:y val="-0.44183297091794255"/>
                </c:manualLayout>
              </c:layout>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layout>
                    <c:manualLayout>
                      <c:w val="8.8327532594211958E-2"/>
                      <c:h val="8.4087364840274945E-2"/>
                    </c:manualLayout>
                  </c15:layout>
                </c:ext>
                <c:ext xmlns:c16="http://schemas.microsoft.com/office/drawing/2014/chart" uri="{C3380CC4-5D6E-409C-BE32-E72D297353CC}">
                  <c16:uniqueId val="{00000009-2333-4871-BFEB-269A41C0588A}"/>
                </c:ext>
              </c:extLst>
            </c:dLbl>
            <c:dLbl>
              <c:idx val="1"/>
              <c:delete val="1"/>
              <c:extLst>
                <c:ext xmlns:c15="http://schemas.microsoft.com/office/drawing/2012/chart" uri="{CE6537A1-D6FC-4f65-9D91-7224C49458BB}"/>
                <c:ext xmlns:c16="http://schemas.microsoft.com/office/drawing/2014/chart" uri="{C3380CC4-5D6E-409C-BE32-E72D297353CC}">
                  <c16:uniqueId val="{00000000-2333-4871-BFEB-269A41C0588A}"/>
                </c:ext>
              </c:extLst>
            </c:dLbl>
            <c:dLbl>
              <c:idx val="2"/>
              <c:delete val="1"/>
              <c:extLst>
                <c:ext xmlns:c15="http://schemas.microsoft.com/office/drawing/2012/chart" uri="{CE6537A1-D6FC-4f65-9D91-7224C49458BB}"/>
                <c:ext xmlns:c16="http://schemas.microsoft.com/office/drawing/2014/chart" uri="{C3380CC4-5D6E-409C-BE32-E72D297353CC}">
                  <c16:uniqueId val="{00000001-2333-4871-BFEB-269A41C0588A}"/>
                </c:ext>
              </c:extLst>
            </c:dLbl>
            <c:dLbl>
              <c:idx val="3"/>
              <c:layout>
                <c:manualLayout>
                  <c:x val="6.0233760467762803E-3"/>
                  <c:y val="-0.34792087337796085"/>
                </c:manualLayout>
              </c:layout>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layout>
                    <c:manualLayout>
                      <c:w val="9.3278505415161111E-2"/>
                      <c:h val="9.3492446395977688E-2"/>
                    </c:manualLayout>
                  </c15:layout>
                </c:ext>
                <c:ext xmlns:c16="http://schemas.microsoft.com/office/drawing/2014/chart" uri="{C3380CC4-5D6E-409C-BE32-E72D297353CC}">
                  <c16:uniqueId val="{0000000A-2333-4871-BFEB-269A41C0588A}"/>
                </c:ext>
              </c:extLst>
            </c:dLbl>
            <c:spPr>
              <a:solidFill>
                <a:prstClr val="white"/>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Sheet1!$B$1:$E$1</c:f>
              <c:strCache>
                <c:ptCount val="4"/>
                <c:pt idx="0">
                  <c:v>2017</c:v>
                </c:pt>
                <c:pt idx="1">
                  <c:v>2020</c:v>
                </c:pt>
                <c:pt idx="2">
                  <c:v>2030</c:v>
                </c:pt>
                <c:pt idx="3">
                  <c:v>2040</c:v>
                </c:pt>
              </c:strCache>
            </c:strRef>
          </c:cat>
          <c:val>
            <c:numRef>
              <c:f>Sheet1!$B$2:$E$2</c:f>
              <c:numCache>
                <c:formatCode>General</c:formatCode>
                <c:ptCount val="4"/>
                <c:pt idx="0">
                  <c:v>3.8</c:v>
                </c:pt>
                <c:pt idx="1">
                  <c:v>3.8</c:v>
                </c:pt>
                <c:pt idx="2">
                  <c:v>3.4</c:v>
                </c:pt>
                <c:pt idx="3">
                  <c:v>2.8</c:v>
                </c:pt>
              </c:numCache>
            </c:numRef>
          </c:val>
          <c:extLst>
            <c:ext xmlns:c16="http://schemas.microsoft.com/office/drawing/2014/chart" uri="{C3380CC4-5D6E-409C-BE32-E72D297353CC}">
              <c16:uniqueId val="{00000002-2333-4871-BFEB-269A41C0588A}"/>
            </c:ext>
          </c:extLst>
        </c:ser>
        <c:dLbls>
          <c:dLblPos val="ctr"/>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630-4982-8267-258F53AAA94C}"/>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630-4982-8267-258F53AAA94C}"/>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630-4982-8267-258F53AAA94C}"/>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630-4982-8267-258F53AAA94C}"/>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630-4982-8267-258F53AAA94C}"/>
              </c:ext>
            </c:extLst>
          </c:dPt>
          <c:dPt>
            <c:idx val="5"/>
            <c:bubble3D val="0"/>
            <c:extLst>
              <c:ext xmlns:c16="http://schemas.microsoft.com/office/drawing/2014/chart" uri="{C3380CC4-5D6E-409C-BE32-E72D297353CC}">
                <c16:uniqueId val="{0000000B-9630-4982-8267-258F53AAA94C}"/>
              </c:ext>
            </c:extLst>
          </c:dPt>
          <c:dPt>
            <c:idx val="6"/>
            <c:bubble3D val="0"/>
            <c:extLst>
              <c:ext xmlns:c16="http://schemas.microsoft.com/office/drawing/2014/chart" uri="{C3380CC4-5D6E-409C-BE32-E72D297353CC}">
                <c16:uniqueId val="{0000000D-9630-4982-8267-258F53AAA94C}"/>
              </c:ext>
            </c:extLst>
          </c:dPt>
          <c:dLbls>
            <c:dLbl>
              <c:idx val="0"/>
              <c:layout>
                <c:manualLayout>
                  <c:x val="-2.4767238820100092E-2"/>
                  <c:y val="-0.14446550654478663"/>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9630-4982-8267-258F53AAA94C}"/>
                </c:ext>
              </c:extLst>
            </c:dLbl>
            <c:dLbl>
              <c:idx val="1"/>
              <c:delete val="1"/>
              <c:extLst>
                <c:ext xmlns:c15="http://schemas.microsoft.com/office/drawing/2012/chart" uri="{CE6537A1-D6FC-4f65-9D91-7224C49458BB}"/>
                <c:ext xmlns:c16="http://schemas.microsoft.com/office/drawing/2014/chart" uri="{C3380CC4-5D6E-409C-BE32-E72D297353CC}">
                  <c16:uniqueId val="{00000003-9630-4982-8267-258F53AAA94C}"/>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9630-4982-8267-258F53AAA94C}"/>
                </c:ext>
              </c:extLst>
            </c:dLbl>
            <c:dLbl>
              <c:idx val="3"/>
              <c:delete val="1"/>
              <c:extLst>
                <c:ext xmlns:c15="http://schemas.microsoft.com/office/drawing/2012/chart" uri="{CE6537A1-D6FC-4f65-9D91-7224C49458BB}"/>
                <c:ext xmlns:c16="http://schemas.microsoft.com/office/drawing/2014/chart" uri="{C3380CC4-5D6E-409C-BE32-E72D297353CC}">
                  <c16:uniqueId val="{00000007-9630-4982-8267-258F53AAA94C}"/>
                </c:ext>
              </c:extLst>
            </c:dLbl>
            <c:dLbl>
              <c:idx val="4"/>
              <c:delete val="1"/>
              <c:extLst>
                <c:ext xmlns:c15="http://schemas.microsoft.com/office/drawing/2012/chart" uri="{CE6537A1-D6FC-4f65-9D91-7224C49458BB}"/>
                <c:ext xmlns:c16="http://schemas.microsoft.com/office/drawing/2014/chart" uri="{C3380CC4-5D6E-409C-BE32-E72D297353CC}">
                  <c16:uniqueId val="{00000009-9630-4982-8267-258F53AAA94C}"/>
                </c:ext>
              </c:extLst>
            </c:dLbl>
            <c:dLbl>
              <c:idx val="5"/>
              <c:delete val="1"/>
              <c:extLst>
                <c:ext xmlns:c15="http://schemas.microsoft.com/office/drawing/2012/chart" uri="{CE6537A1-D6FC-4f65-9D91-7224C49458BB}"/>
                <c:ext xmlns:c16="http://schemas.microsoft.com/office/drawing/2014/chart" uri="{C3380CC4-5D6E-409C-BE32-E72D297353CC}">
                  <c16:uniqueId val="{0000000B-9630-4982-8267-258F53AAA94C}"/>
                </c:ext>
              </c:extLst>
            </c:dLbl>
            <c:dLbl>
              <c:idx val="6"/>
              <c:delete val="1"/>
              <c:extLst>
                <c:ext xmlns:c15="http://schemas.microsoft.com/office/drawing/2012/chart" uri="{CE6537A1-D6FC-4f65-9D91-7224C49458BB}"/>
                <c:ext xmlns:c16="http://schemas.microsoft.com/office/drawing/2014/chart" uri="{C3380CC4-5D6E-409C-BE32-E72D297353CC}">
                  <c16:uniqueId val="{0000000D-9630-4982-8267-258F53AAA94C}"/>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30.9</c:v>
                </c:pt>
                <c:pt idx="1">
                  <c:v>69.099999999999994</c:v>
                </c:pt>
              </c:numCache>
            </c:numRef>
          </c:val>
          <c:extLst>
            <c:ext xmlns:c16="http://schemas.microsoft.com/office/drawing/2014/chart" uri="{C3380CC4-5D6E-409C-BE32-E72D297353CC}">
              <c16:uniqueId val="{0000000E-9630-4982-8267-258F53AAA94C}"/>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07E-4AFA-89C2-4AE18F17D42A}"/>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07E-4AFA-89C2-4AE18F17D42A}"/>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07E-4AFA-89C2-4AE18F17D42A}"/>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07E-4AFA-89C2-4AE18F17D42A}"/>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07E-4AFA-89C2-4AE18F17D42A}"/>
              </c:ext>
            </c:extLst>
          </c:dPt>
          <c:dPt>
            <c:idx val="5"/>
            <c:bubble3D val="0"/>
            <c:extLst>
              <c:ext xmlns:c16="http://schemas.microsoft.com/office/drawing/2014/chart" uri="{C3380CC4-5D6E-409C-BE32-E72D297353CC}">
                <c16:uniqueId val="{0000000B-F07E-4AFA-89C2-4AE18F17D42A}"/>
              </c:ext>
            </c:extLst>
          </c:dPt>
          <c:dPt>
            <c:idx val="6"/>
            <c:bubble3D val="0"/>
            <c:extLst>
              <c:ext xmlns:c16="http://schemas.microsoft.com/office/drawing/2014/chart" uri="{C3380CC4-5D6E-409C-BE32-E72D297353CC}">
                <c16:uniqueId val="{0000000D-F07E-4AFA-89C2-4AE18F17D42A}"/>
              </c:ext>
            </c:extLst>
          </c:dPt>
          <c:dLbls>
            <c:dLbl>
              <c:idx val="0"/>
              <c:layout>
                <c:manualLayout>
                  <c:x val="-2.4767238820100092E-2"/>
                  <c:y val="-9.5948818332126151E-2"/>
                </c:manualLayout>
              </c:layout>
              <c:tx>
                <c:rich>
                  <a:bodyPr/>
                  <a:lstStyle/>
                  <a:p>
                    <a:pPr>
                      <a:defRPr sz="1400"/>
                    </a:pPr>
                    <a:r>
                      <a:rPr lang="en-US"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28.4%</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ext>
                <c:ext xmlns:c16="http://schemas.microsoft.com/office/drawing/2014/chart" uri="{C3380CC4-5D6E-409C-BE32-E72D297353CC}">
                  <c16:uniqueId val="{00000001-F07E-4AFA-89C2-4AE18F17D42A}"/>
                </c:ext>
              </c:extLst>
            </c:dLbl>
            <c:dLbl>
              <c:idx val="1"/>
              <c:delete val="1"/>
              <c:extLst>
                <c:ext xmlns:c15="http://schemas.microsoft.com/office/drawing/2012/chart" uri="{CE6537A1-D6FC-4f65-9D91-7224C49458BB}"/>
                <c:ext xmlns:c16="http://schemas.microsoft.com/office/drawing/2014/chart" uri="{C3380CC4-5D6E-409C-BE32-E72D297353CC}">
                  <c16:uniqueId val="{00000003-F07E-4AFA-89C2-4AE18F17D42A}"/>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07E-4AFA-89C2-4AE18F17D42A}"/>
                </c:ext>
              </c:extLst>
            </c:dLbl>
            <c:dLbl>
              <c:idx val="3"/>
              <c:delete val="1"/>
              <c:extLst>
                <c:ext xmlns:c15="http://schemas.microsoft.com/office/drawing/2012/chart" uri="{CE6537A1-D6FC-4f65-9D91-7224C49458BB}"/>
                <c:ext xmlns:c16="http://schemas.microsoft.com/office/drawing/2014/chart" uri="{C3380CC4-5D6E-409C-BE32-E72D297353CC}">
                  <c16:uniqueId val="{00000007-F07E-4AFA-89C2-4AE18F17D42A}"/>
                </c:ext>
              </c:extLst>
            </c:dLbl>
            <c:dLbl>
              <c:idx val="4"/>
              <c:delete val="1"/>
              <c:extLst>
                <c:ext xmlns:c15="http://schemas.microsoft.com/office/drawing/2012/chart" uri="{CE6537A1-D6FC-4f65-9D91-7224C49458BB}"/>
                <c:ext xmlns:c16="http://schemas.microsoft.com/office/drawing/2014/chart" uri="{C3380CC4-5D6E-409C-BE32-E72D297353CC}">
                  <c16:uniqueId val="{00000009-F07E-4AFA-89C2-4AE18F17D42A}"/>
                </c:ext>
              </c:extLst>
            </c:dLbl>
            <c:dLbl>
              <c:idx val="5"/>
              <c:delete val="1"/>
              <c:extLst>
                <c:ext xmlns:c15="http://schemas.microsoft.com/office/drawing/2012/chart" uri="{CE6537A1-D6FC-4f65-9D91-7224C49458BB}"/>
                <c:ext xmlns:c16="http://schemas.microsoft.com/office/drawing/2014/chart" uri="{C3380CC4-5D6E-409C-BE32-E72D297353CC}">
                  <c16:uniqueId val="{0000000B-F07E-4AFA-89C2-4AE18F17D42A}"/>
                </c:ext>
              </c:extLst>
            </c:dLbl>
            <c:dLbl>
              <c:idx val="6"/>
              <c:delete val="1"/>
              <c:extLst>
                <c:ext xmlns:c15="http://schemas.microsoft.com/office/drawing/2012/chart" uri="{CE6537A1-D6FC-4f65-9D91-7224C49458BB}"/>
                <c:ext xmlns:c16="http://schemas.microsoft.com/office/drawing/2014/chart" uri="{C3380CC4-5D6E-409C-BE32-E72D297353CC}">
                  <c16:uniqueId val="{0000000D-F07E-4AFA-89C2-4AE18F17D42A}"/>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28.4</c:v>
                </c:pt>
                <c:pt idx="1">
                  <c:v>71.599999999999994</c:v>
                </c:pt>
              </c:numCache>
            </c:numRef>
          </c:val>
          <c:extLst>
            <c:ext xmlns:c16="http://schemas.microsoft.com/office/drawing/2014/chart" uri="{C3380CC4-5D6E-409C-BE32-E72D297353CC}">
              <c16:uniqueId val="{0000000E-F07E-4AFA-89C2-4AE18F17D42A}"/>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B3B-4EF1-BEC4-ADB094360E18}"/>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B3B-4EF1-BEC4-ADB094360E18}"/>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B3B-4EF1-BEC4-ADB094360E18}"/>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B3B-4EF1-BEC4-ADB094360E18}"/>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B3B-4EF1-BEC4-ADB094360E18}"/>
              </c:ext>
            </c:extLst>
          </c:dPt>
          <c:dPt>
            <c:idx val="5"/>
            <c:bubble3D val="0"/>
            <c:extLst>
              <c:ext xmlns:c16="http://schemas.microsoft.com/office/drawing/2014/chart" uri="{C3380CC4-5D6E-409C-BE32-E72D297353CC}">
                <c16:uniqueId val="{0000000B-FB3B-4EF1-BEC4-ADB094360E18}"/>
              </c:ext>
            </c:extLst>
          </c:dPt>
          <c:dPt>
            <c:idx val="6"/>
            <c:bubble3D val="0"/>
            <c:extLst>
              <c:ext xmlns:c16="http://schemas.microsoft.com/office/drawing/2014/chart" uri="{C3380CC4-5D6E-409C-BE32-E72D297353CC}">
                <c16:uniqueId val="{0000000D-FB3B-4EF1-BEC4-ADB094360E18}"/>
              </c:ext>
            </c:extLst>
          </c:dPt>
          <c:dLbls>
            <c:dLbl>
              <c:idx val="0"/>
              <c:layout>
                <c:manualLayout>
                  <c:x val="-4.851670995023364E-2"/>
                  <c:y val="-6.7855745751160587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FB3B-4EF1-BEC4-ADB094360E18}"/>
                </c:ext>
              </c:extLst>
            </c:dLbl>
            <c:dLbl>
              <c:idx val="1"/>
              <c:delete val="1"/>
              <c:extLst>
                <c:ext xmlns:c15="http://schemas.microsoft.com/office/drawing/2012/chart" uri="{CE6537A1-D6FC-4f65-9D91-7224C49458BB}"/>
                <c:ext xmlns:c16="http://schemas.microsoft.com/office/drawing/2014/chart" uri="{C3380CC4-5D6E-409C-BE32-E72D297353CC}">
                  <c16:uniqueId val="{00000003-FB3B-4EF1-BEC4-ADB094360E18}"/>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B3B-4EF1-BEC4-ADB094360E18}"/>
                </c:ext>
              </c:extLst>
            </c:dLbl>
            <c:dLbl>
              <c:idx val="3"/>
              <c:delete val="1"/>
              <c:extLst>
                <c:ext xmlns:c15="http://schemas.microsoft.com/office/drawing/2012/chart" uri="{CE6537A1-D6FC-4f65-9D91-7224C49458BB}"/>
                <c:ext xmlns:c16="http://schemas.microsoft.com/office/drawing/2014/chart" uri="{C3380CC4-5D6E-409C-BE32-E72D297353CC}">
                  <c16:uniqueId val="{00000007-FB3B-4EF1-BEC4-ADB094360E18}"/>
                </c:ext>
              </c:extLst>
            </c:dLbl>
            <c:dLbl>
              <c:idx val="4"/>
              <c:delete val="1"/>
              <c:extLst>
                <c:ext xmlns:c15="http://schemas.microsoft.com/office/drawing/2012/chart" uri="{CE6537A1-D6FC-4f65-9D91-7224C49458BB}"/>
                <c:ext xmlns:c16="http://schemas.microsoft.com/office/drawing/2014/chart" uri="{C3380CC4-5D6E-409C-BE32-E72D297353CC}">
                  <c16:uniqueId val="{00000009-FB3B-4EF1-BEC4-ADB094360E18}"/>
                </c:ext>
              </c:extLst>
            </c:dLbl>
            <c:dLbl>
              <c:idx val="5"/>
              <c:delete val="1"/>
              <c:extLst>
                <c:ext xmlns:c15="http://schemas.microsoft.com/office/drawing/2012/chart" uri="{CE6537A1-D6FC-4f65-9D91-7224C49458BB}"/>
                <c:ext xmlns:c16="http://schemas.microsoft.com/office/drawing/2014/chart" uri="{C3380CC4-5D6E-409C-BE32-E72D297353CC}">
                  <c16:uniqueId val="{0000000B-FB3B-4EF1-BEC4-ADB094360E18}"/>
                </c:ext>
              </c:extLst>
            </c:dLbl>
            <c:dLbl>
              <c:idx val="6"/>
              <c:delete val="1"/>
              <c:extLst>
                <c:ext xmlns:c15="http://schemas.microsoft.com/office/drawing/2012/chart" uri="{CE6537A1-D6FC-4f65-9D91-7224C49458BB}"/>
                <c:ext xmlns:c16="http://schemas.microsoft.com/office/drawing/2014/chart" uri="{C3380CC4-5D6E-409C-BE32-E72D297353CC}">
                  <c16:uniqueId val="{0000000D-FB3B-4EF1-BEC4-ADB094360E18}"/>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21.5</c:v>
                </c:pt>
                <c:pt idx="1">
                  <c:v>78.5</c:v>
                </c:pt>
              </c:numCache>
            </c:numRef>
          </c:val>
          <c:extLst>
            <c:ext xmlns:c16="http://schemas.microsoft.com/office/drawing/2014/chart" uri="{C3380CC4-5D6E-409C-BE32-E72D297353CC}">
              <c16:uniqueId val="{0000000E-FB3B-4EF1-BEC4-ADB094360E18}"/>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AD6-4EFE-806D-A83E6B0190AD}"/>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AD6-4EFE-806D-A83E6B0190AD}"/>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AD6-4EFE-806D-A83E6B0190AD}"/>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AD6-4EFE-806D-A83E6B0190AD}"/>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AD6-4EFE-806D-A83E6B0190AD}"/>
              </c:ext>
            </c:extLst>
          </c:dPt>
          <c:dPt>
            <c:idx val="5"/>
            <c:bubble3D val="0"/>
            <c:extLst>
              <c:ext xmlns:c16="http://schemas.microsoft.com/office/drawing/2014/chart" uri="{C3380CC4-5D6E-409C-BE32-E72D297353CC}">
                <c16:uniqueId val="{0000000B-CAD6-4EFE-806D-A83E6B0190AD}"/>
              </c:ext>
            </c:extLst>
          </c:dPt>
          <c:dPt>
            <c:idx val="6"/>
            <c:bubble3D val="0"/>
            <c:extLst>
              <c:ext xmlns:c16="http://schemas.microsoft.com/office/drawing/2014/chart" uri="{C3380CC4-5D6E-409C-BE32-E72D297353CC}">
                <c16:uniqueId val="{0000000D-CAD6-4EFE-806D-A83E6B0190AD}"/>
              </c:ext>
            </c:extLst>
          </c:dPt>
          <c:dLbls>
            <c:dLbl>
              <c:idx val="0"/>
              <c:layout>
                <c:manualLayout>
                  <c:x val="-2.4767238820100092E-2"/>
                  <c:y val="-4.5349732737991547E-3"/>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CAD6-4EFE-806D-A83E6B0190AD}"/>
                </c:ext>
              </c:extLst>
            </c:dLbl>
            <c:dLbl>
              <c:idx val="1"/>
              <c:delete val="1"/>
              <c:extLst>
                <c:ext xmlns:c15="http://schemas.microsoft.com/office/drawing/2012/chart" uri="{CE6537A1-D6FC-4f65-9D91-7224C49458BB}"/>
                <c:ext xmlns:c16="http://schemas.microsoft.com/office/drawing/2014/chart" uri="{C3380CC4-5D6E-409C-BE32-E72D297353CC}">
                  <c16:uniqueId val="{00000003-CAD6-4EFE-806D-A83E6B0190AD}"/>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CAD6-4EFE-806D-A83E6B0190AD}"/>
                </c:ext>
              </c:extLst>
            </c:dLbl>
            <c:dLbl>
              <c:idx val="3"/>
              <c:delete val="1"/>
              <c:extLst>
                <c:ext xmlns:c15="http://schemas.microsoft.com/office/drawing/2012/chart" uri="{CE6537A1-D6FC-4f65-9D91-7224C49458BB}"/>
                <c:ext xmlns:c16="http://schemas.microsoft.com/office/drawing/2014/chart" uri="{C3380CC4-5D6E-409C-BE32-E72D297353CC}">
                  <c16:uniqueId val="{00000007-CAD6-4EFE-806D-A83E6B0190AD}"/>
                </c:ext>
              </c:extLst>
            </c:dLbl>
            <c:dLbl>
              <c:idx val="4"/>
              <c:delete val="1"/>
              <c:extLst>
                <c:ext xmlns:c15="http://schemas.microsoft.com/office/drawing/2012/chart" uri="{CE6537A1-D6FC-4f65-9D91-7224C49458BB}"/>
                <c:ext xmlns:c16="http://schemas.microsoft.com/office/drawing/2014/chart" uri="{C3380CC4-5D6E-409C-BE32-E72D297353CC}">
                  <c16:uniqueId val="{00000009-CAD6-4EFE-806D-A83E6B0190AD}"/>
                </c:ext>
              </c:extLst>
            </c:dLbl>
            <c:dLbl>
              <c:idx val="5"/>
              <c:delete val="1"/>
              <c:extLst>
                <c:ext xmlns:c15="http://schemas.microsoft.com/office/drawing/2012/chart" uri="{CE6537A1-D6FC-4f65-9D91-7224C49458BB}"/>
                <c:ext xmlns:c16="http://schemas.microsoft.com/office/drawing/2014/chart" uri="{C3380CC4-5D6E-409C-BE32-E72D297353CC}">
                  <c16:uniqueId val="{0000000B-CAD6-4EFE-806D-A83E6B0190AD}"/>
                </c:ext>
              </c:extLst>
            </c:dLbl>
            <c:dLbl>
              <c:idx val="6"/>
              <c:delete val="1"/>
              <c:extLst>
                <c:ext xmlns:c15="http://schemas.microsoft.com/office/drawing/2012/chart" uri="{CE6537A1-D6FC-4f65-9D91-7224C49458BB}"/>
                <c:ext xmlns:c16="http://schemas.microsoft.com/office/drawing/2014/chart" uri="{C3380CC4-5D6E-409C-BE32-E72D297353CC}">
                  <c16:uniqueId val="{0000000D-CAD6-4EFE-806D-A83E6B0190AD}"/>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16.100000000000001</c:v>
                </c:pt>
                <c:pt idx="1">
                  <c:v>83.9</c:v>
                </c:pt>
              </c:numCache>
            </c:numRef>
          </c:val>
          <c:extLst>
            <c:ext xmlns:c16="http://schemas.microsoft.com/office/drawing/2014/chart" uri="{C3380CC4-5D6E-409C-BE32-E72D297353CC}">
              <c16:uniqueId val="{0000000E-CAD6-4EFE-806D-A83E6B0190AD}"/>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C2E-463E-B285-6B3C60C33887}"/>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C2E-463E-B285-6B3C60C33887}"/>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C2E-463E-B285-6B3C60C33887}"/>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C2E-463E-B285-6B3C60C3388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C2E-463E-B285-6B3C60C33887}"/>
              </c:ext>
            </c:extLst>
          </c:dPt>
          <c:dPt>
            <c:idx val="5"/>
            <c:bubble3D val="0"/>
            <c:spPr>
              <a:solidFill>
                <a:schemeClr val="accent5">
                  <a:lumMod val="40000"/>
                  <a:lumOff val="60000"/>
                </a:schemeClr>
              </a:solidFill>
            </c:spPr>
            <c:extLst>
              <c:ext xmlns:c16="http://schemas.microsoft.com/office/drawing/2014/chart" uri="{C3380CC4-5D6E-409C-BE32-E72D297353CC}">
                <c16:uniqueId val="{0000000B-CC2E-463E-B285-6B3C60C33887}"/>
              </c:ext>
            </c:extLst>
          </c:dPt>
          <c:dPt>
            <c:idx val="6"/>
            <c:bubble3D val="0"/>
            <c:spPr>
              <a:solidFill>
                <a:schemeClr val="accent4">
                  <a:lumMod val="60000"/>
                  <a:lumOff val="40000"/>
                </a:schemeClr>
              </a:solidFill>
            </c:spPr>
            <c:extLst>
              <c:ext xmlns:c16="http://schemas.microsoft.com/office/drawing/2014/chart" uri="{C3380CC4-5D6E-409C-BE32-E72D297353CC}">
                <c16:uniqueId val="{0000000D-CC2E-463E-B285-6B3C60C33887}"/>
              </c:ext>
            </c:extLst>
          </c:dPt>
          <c:dLbls>
            <c:dLbl>
              <c:idx val="0"/>
              <c:layout>
                <c:manualLayout>
                  <c:x val="-6.63288132978338E-2"/>
                  <c:y val="-0.69755575216911625"/>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127708" y="59267"/>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5666"/>
                        <a:gd name="adj2" fmla="val 82870"/>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CC2E-463E-B285-6B3C60C33887}"/>
                </c:ext>
              </c:extLst>
            </c:dLbl>
            <c:dLbl>
              <c:idx val="1"/>
              <c:delete val="1"/>
              <c:extLst>
                <c:ext xmlns:c15="http://schemas.microsoft.com/office/drawing/2012/chart" uri="{CE6537A1-D6FC-4f65-9D91-7224C49458BB}"/>
                <c:ext xmlns:c16="http://schemas.microsoft.com/office/drawing/2014/chart" uri="{C3380CC4-5D6E-409C-BE32-E72D297353CC}">
                  <c16:uniqueId val="{00000003-CC2E-463E-B285-6B3C60C33887}"/>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CC2E-463E-B285-6B3C60C33887}"/>
                </c:ext>
              </c:extLst>
            </c:dLbl>
            <c:dLbl>
              <c:idx val="3"/>
              <c:delete val="1"/>
              <c:extLst>
                <c:ext xmlns:c15="http://schemas.microsoft.com/office/drawing/2012/chart" uri="{CE6537A1-D6FC-4f65-9D91-7224C49458BB}"/>
                <c:ext xmlns:c16="http://schemas.microsoft.com/office/drawing/2014/chart" uri="{C3380CC4-5D6E-409C-BE32-E72D297353CC}">
                  <c16:uniqueId val="{00000007-CC2E-463E-B285-6B3C60C33887}"/>
                </c:ext>
              </c:extLst>
            </c:dLbl>
            <c:dLbl>
              <c:idx val="4"/>
              <c:delete val="1"/>
              <c:extLst>
                <c:ext xmlns:c15="http://schemas.microsoft.com/office/drawing/2012/chart" uri="{CE6537A1-D6FC-4f65-9D91-7224C49458BB}"/>
                <c:ext xmlns:c16="http://schemas.microsoft.com/office/drawing/2014/chart" uri="{C3380CC4-5D6E-409C-BE32-E72D297353CC}">
                  <c16:uniqueId val="{00000009-CC2E-463E-B285-6B3C60C33887}"/>
                </c:ext>
              </c:extLst>
            </c:dLbl>
            <c:dLbl>
              <c:idx val="5"/>
              <c:delete val="1"/>
              <c:extLst>
                <c:ext xmlns:c15="http://schemas.microsoft.com/office/drawing/2012/chart" uri="{CE6537A1-D6FC-4f65-9D91-7224C49458BB}"/>
                <c:ext xmlns:c16="http://schemas.microsoft.com/office/drawing/2014/chart" uri="{C3380CC4-5D6E-409C-BE32-E72D297353CC}">
                  <c16:uniqueId val="{0000000B-CC2E-463E-B285-6B3C60C33887}"/>
                </c:ext>
              </c:extLst>
            </c:dLbl>
            <c:dLbl>
              <c:idx val="6"/>
              <c:delete val="1"/>
              <c:extLst>
                <c:ext xmlns:c15="http://schemas.microsoft.com/office/drawing/2012/chart" uri="{CE6537A1-D6FC-4f65-9D91-7224C49458BB}"/>
                <c:ext xmlns:c16="http://schemas.microsoft.com/office/drawing/2014/chart" uri="{C3380CC4-5D6E-409C-BE32-E72D297353CC}">
                  <c16:uniqueId val="{0000000D-CC2E-463E-B285-6B3C60C33887}"/>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69.099999999999994</c:v>
                </c:pt>
                <c:pt idx="1">
                  <c:v>30.900000000000006</c:v>
                </c:pt>
              </c:numCache>
            </c:numRef>
          </c:val>
          <c:extLst>
            <c:ext xmlns:c16="http://schemas.microsoft.com/office/drawing/2014/chart" uri="{C3380CC4-5D6E-409C-BE32-E72D297353CC}">
              <c16:uniqueId val="{0000000E-CC2E-463E-B285-6B3C60C33887}"/>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E56-46A1-B61D-DDC93DDDDF2E}"/>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E56-46A1-B61D-DDC93DDDDF2E}"/>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E56-46A1-B61D-DDC93DDDDF2E}"/>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E56-46A1-B61D-DDC93DDDDF2E}"/>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E56-46A1-B61D-DDC93DDDDF2E}"/>
              </c:ext>
            </c:extLst>
          </c:dPt>
          <c:dPt>
            <c:idx val="5"/>
            <c:bubble3D val="0"/>
            <c:extLst>
              <c:ext xmlns:c16="http://schemas.microsoft.com/office/drawing/2014/chart" uri="{C3380CC4-5D6E-409C-BE32-E72D297353CC}">
                <c16:uniqueId val="{0000000B-FE56-46A1-B61D-DDC93DDDDF2E}"/>
              </c:ext>
            </c:extLst>
          </c:dPt>
          <c:dPt>
            <c:idx val="6"/>
            <c:bubble3D val="0"/>
            <c:extLst>
              <c:ext xmlns:c16="http://schemas.microsoft.com/office/drawing/2014/chart" uri="{C3380CC4-5D6E-409C-BE32-E72D297353CC}">
                <c16:uniqueId val="{0000000D-FE56-46A1-B61D-DDC93DDDDF2E}"/>
              </c:ext>
            </c:extLst>
          </c:dPt>
          <c:dLbls>
            <c:dLbl>
              <c:idx val="0"/>
              <c:layout>
                <c:manualLayout>
                  <c:x val="-3.6641974385166864E-2"/>
                  <c:y val="-0.71317736173125879"/>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191208" y="796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7675"/>
                        <a:gd name="adj2" fmla="val 89506"/>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FE56-46A1-B61D-DDC93DDDDF2E}"/>
                </c:ext>
              </c:extLst>
            </c:dLbl>
            <c:dLbl>
              <c:idx val="1"/>
              <c:delete val="1"/>
              <c:extLst>
                <c:ext xmlns:c15="http://schemas.microsoft.com/office/drawing/2012/chart" uri="{CE6537A1-D6FC-4f65-9D91-7224C49458BB}"/>
                <c:ext xmlns:c16="http://schemas.microsoft.com/office/drawing/2014/chart" uri="{C3380CC4-5D6E-409C-BE32-E72D297353CC}">
                  <c16:uniqueId val="{00000003-FE56-46A1-B61D-DDC93DDDDF2E}"/>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E56-46A1-B61D-DDC93DDDDF2E}"/>
                </c:ext>
              </c:extLst>
            </c:dLbl>
            <c:dLbl>
              <c:idx val="3"/>
              <c:delete val="1"/>
              <c:extLst>
                <c:ext xmlns:c15="http://schemas.microsoft.com/office/drawing/2012/chart" uri="{CE6537A1-D6FC-4f65-9D91-7224C49458BB}"/>
                <c:ext xmlns:c16="http://schemas.microsoft.com/office/drawing/2014/chart" uri="{C3380CC4-5D6E-409C-BE32-E72D297353CC}">
                  <c16:uniqueId val="{00000007-FE56-46A1-B61D-DDC93DDDDF2E}"/>
                </c:ext>
              </c:extLst>
            </c:dLbl>
            <c:dLbl>
              <c:idx val="4"/>
              <c:delete val="1"/>
              <c:extLst>
                <c:ext xmlns:c15="http://schemas.microsoft.com/office/drawing/2012/chart" uri="{CE6537A1-D6FC-4f65-9D91-7224C49458BB}"/>
                <c:ext xmlns:c16="http://schemas.microsoft.com/office/drawing/2014/chart" uri="{C3380CC4-5D6E-409C-BE32-E72D297353CC}">
                  <c16:uniqueId val="{00000009-FE56-46A1-B61D-DDC93DDDDF2E}"/>
                </c:ext>
              </c:extLst>
            </c:dLbl>
            <c:dLbl>
              <c:idx val="5"/>
              <c:delete val="1"/>
              <c:extLst>
                <c:ext xmlns:c15="http://schemas.microsoft.com/office/drawing/2012/chart" uri="{CE6537A1-D6FC-4f65-9D91-7224C49458BB}"/>
                <c:ext xmlns:c16="http://schemas.microsoft.com/office/drawing/2014/chart" uri="{C3380CC4-5D6E-409C-BE32-E72D297353CC}">
                  <c16:uniqueId val="{0000000B-FE56-46A1-B61D-DDC93DDDDF2E}"/>
                </c:ext>
              </c:extLst>
            </c:dLbl>
            <c:dLbl>
              <c:idx val="6"/>
              <c:delete val="1"/>
              <c:extLst>
                <c:ext xmlns:c15="http://schemas.microsoft.com/office/drawing/2012/chart" uri="{CE6537A1-D6FC-4f65-9D91-7224C49458BB}"/>
                <c:ext xmlns:c16="http://schemas.microsoft.com/office/drawing/2014/chart" uri="{C3380CC4-5D6E-409C-BE32-E72D297353CC}">
                  <c16:uniqueId val="{0000000D-FE56-46A1-B61D-DDC93DDDDF2E}"/>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71.599999999999994</c:v>
                </c:pt>
                <c:pt idx="1">
                  <c:v>28.400000000000006</c:v>
                </c:pt>
              </c:numCache>
            </c:numRef>
          </c:val>
          <c:extLst>
            <c:ext xmlns:c16="http://schemas.microsoft.com/office/drawing/2014/chart" uri="{C3380CC4-5D6E-409C-BE32-E72D297353CC}">
              <c16:uniqueId val="{0000000E-FE56-46A1-B61D-DDC93DDDDF2E}"/>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D92-473B-B11F-145DC1BEE4A2}"/>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D92-473B-B11F-145DC1BEE4A2}"/>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D92-473B-B11F-145DC1BEE4A2}"/>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D92-473B-B11F-145DC1BEE4A2}"/>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D92-473B-B11F-145DC1BEE4A2}"/>
              </c:ext>
            </c:extLst>
          </c:dPt>
          <c:dPt>
            <c:idx val="5"/>
            <c:bubble3D val="0"/>
            <c:extLst>
              <c:ext xmlns:c16="http://schemas.microsoft.com/office/drawing/2014/chart" uri="{C3380CC4-5D6E-409C-BE32-E72D297353CC}">
                <c16:uniqueId val="{0000000B-0D92-473B-B11F-145DC1BEE4A2}"/>
              </c:ext>
            </c:extLst>
          </c:dPt>
          <c:dPt>
            <c:idx val="6"/>
            <c:bubble3D val="0"/>
            <c:extLst>
              <c:ext xmlns:c16="http://schemas.microsoft.com/office/drawing/2014/chart" uri="{C3380CC4-5D6E-409C-BE32-E72D297353CC}">
                <c16:uniqueId val="{0000000D-0D92-473B-B11F-145DC1BEE4A2}"/>
              </c:ext>
            </c:extLst>
          </c:dPt>
          <c:dLbls>
            <c:dLbl>
              <c:idx val="0"/>
              <c:layout>
                <c:manualLayout>
                  <c:x val="-4.851670995023364E-2"/>
                  <c:y val="-0.7277507052110743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165808" y="669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9175"/>
                        <a:gd name="adj2" fmla="val 92353"/>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0D92-473B-B11F-145DC1BEE4A2}"/>
                </c:ext>
              </c:extLst>
            </c:dLbl>
            <c:dLbl>
              <c:idx val="1"/>
              <c:delete val="1"/>
              <c:extLst>
                <c:ext xmlns:c15="http://schemas.microsoft.com/office/drawing/2012/chart" uri="{CE6537A1-D6FC-4f65-9D91-7224C49458BB}"/>
                <c:ext xmlns:c16="http://schemas.microsoft.com/office/drawing/2014/chart" uri="{C3380CC4-5D6E-409C-BE32-E72D297353CC}">
                  <c16:uniqueId val="{00000003-0D92-473B-B11F-145DC1BEE4A2}"/>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0D92-473B-B11F-145DC1BEE4A2}"/>
                </c:ext>
              </c:extLst>
            </c:dLbl>
            <c:dLbl>
              <c:idx val="3"/>
              <c:delete val="1"/>
              <c:extLst>
                <c:ext xmlns:c15="http://schemas.microsoft.com/office/drawing/2012/chart" uri="{CE6537A1-D6FC-4f65-9D91-7224C49458BB}"/>
                <c:ext xmlns:c16="http://schemas.microsoft.com/office/drawing/2014/chart" uri="{C3380CC4-5D6E-409C-BE32-E72D297353CC}">
                  <c16:uniqueId val="{00000007-0D92-473B-B11F-145DC1BEE4A2}"/>
                </c:ext>
              </c:extLst>
            </c:dLbl>
            <c:dLbl>
              <c:idx val="4"/>
              <c:delete val="1"/>
              <c:extLst>
                <c:ext xmlns:c15="http://schemas.microsoft.com/office/drawing/2012/chart" uri="{CE6537A1-D6FC-4f65-9D91-7224C49458BB}"/>
                <c:ext xmlns:c16="http://schemas.microsoft.com/office/drawing/2014/chart" uri="{C3380CC4-5D6E-409C-BE32-E72D297353CC}">
                  <c16:uniqueId val="{00000009-0D92-473B-B11F-145DC1BEE4A2}"/>
                </c:ext>
              </c:extLst>
            </c:dLbl>
            <c:dLbl>
              <c:idx val="5"/>
              <c:delete val="1"/>
              <c:extLst>
                <c:ext xmlns:c15="http://schemas.microsoft.com/office/drawing/2012/chart" uri="{CE6537A1-D6FC-4f65-9D91-7224C49458BB}"/>
                <c:ext xmlns:c16="http://schemas.microsoft.com/office/drawing/2014/chart" uri="{C3380CC4-5D6E-409C-BE32-E72D297353CC}">
                  <c16:uniqueId val="{0000000B-0D92-473B-B11F-145DC1BEE4A2}"/>
                </c:ext>
              </c:extLst>
            </c:dLbl>
            <c:dLbl>
              <c:idx val="6"/>
              <c:delete val="1"/>
              <c:extLst>
                <c:ext xmlns:c15="http://schemas.microsoft.com/office/drawing/2012/chart" uri="{CE6537A1-D6FC-4f65-9D91-7224C49458BB}"/>
                <c:ext xmlns:c16="http://schemas.microsoft.com/office/drawing/2014/chart" uri="{C3380CC4-5D6E-409C-BE32-E72D297353CC}">
                  <c16:uniqueId val="{0000000D-0D92-473B-B11F-145DC1BEE4A2}"/>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78.5</c:v>
                </c:pt>
                <c:pt idx="1">
                  <c:v>21.5</c:v>
                </c:pt>
              </c:numCache>
            </c:numRef>
          </c:val>
          <c:extLst>
            <c:ext xmlns:c16="http://schemas.microsoft.com/office/drawing/2014/chart" uri="{C3380CC4-5D6E-409C-BE32-E72D297353CC}">
              <c16:uniqueId val="{0000000E-0D92-473B-B11F-145DC1BEE4A2}"/>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D30-44EC-B7F4-0D45D555A6E5}"/>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D30-44EC-B7F4-0D45D555A6E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D30-44EC-B7F4-0D45D555A6E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D30-44EC-B7F4-0D45D555A6E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D30-44EC-B7F4-0D45D555A6E5}"/>
              </c:ext>
            </c:extLst>
          </c:dPt>
          <c:dPt>
            <c:idx val="5"/>
            <c:bubble3D val="0"/>
            <c:spPr>
              <a:solidFill>
                <a:schemeClr val="accent5">
                  <a:lumMod val="40000"/>
                  <a:lumOff val="60000"/>
                </a:schemeClr>
              </a:solidFill>
            </c:spPr>
            <c:extLst>
              <c:ext xmlns:c16="http://schemas.microsoft.com/office/drawing/2014/chart" uri="{C3380CC4-5D6E-409C-BE32-E72D297353CC}">
                <c16:uniqueId val="{0000000B-ED30-44EC-B7F4-0D45D555A6E5}"/>
              </c:ext>
            </c:extLst>
          </c:dPt>
          <c:dPt>
            <c:idx val="6"/>
            <c:bubble3D val="0"/>
            <c:spPr>
              <a:solidFill>
                <a:schemeClr val="accent4">
                  <a:lumMod val="60000"/>
                  <a:lumOff val="40000"/>
                </a:schemeClr>
              </a:solidFill>
            </c:spPr>
            <c:extLst>
              <c:ext xmlns:c16="http://schemas.microsoft.com/office/drawing/2014/chart" uri="{C3380CC4-5D6E-409C-BE32-E72D297353CC}">
                <c16:uniqueId val="{0000000D-ED30-44EC-B7F4-0D45D555A6E5}"/>
              </c:ext>
            </c:extLst>
          </c:dPt>
          <c:dLbls>
            <c:dLbl>
              <c:idx val="0"/>
              <c:layout>
                <c:manualLayout>
                  <c:x val="-2.4767238820100092E-2"/>
                  <c:y val="-0.7277507052110743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242008" y="669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56315"/>
                        <a:gd name="adj2" fmla="val 95597"/>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ED30-44EC-B7F4-0D45D555A6E5}"/>
                </c:ext>
              </c:extLst>
            </c:dLbl>
            <c:dLbl>
              <c:idx val="1"/>
              <c:delete val="1"/>
              <c:extLst>
                <c:ext xmlns:c15="http://schemas.microsoft.com/office/drawing/2012/chart" uri="{CE6537A1-D6FC-4f65-9D91-7224C49458BB}"/>
                <c:ext xmlns:c16="http://schemas.microsoft.com/office/drawing/2014/chart" uri="{C3380CC4-5D6E-409C-BE32-E72D297353CC}">
                  <c16:uniqueId val="{00000003-ED30-44EC-B7F4-0D45D555A6E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ED30-44EC-B7F4-0D45D555A6E5}"/>
                </c:ext>
              </c:extLst>
            </c:dLbl>
            <c:dLbl>
              <c:idx val="3"/>
              <c:delete val="1"/>
              <c:extLst>
                <c:ext xmlns:c15="http://schemas.microsoft.com/office/drawing/2012/chart" uri="{CE6537A1-D6FC-4f65-9D91-7224C49458BB}"/>
                <c:ext xmlns:c16="http://schemas.microsoft.com/office/drawing/2014/chart" uri="{C3380CC4-5D6E-409C-BE32-E72D297353CC}">
                  <c16:uniqueId val="{00000007-ED30-44EC-B7F4-0D45D555A6E5}"/>
                </c:ext>
              </c:extLst>
            </c:dLbl>
            <c:dLbl>
              <c:idx val="4"/>
              <c:delete val="1"/>
              <c:extLst>
                <c:ext xmlns:c15="http://schemas.microsoft.com/office/drawing/2012/chart" uri="{CE6537A1-D6FC-4f65-9D91-7224C49458BB}"/>
                <c:ext xmlns:c16="http://schemas.microsoft.com/office/drawing/2014/chart" uri="{C3380CC4-5D6E-409C-BE32-E72D297353CC}">
                  <c16:uniqueId val="{00000009-ED30-44EC-B7F4-0D45D555A6E5}"/>
                </c:ext>
              </c:extLst>
            </c:dLbl>
            <c:dLbl>
              <c:idx val="5"/>
              <c:delete val="1"/>
              <c:extLst>
                <c:ext xmlns:c15="http://schemas.microsoft.com/office/drawing/2012/chart" uri="{CE6537A1-D6FC-4f65-9D91-7224C49458BB}"/>
                <c:ext xmlns:c16="http://schemas.microsoft.com/office/drawing/2014/chart" uri="{C3380CC4-5D6E-409C-BE32-E72D297353CC}">
                  <c16:uniqueId val="{0000000B-ED30-44EC-B7F4-0D45D555A6E5}"/>
                </c:ext>
              </c:extLst>
            </c:dLbl>
            <c:dLbl>
              <c:idx val="6"/>
              <c:delete val="1"/>
              <c:extLst>
                <c:ext xmlns:c15="http://schemas.microsoft.com/office/drawing/2012/chart" uri="{CE6537A1-D6FC-4f65-9D91-7224C49458BB}"/>
                <c:ext xmlns:c16="http://schemas.microsoft.com/office/drawing/2014/chart" uri="{C3380CC4-5D6E-409C-BE32-E72D297353CC}">
                  <c16:uniqueId val="{0000000D-ED30-44EC-B7F4-0D45D555A6E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83.9</c:v>
                </c:pt>
                <c:pt idx="1">
                  <c:v>16.099999999999994</c:v>
                </c:pt>
              </c:numCache>
            </c:numRef>
          </c:val>
          <c:extLst>
            <c:ext xmlns:c16="http://schemas.microsoft.com/office/drawing/2014/chart" uri="{C3380CC4-5D6E-409C-BE32-E72D297353CC}">
              <c16:uniqueId val="{0000000E-ED30-44EC-B7F4-0D45D555A6E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2942548848061E-2"/>
          <c:y val="2.9926127348876265E-2"/>
          <c:w val="0.94148190442439639"/>
          <c:h val="0.63131589732248117"/>
        </c:manualLayout>
      </c:layout>
      <c:barChart>
        <c:barDir val="col"/>
        <c:grouping val="clustered"/>
        <c:varyColors val="0"/>
        <c:ser>
          <c:idx val="0"/>
          <c:order val="0"/>
          <c:tx>
            <c:strRef>
              <c:f>Sheet1!$A$2</c:f>
              <c:strCache>
                <c:ptCount val="1"/>
                <c:pt idx="0">
                  <c:v>الدول العربية</c:v>
                </c:pt>
              </c:strCache>
            </c:strRef>
          </c:tx>
          <c:spPr>
            <a:solidFill>
              <a:schemeClr val="accent1"/>
            </a:solidFill>
            <a:ln>
              <a:noFill/>
            </a:ln>
            <a:effectLst/>
            <a:scene3d>
              <a:camera prst="orthographicFront"/>
              <a:lightRig rig="threePt" dir="t"/>
            </a:scene3d>
            <a:sp3d prstMaterial="matte">
              <a:bevelT w="127000" h="63500"/>
            </a:sp3d>
          </c:spPr>
          <c:invertIfNegative val="0"/>
          <c:dPt>
            <c:idx val="0"/>
            <c:invertIfNegative val="0"/>
            <c:bubble3D val="0"/>
            <c:extLst>
              <c:ext xmlns:c16="http://schemas.microsoft.com/office/drawing/2014/chart" uri="{C3380CC4-5D6E-409C-BE32-E72D297353CC}">
                <c16:uniqueId val="{00000001-C2D4-4E6A-92C4-6BFC1D04D607}"/>
              </c:ext>
            </c:extLst>
          </c:dPt>
          <c:dPt>
            <c:idx val="1"/>
            <c:invertIfNegative val="0"/>
            <c:bubble3D val="0"/>
            <c:extLst>
              <c:ext xmlns:c16="http://schemas.microsoft.com/office/drawing/2014/chart" uri="{C3380CC4-5D6E-409C-BE32-E72D297353CC}">
                <c16:uniqueId val="{00000003-C2D4-4E6A-92C4-6BFC1D04D607}"/>
              </c:ext>
            </c:extLst>
          </c:dPt>
          <c:dPt>
            <c:idx val="3"/>
            <c:invertIfNegative val="0"/>
            <c:bubble3D val="0"/>
            <c:extLst>
              <c:ext xmlns:c16="http://schemas.microsoft.com/office/drawing/2014/chart" uri="{C3380CC4-5D6E-409C-BE32-E72D297353CC}">
                <c16:uniqueId val="{00000005-C2D4-4E6A-92C4-6BFC1D04D607}"/>
              </c:ext>
            </c:extLst>
          </c:dPt>
          <c:dPt>
            <c:idx val="4"/>
            <c:invertIfNegative val="0"/>
            <c:bubble3D val="0"/>
            <c:extLst>
              <c:ext xmlns:c16="http://schemas.microsoft.com/office/drawing/2014/chart" uri="{C3380CC4-5D6E-409C-BE32-E72D297353CC}">
                <c16:uniqueId val="{00000007-C2D4-4E6A-92C4-6BFC1D04D607}"/>
              </c:ext>
            </c:extLst>
          </c:dPt>
          <c:dPt>
            <c:idx val="5"/>
            <c:invertIfNegative val="0"/>
            <c:bubble3D val="0"/>
            <c:extLst>
              <c:ext xmlns:c16="http://schemas.microsoft.com/office/drawing/2014/chart" uri="{C3380CC4-5D6E-409C-BE32-E72D297353CC}">
                <c16:uniqueId val="{00000009-C2D4-4E6A-92C4-6BFC1D04D607}"/>
              </c:ext>
            </c:extLst>
          </c:dPt>
          <c:dLbls>
            <c:spPr>
              <a:solidFill>
                <a:srgbClr val="FFFFCC"/>
              </a:solidFill>
              <a:ln>
                <a:noFill/>
              </a:ln>
              <a:effectLst/>
            </c:spPr>
            <c:txPr>
              <a:bodyPr wrap="square" lIns="38100" tIns="19050" rIns="38100" bIns="19050" anchor="ctr">
                <a:spAutoFit/>
              </a:bodyPr>
              <a:lstStyle/>
              <a:p>
                <a:pPr>
                  <a:defRPr sz="15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2008</c:v>
                </c:pt>
                <c:pt idx="1">
                  <c:v>2017</c:v>
                </c:pt>
              </c:strCache>
            </c:strRef>
          </c:cat>
          <c:val>
            <c:numRef>
              <c:f>Sheet1!$B$2:$C$2</c:f>
              <c:numCache>
                <c:formatCode>General</c:formatCode>
                <c:ptCount val="2"/>
                <c:pt idx="0">
                  <c:v>19.2</c:v>
                </c:pt>
                <c:pt idx="1">
                  <c:v>20.3</c:v>
                </c:pt>
              </c:numCache>
            </c:numRef>
          </c:val>
          <c:extLst>
            <c:ext xmlns:c16="http://schemas.microsoft.com/office/drawing/2014/chart" uri="{C3380CC4-5D6E-409C-BE32-E72D297353CC}">
              <c16:uniqueId val="{0000000B-C2D4-4E6A-92C4-6BFC1D04D607}"/>
            </c:ext>
          </c:extLst>
        </c:ser>
        <c:ser>
          <c:idx val="1"/>
          <c:order val="1"/>
          <c:tx>
            <c:strRef>
              <c:f>Sheet1!$A$3</c:f>
              <c:strCache>
                <c:ptCount val="1"/>
                <c:pt idx="0">
                  <c:v>أوروبا الشرقية</c:v>
                </c:pt>
              </c:strCache>
            </c:strRef>
          </c:tx>
          <c:spPr>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Sheet1!$B$3:$C$3</c:f>
              <c:numCache>
                <c:formatCode>General</c:formatCode>
                <c:ptCount val="2"/>
                <c:pt idx="0">
                  <c:v>7.3</c:v>
                </c:pt>
                <c:pt idx="1">
                  <c:v>7.9</c:v>
                </c:pt>
              </c:numCache>
            </c:numRef>
          </c:val>
          <c:extLst>
            <c:ext xmlns:c16="http://schemas.microsoft.com/office/drawing/2014/chart" uri="{C3380CC4-5D6E-409C-BE32-E72D297353CC}">
              <c16:uniqueId val="{00000000-5E33-4314-A447-5832ABAA049A}"/>
            </c:ext>
          </c:extLst>
        </c:ser>
        <c:ser>
          <c:idx val="2"/>
          <c:order val="2"/>
          <c:tx>
            <c:strRef>
              <c:f>Sheet1!$A$4</c:f>
              <c:strCache>
                <c:ptCount val="1"/>
                <c:pt idx="0">
                  <c:v>دول أخري ش أوسط وأفريقيا</c:v>
                </c:pt>
              </c:strCache>
            </c:strRef>
          </c:tx>
          <c:spPr>
            <a:solidFill>
              <a:srgbClr val="F1AD8A"/>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Sheet1!$B$4:$C$4</c:f>
              <c:numCache>
                <c:formatCode>General</c:formatCode>
                <c:ptCount val="2"/>
                <c:pt idx="0">
                  <c:v>4.9000000000000004</c:v>
                </c:pt>
                <c:pt idx="1">
                  <c:v>5.2</c:v>
                </c:pt>
              </c:numCache>
            </c:numRef>
          </c:val>
          <c:extLst>
            <c:ext xmlns:c16="http://schemas.microsoft.com/office/drawing/2014/chart" uri="{C3380CC4-5D6E-409C-BE32-E72D297353CC}">
              <c16:uniqueId val="{00000001-5E33-4314-A447-5832ABAA049A}"/>
            </c:ext>
          </c:extLst>
        </c:ser>
        <c:ser>
          <c:idx val="3"/>
          <c:order val="3"/>
          <c:tx>
            <c:strRef>
              <c:f>Sheet1!$A$5</c:f>
              <c:strCache>
                <c:ptCount val="1"/>
                <c:pt idx="0">
                  <c:v>أمريكا اللاتينية</c:v>
                </c:pt>
              </c:strCache>
            </c:strRef>
          </c:tx>
          <c:spPr>
            <a:solidFill>
              <a:srgbClr val="FF5050"/>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Sheet1!$B$5:$C$5</c:f>
              <c:numCache>
                <c:formatCode>General</c:formatCode>
                <c:ptCount val="2"/>
                <c:pt idx="0">
                  <c:v>3.3</c:v>
                </c:pt>
                <c:pt idx="1">
                  <c:v>2.6</c:v>
                </c:pt>
              </c:numCache>
            </c:numRef>
          </c:val>
          <c:extLst>
            <c:ext xmlns:c16="http://schemas.microsoft.com/office/drawing/2014/chart" uri="{C3380CC4-5D6E-409C-BE32-E72D297353CC}">
              <c16:uniqueId val="{00000002-5E33-4314-A447-5832ABAA049A}"/>
            </c:ext>
          </c:extLst>
        </c:ser>
        <c:ser>
          <c:idx val="4"/>
          <c:order val="4"/>
          <c:tx>
            <c:strRef>
              <c:f>Sheet1!$A$6</c:f>
              <c:strCache>
                <c:ptCount val="1"/>
                <c:pt idx="0">
                  <c:v>أمريكا الشمالية</c:v>
                </c:pt>
              </c:strCache>
            </c:strRef>
          </c:tx>
          <c:spPr>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Sheet1!$B$6:$C$6</c:f>
              <c:numCache>
                <c:formatCode>General</c:formatCode>
                <c:ptCount val="2"/>
                <c:pt idx="0">
                  <c:v>-10.3</c:v>
                </c:pt>
                <c:pt idx="1">
                  <c:v>-3.9</c:v>
                </c:pt>
              </c:numCache>
            </c:numRef>
          </c:val>
          <c:extLst>
            <c:ext xmlns:c16="http://schemas.microsoft.com/office/drawing/2014/chart" uri="{C3380CC4-5D6E-409C-BE32-E72D297353CC}">
              <c16:uniqueId val="{00000003-5E33-4314-A447-5832ABAA049A}"/>
            </c:ext>
          </c:extLst>
        </c:ser>
        <c:ser>
          <c:idx val="5"/>
          <c:order val="5"/>
          <c:tx>
            <c:strRef>
              <c:f>Sheet1!$A$7</c:f>
              <c:strCache>
                <c:ptCount val="1"/>
                <c:pt idx="0">
                  <c:v>أوروبا الغربية</c:v>
                </c:pt>
              </c:strCache>
            </c:strRef>
          </c:tx>
          <c:spPr>
            <a:solidFill>
              <a:schemeClr val="accent4"/>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Sheet1!$B$7:$C$7</c:f>
              <c:numCache>
                <c:formatCode>General</c:formatCode>
                <c:ptCount val="2"/>
                <c:pt idx="0">
                  <c:v>-9.6999999999999993</c:v>
                </c:pt>
                <c:pt idx="1">
                  <c:v>-9.3000000000000007</c:v>
                </c:pt>
              </c:numCache>
            </c:numRef>
          </c:val>
          <c:extLst>
            <c:ext xmlns:c16="http://schemas.microsoft.com/office/drawing/2014/chart" uri="{C3380CC4-5D6E-409C-BE32-E72D297353CC}">
              <c16:uniqueId val="{00000004-5E33-4314-A447-5832ABAA049A}"/>
            </c:ext>
          </c:extLst>
        </c:ser>
        <c:ser>
          <c:idx val="6"/>
          <c:order val="6"/>
          <c:tx>
            <c:strRef>
              <c:f>Sheet1!$A$8</c:f>
              <c:strCache>
                <c:ptCount val="1"/>
                <c:pt idx="0">
                  <c:v>الصين</c:v>
                </c:pt>
              </c:strCache>
            </c:strRef>
          </c:tx>
          <c:spPr>
            <a:solidFill>
              <a:srgbClr val="FF0000"/>
            </a:solidFill>
            <a:scene3d>
              <a:camera prst="orthographicFront"/>
              <a:lightRig rig="threePt" dir="t"/>
            </a:scene3d>
            <a:sp3d>
              <a:bevelT w="127000" h="63500"/>
            </a:sp3d>
          </c:spPr>
          <c:invertIfNegative val="0"/>
          <c:dLbls>
            <c:spPr>
              <a:noFill/>
              <a:ln>
                <a:noFill/>
              </a:ln>
              <a:effectLst/>
            </c:spPr>
            <c:txPr>
              <a:bodyPr wrap="square" lIns="38100" tIns="19050" rIns="38100" bIns="19050" anchor="ctr">
                <a:spAutoFit/>
              </a:bodyPr>
              <a:lstStyle/>
              <a:p>
                <a:pPr>
                  <a:defRPr sz="1500" b="1">
                    <a:solidFill>
                      <a:srgbClr val="C00000"/>
                    </a:solidFill>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2008</c:v>
                </c:pt>
                <c:pt idx="1">
                  <c:v>2017</c:v>
                </c:pt>
              </c:strCache>
            </c:strRef>
          </c:cat>
          <c:val>
            <c:numRef>
              <c:f>Sheet1!$B$8:$C$8</c:f>
              <c:numCache>
                <c:formatCode>General</c:formatCode>
                <c:ptCount val="2"/>
                <c:pt idx="0" formatCode="0.0">
                  <c:v>-4</c:v>
                </c:pt>
                <c:pt idx="1">
                  <c:v>-3.2</c:v>
                </c:pt>
              </c:numCache>
            </c:numRef>
          </c:val>
          <c:extLst>
            <c:ext xmlns:c16="http://schemas.microsoft.com/office/drawing/2014/chart" uri="{C3380CC4-5D6E-409C-BE32-E72D297353CC}">
              <c16:uniqueId val="{00000005-5E33-4314-A447-5832ABAA049A}"/>
            </c:ext>
          </c:extLst>
        </c:ser>
        <c:ser>
          <c:idx val="7"/>
          <c:order val="7"/>
          <c:tx>
            <c:strRef>
              <c:f>Sheet1!$A$9</c:f>
              <c:strCache>
                <c:ptCount val="1"/>
                <c:pt idx="0">
                  <c:v>باقي دول أسيا والمحيط الهادي</c:v>
                </c:pt>
              </c:strCache>
            </c:strRef>
          </c:tx>
          <c:spPr>
            <a:solidFill>
              <a:schemeClr val="accent6">
                <a:lumMod val="60000"/>
                <a:lumOff val="40000"/>
              </a:schemeClr>
            </a:solidFill>
            <a:scene3d>
              <a:camera prst="orthographicFront"/>
              <a:lightRig rig="threePt" dir="t"/>
            </a:scene3d>
            <a:sp3d>
              <a:bevelT w="127000" h="63500"/>
            </a:sp3d>
          </c:spPr>
          <c:invertIfNegative val="0"/>
          <c:dLbls>
            <c:delete val="1"/>
          </c:dLbls>
          <c:cat>
            <c:strRef>
              <c:f>Sheet1!$B$1:$C$1</c:f>
              <c:strCache>
                <c:ptCount val="2"/>
                <c:pt idx="0">
                  <c:v>2008</c:v>
                </c:pt>
                <c:pt idx="1">
                  <c:v>2017</c:v>
                </c:pt>
              </c:strCache>
            </c:strRef>
          </c:cat>
          <c:val>
            <c:numRef>
              <c:f>Sheet1!$B$9:$C$9</c:f>
              <c:numCache>
                <c:formatCode>General</c:formatCode>
                <c:ptCount val="2"/>
                <c:pt idx="0" formatCode="0.0">
                  <c:v>-17</c:v>
                </c:pt>
                <c:pt idx="1">
                  <c:v>-10.5</c:v>
                </c:pt>
              </c:numCache>
            </c:numRef>
          </c:val>
          <c:extLst>
            <c:ext xmlns:c16="http://schemas.microsoft.com/office/drawing/2014/chart" uri="{C3380CC4-5D6E-409C-BE32-E72D297353CC}">
              <c16:uniqueId val="{00000006-5E33-4314-A447-5832ABAA049A}"/>
            </c:ext>
          </c:extLst>
        </c:ser>
        <c:dLbls>
          <c:dLblPos val="outEnd"/>
          <c:showLegendKey val="0"/>
          <c:showVal val="1"/>
          <c:showCatName val="0"/>
          <c:showSerName val="0"/>
          <c:showPercent val="0"/>
          <c:showBubbleSize val="0"/>
        </c:dLbls>
        <c:gapWidth val="95"/>
        <c:axId val="137410816"/>
        <c:axId val="137416704"/>
      </c:barChart>
      <c:catAx>
        <c:axId val="137410816"/>
        <c:scaling>
          <c:orientation val="minMax"/>
        </c:scaling>
        <c:delete val="0"/>
        <c:axPos val="b"/>
        <c:numFmt formatCode="General" sourceLinked="1"/>
        <c:majorTickMark val="none"/>
        <c:minorTickMark val="none"/>
        <c:tickLblPos val="low"/>
        <c:spPr>
          <a:noFill/>
          <a:ln w="15875" cap="flat" cmpd="sng" algn="ctr">
            <a:solidFill>
              <a:schemeClr val="bg2">
                <a:lumMod val="10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7416704"/>
        <c:crosses val="autoZero"/>
        <c:auto val="1"/>
        <c:lblAlgn val="ctr"/>
        <c:lblOffset val="100"/>
        <c:noMultiLvlLbl val="0"/>
      </c:catAx>
      <c:valAx>
        <c:axId val="137416704"/>
        <c:scaling>
          <c:orientation val="minMax"/>
          <c:max val="30"/>
          <c:min val="-20"/>
        </c:scaling>
        <c:delete val="0"/>
        <c:axPos val="l"/>
        <c:numFmt formatCode="General" sourceLinked="1"/>
        <c:majorTickMark val="out"/>
        <c:minorTickMark val="none"/>
        <c:tickLblPos val="nextTo"/>
        <c:txPr>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crossAx val="137410816"/>
        <c:crosses val="autoZero"/>
        <c:crossBetween val="between"/>
        <c:majorUnit val="10"/>
        <c:minorUnit val="2"/>
      </c:valAx>
      <c:spPr>
        <a:solidFill>
          <a:schemeClr val="bg1"/>
        </a:solidFill>
        <a:ln>
          <a:noFill/>
        </a:ln>
        <a:effectLst/>
      </c:spPr>
    </c:plotArea>
    <c:legend>
      <c:legendPos val="b"/>
      <c:legendEntry>
        <c:idx val="0"/>
        <c:txPr>
          <a:bodyPr/>
          <a:lstStyle/>
          <a:p>
            <a:pPr>
              <a:defRPr sz="1800" b="1">
                <a:solidFill>
                  <a:schemeClr val="accent1">
                    <a:lumMod val="50000"/>
                  </a:schemeClr>
                </a:solidFill>
                <a:latin typeface="Times New Roman" panose="02020603050405020304" pitchFamily="18" charset="0"/>
                <a:cs typeface="Times New Roman" panose="02020603050405020304" pitchFamily="18" charset="0"/>
              </a:defRPr>
            </a:pPr>
            <a:endParaRPr lang="en-US"/>
          </a:p>
        </c:txPr>
      </c:legendEntry>
      <c:legendEntry>
        <c:idx val="1"/>
        <c:txPr>
          <a:bodyPr/>
          <a:lstStyle/>
          <a:p>
            <a:pPr>
              <a:defRPr sz="1800" b="1">
                <a:solidFill>
                  <a:srgbClr val="993300"/>
                </a:solidFill>
                <a:latin typeface="Times New Roman" panose="02020603050405020304" pitchFamily="18" charset="0"/>
                <a:cs typeface="Times New Roman" panose="02020603050405020304" pitchFamily="18" charset="0"/>
              </a:defRPr>
            </a:pPr>
            <a:endParaRPr lang="en-US"/>
          </a:p>
        </c:txPr>
      </c:legendEntry>
      <c:legendEntry>
        <c:idx val="2"/>
        <c:txPr>
          <a:bodyPr/>
          <a:lstStyle/>
          <a:p>
            <a:pPr>
              <a:defRPr sz="1800" b="1">
                <a:solidFill>
                  <a:srgbClr val="CC6600"/>
                </a:solidFill>
                <a:latin typeface="Times New Roman" panose="02020603050405020304" pitchFamily="18" charset="0"/>
                <a:cs typeface="Times New Roman" panose="02020603050405020304" pitchFamily="18" charset="0"/>
              </a:defRPr>
            </a:pPr>
            <a:endParaRPr lang="en-US"/>
          </a:p>
        </c:txPr>
      </c:legendEntry>
      <c:legendEntry>
        <c:idx val="3"/>
        <c:txPr>
          <a:bodyPr/>
          <a:lstStyle/>
          <a:p>
            <a:pPr>
              <a:defRPr sz="1800" b="1">
                <a:solidFill>
                  <a:srgbClr val="FF5050"/>
                </a:solidFill>
                <a:latin typeface="Times New Roman" panose="02020603050405020304" pitchFamily="18" charset="0"/>
                <a:cs typeface="Times New Roman" panose="02020603050405020304" pitchFamily="18" charset="0"/>
              </a:defRPr>
            </a:pPr>
            <a:endParaRPr lang="en-US"/>
          </a:p>
        </c:txPr>
      </c:legendEntry>
      <c:legendEntry>
        <c:idx val="4"/>
        <c:txPr>
          <a:bodyPr/>
          <a:lstStyle/>
          <a:p>
            <a:pPr>
              <a:defRPr sz="18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legendEntry>
      <c:legendEntry>
        <c:idx val="5"/>
        <c:txPr>
          <a:bodyPr/>
          <a:lstStyle/>
          <a:p>
            <a:pPr>
              <a:defRPr sz="1800" b="1">
                <a:solidFill>
                  <a:schemeClr val="accent4">
                    <a:lumMod val="50000"/>
                  </a:schemeClr>
                </a:solidFill>
                <a:latin typeface="Times New Roman" panose="02020603050405020304" pitchFamily="18" charset="0"/>
                <a:cs typeface="Times New Roman" panose="02020603050405020304" pitchFamily="18" charset="0"/>
              </a:defRPr>
            </a:pPr>
            <a:endParaRPr lang="en-US"/>
          </a:p>
        </c:txPr>
      </c:legendEntry>
      <c:legendEntry>
        <c:idx val="6"/>
        <c:txPr>
          <a:bodyPr/>
          <a:lstStyle/>
          <a:p>
            <a:pPr>
              <a:defRPr sz="1800" b="1">
                <a:solidFill>
                  <a:srgbClr val="FF0000"/>
                </a:solidFill>
                <a:latin typeface="Times New Roman" panose="02020603050405020304" pitchFamily="18" charset="0"/>
                <a:cs typeface="Times New Roman" panose="02020603050405020304" pitchFamily="18" charset="0"/>
              </a:defRPr>
            </a:pPr>
            <a:endParaRPr lang="en-US"/>
          </a:p>
        </c:txPr>
      </c:legendEntry>
      <c:legendEntry>
        <c:idx val="7"/>
        <c:txPr>
          <a:bodyPr/>
          <a:lstStyle/>
          <a:p>
            <a:pPr>
              <a:defRPr sz="1800" b="1">
                <a:solidFill>
                  <a:schemeClr val="accent6">
                    <a:lumMod val="50000"/>
                  </a:schemeClr>
                </a:solidFill>
                <a:latin typeface="Times New Roman" panose="02020603050405020304" pitchFamily="18" charset="0"/>
                <a:cs typeface="Times New Roman" panose="02020603050405020304" pitchFamily="18" charset="0"/>
              </a:defRPr>
            </a:pPr>
            <a:endParaRPr lang="en-US"/>
          </a:p>
        </c:txPr>
      </c:legendEntry>
      <c:layout>
        <c:manualLayout>
          <c:xMode val="edge"/>
          <c:yMode val="edge"/>
          <c:x val="0"/>
          <c:y val="0.81874100513939385"/>
          <c:w val="0.99878380047475956"/>
          <c:h val="0.18125899486060615"/>
        </c:manualLayout>
      </c:layout>
      <c:overlay val="0"/>
      <c:txPr>
        <a:bodyPr/>
        <a:lstStyle/>
        <a:p>
          <a:pPr>
            <a:defRPr sz="18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775241920202E-2"/>
          <c:y val="0.10833239813115951"/>
          <c:w val="0.89543704126346635"/>
          <c:h val="0.87812605210244554"/>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94723672656198366"/>
          <c:h val="0.80596966066917319"/>
        </c:manualLayout>
      </c:layout>
      <c:barChart>
        <c:barDir val="col"/>
        <c:grouping val="stacked"/>
        <c:varyColors val="0"/>
        <c:ser>
          <c:idx val="0"/>
          <c:order val="0"/>
          <c:spPr>
            <a:solidFill>
              <a:srgbClr val="FF7C80"/>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2.1482262180663604E-17"/>
                  <c:y val="-0.193694236649389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33-4871-BFEB-269A41C0588A}"/>
                </c:ext>
              </c:extLst>
            </c:dLbl>
            <c:dLbl>
              <c:idx val="1"/>
              <c:layout>
                <c:manualLayout>
                  <c:x val="0"/>
                  <c:y val="-0.343651065023110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33-4871-BFEB-269A41C0588A}"/>
                </c:ext>
              </c:extLst>
            </c:dLbl>
            <c:dLbl>
              <c:idx val="2"/>
              <c:layout>
                <c:manualLayout>
                  <c:x val="4.6870931663104288E-3"/>
                  <c:y val="-0.415505378618852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33-4871-BFEB-269A41C0588A}"/>
                </c:ext>
              </c:extLst>
            </c:dLbl>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Sheet1!$B$1:$D$1</c:f>
              <c:strCache>
                <c:ptCount val="3"/>
                <c:pt idx="0">
                  <c:v>2016</c:v>
                </c:pt>
                <c:pt idx="1">
                  <c:v>2030</c:v>
                </c:pt>
                <c:pt idx="2">
                  <c:v>2040</c:v>
                </c:pt>
              </c:strCache>
            </c:strRef>
          </c:cat>
          <c:val>
            <c:numRef>
              <c:f>Sheet1!$B$2:$D$2</c:f>
              <c:numCache>
                <c:formatCode>General</c:formatCode>
                <c:ptCount val="3"/>
                <c:pt idx="0">
                  <c:v>210</c:v>
                </c:pt>
                <c:pt idx="1">
                  <c:v>482</c:v>
                </c:pt>
                <c:pt idx="2">
                  <c:v>610</c:v>
                </c:pt>
              </c:numCache>
            </c:numRef>
          </c:val>
          <c:extLst>
            <c:ext xmlns:c16="http://schemas.microsoft.com/office/drawing/2014/chart" uri="{C3380CC4-5D6E-409C-BE32-E72D297353CC}">
              <c16:uniqueId val="{00000002-2333-4871-BFEB-269A41C0588A}"/>
            </c:ext>
          </c:extLst>
        </c:ser>
        <c:dLbls>
          <c:dLblPos val="inBase"/>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FF8-44C7-81EF-9CC455350F37}"/>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FF8-44C7-81EF-9CC455350F37}"/>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FF8-44C7-81EF-9CC455350F37}"/>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FF8-44C7-81EF-9CC455350F3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FF8-44C7-81EF-9CC455350F37}"/>
              </c:ext>
            </c:extLst>
          </c:dPt>
          <c:dPt>
            <c:idx val="5"/>
            <c:bubble3D val="0"/>
            <c:spPr>
              <a:solidFill>
                <a:schemeClr val="accent5">
                  <a:lumMod val="40000"/>
                  <a:lumOff val="60000"/>
                </a:schemeClr>
              </a:solidFill>
            </c:spPr>
            <c:extLst>
              <c:ext xmlns:c16="http://schemas.microsoft.com/office/drawing/2014/chart" uri="{C3380CC4-5D6E-409C-BE32-E72D297353CC}">
                <c16:uniqueId val="{0000000B-0FF8-44C7-81EF-9CC455350F37}"/>
              </c:ext>
            </c:extLst>
          </c:dPt>
          <c:dPt>
            <c:idx val="6"/>
            <c:bubble3D val="0"/>
            <c:spPr>
              <a:solidFill>
                <a:schemeClr val="accent4">
                  <a:lumMod val="60000"/>
                  <a:lumOff val="40000"/>
                </a:schemeClr>
              </a:solidFill>
            </c:spPr>
            <c:extLst>
              <c:ext xmlns:c16="http://schemas.microsoft.com/office/drawing/2014/chart" uri="{C3380CC4-5D6E-409C-BE32-E72D297353CC}">
                <c16:uniqueId val="{0000000D-0FF8-44C7-81EF-9CC455350F37}"/>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0FF8-44C7-81EF-9CC455350F37}"/>
                </c:ext>
              </c:extLst>
            </c:dLbl>
            <c:dLbl>
              <c:idx val="1"/>
              <c:delete val="1"/>
              <c:extLst>
                <c:ext xmlns:c15="http://schemas.microsoft.com/office/drawing/2012/chart" uri="{CE6537A1-D6FC-4f65-9D91-7224C49458BB}"/>
                <c:ext xmlns:c16="http://schemas.microsoft.com/office/drawing/2014/chart" uri="{C3380CC4-5D6E-409C-BE32-E72D297353CC}">
                  <c16:uniqueId val="{00000003-0FF8-44C7-81EF-9CC455350F37}"/>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0FF8-44C7-81EF-9CC455350F37}"/>
                </c:ext>
              </c:extLst>
            </c:dLbl>
            <c:dLbl>
              <c:idx val="3"/>
              <c:delete val="1"/>
              <c:extLst>
                <c:ext xmlns:c15="http://schemas.microsoft.com/office/drawing/2012/chart" uri="{CE6537A1-D6FC-4f65-9D91-7224C49458BB}"/>
                <c:ext xmlns:c16="http://schemas.microsoft.com/office/drawing/2014/chart" uri="{C3380CC4-5D6E-409C-BE32-E72D297353CC}">
                  <c16:uniqueId val="{00000007-0FF8-44C7-81EF-9CC455350F37}"/>
                </c:ext>
              </c:extLst>
            </c:dLbl>
            <c:dLbl>
              <c:idx val="4"/>
              <c:delete val="1"/>
              <c:extLst>
                <c:ext xmlns:c15="http://schemas.microsoft.com/office/drawing/2012/chart" uri="{CE6537A1-D6FC-4f65-9D91-7224C49458BB}"/>
                <c:ext xmlns:c16="http://schemas.microsoft.com/office/drawing/2014/chart" uri="{C3380CC4-5D6E-409C-BE32-E72D297353CC}">
                  <c16:uniqueId val="{00000009-0FF8-44C7-81EF-9CC455350F37}"/>
                </c:ext>
              </c:extLst>
            </c:dLbl>
            <c:dLbl>
              <c:idx val="5"/>
              <c:delete val="1"/>
              <c:extLst>
                <c:ext xmlns:c15="http://schemas.microsoft.com/office/drawing/2012/chart" uri="{CE6537A1-D6FC-4f65-9D91-7224C49458BB}"/>
                <c:ext xmlns:c16="http://schemas.microsoft.com/office/drawing/2014/chart" uri="{C3380CC4-5D6E-409C-BE32-E72D297353CC}">
                  <c16:uniqueId val="{0000000B-0FF8-44C7-81EF-9CC455350F37}"/>
                </c:ext>
              </c:extLst>
            </c:dLbl>
            <c:dLbl>
              <c:idx val="6"/>
              <c:delete val="1"/>
              <c:extLst>
                <c:ext xmlns:c15="http://schemas.microsoft.com/office/drawing/2012/chart" uri="{CE6537A1-D6FC-4f65-9D91-7224C49458BB}"/>
                <c:ext xmlns:c16="http://schemas.microsoft.com/office/drawing/2014/chart" uri="{C3380CC4-5D6E-409C-BE32-E72D297353CC}">
                  <c16:uniqueId val="{0000000D-0FF8-44C7-81EF-9CC455350F37}"/>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5.8</c:v>
                </c:pt>
                <c:pt idx="1">
                  <c:v>94.2</c:v>
                </c:pt>
              </c:numCache>
            </c:numRef>
          </c:val>
          <c:extLst>
            <c:ext xmlns:c16="http://schemas.microsoft.com/office/drawing/2014/chart" uri="{C3380CC4-5D6E-409C-BE32-E72D297353CC}">
              <c16:uniqueId val="{0000000E-0FF8-44C7-81EF-9CC455350F37}"/>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BC4-43EC-A43F-87EBB9F37BF5}"/>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BC4-43EC-A43F-87EBB9F37BF5}"/>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BC4-43EC-A43F-87EBB9F37BF5}"/>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BC4-43EC-A43F-87EBB9F37BF5}"/>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BC4-43EC-A43F-87EBB9F37BF5}"/>
              </c:ext>
            </c:extLst>
          </c:dPt>
          <c:dPt>
            <c:idx val="5"/>
            <c:bubble3D val="0"/>
            <c:extLst>
              <c:ext xmlns:c16="http://schemas.microsoft.com/office/drawing/2014/chart" uri="{C3380CC4-5D6E-409C-BE32-E72D297353CC}">
                <c16:uniqueId val="{0000000A-1BC4-43EC-A43F-87EBB9F37BF5}"/>
              </c:ext>
            </c:extLst>
          </c:dPt>
          <c:dPt>
            <c:idx val="6"/>
            <c:bubble3D val="0"/>
            <c:extLst>
              <c:ext xmlns:c16="http://schemas.microsoft.com/office/drawing/2014/chart" uri="{C3380CC4-5D6E-409C-BE32-E72D297353CC}">
                <c16:uniqueId val="{0000000B-1BC4-43EC-A43F-87EBB9F37BF5}"/>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1BC4-43EC-A43F-87EBB9F37BF5}"/>
                </c:ext>
              </c:extLst>
            </c:dLbl>
            <c:dLbl>
              <c:idx val="1"/>
              <c:delete val="1"/>
              <c:extLst>
                <c:ext xmlns:c15="http://schemas.microsoft.com/office/drawing/2012/chart" uri="{CE6537A1-D6FC-4f65-9D91-7224C49458BB}"/>
                <c:ext xmlns:c16="http://schemas.microsoft.com/office/drawing/2014/chart" uri="{C3380CC4-5D6E-409C-BE32-E72D297353CC}">
                  <c16:uniqueId val="{00000003-1BC4-43EC-A43F-87EBB9F37BF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1BC4-43EC-A43F-87EBB9F37BF5}"/>
                </c:ext>
              </c:extLst>
            </c:dLbl>
            <c:dLbl>
              <c:idx val="3"/>
              <c:delete val="1"/>
              <c:extLst>
                <c:ext xmlns:c15="http://schemas.microsoft.com/office/drawing/2012/chart" uri="{CE6537A1-D6FC-4f65-9D91-7224C49458BB}"/>
                <c:ext xmlns:c16="http://schemas.microsoft.com/office/drawing/2014/chart" uri="{C3380CC4-5D6E-409C-BE32-E72D297353CC}">
                  <c16:uniqueId val="{00000007-1BC4-43EC-A43F-87EBB9F37BF5}"/>
                </c:ext>
              </c:extLst>
            </c:dLbl>
            <c:dLbl>
              <c:idx val="4"/>
              <c:delete val="1"/>
              <c:extLst>
                <c:ext xmlns:c15="http://schemas.microsoft.com/office/drawing/2012/chart" uri="{CE6537A1-D6FC-4f65-9D91-7224C49458BB}"/>
                <c:ext xmlns:c16="http://schemas.microsoft.com/office/drawing/2014/chart" uri="{C3380CC4-5D6E-409C-BE32-E72D297353CC}">
                  <c16:uniqueId val="{00000009-1BC4-43EC-A43F-87EBB9F37BF5}"/>
                </c:ext>
              </c:extLst>
            </c:dLbl>
            <c:dLbl>
              <c:idx val="5"/>
              <c:delete val="1"/>
              <c:extLst>
                <c:ext xmlns:c15="http://schemas.microsoft.com/office/drawing/2012/chart" uri="{CE6537A1-D6FC-4f65-9D91-7224C49458BB}"/>
                <c:ext xmlns:c16="http://schemas.microsoft.com/office/drawing/2014/chart" uri="{C3380CC4-5D6E-409C-BE32-E72D297353CC}">
                  <c16:uniqueId val="{0000000A-1BC4-43EC-A43F-87EBB9F37BF5}"/>
                </c:ext>
              </c:extLst>
            </c:dLbl>
            <c:dLbl>
              <c:idx val="6"/>
              <c:delete val="1"/>
              <c:extLst>
                <c:ext xmlns:c15="http://schemas.microsoft.com/office/drawing/2012/chart" uri="{CE6537A1-D6FC-4f65-9D91-7224C49458BB}"/>
                <c:ext xmlns:c16="http://schemas.microsoft.com/office/drawing/2014/chart" uri="{C3380CC4-5D6E-409C-BE32-E72D297353CC}">
                  <c16:uniqueId val="{0000000B-1BC4-43EC-A43F-87EBB9F37BF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10.6</c:v>
                </c:pt>
                <c:pt idx="1">
                  <c:v>89.4</c:v>
                </c:pt>
              </c:numCache>
            </c:numRef>
          </c:val>
          <c:extLst>
            <c:ext xmlns:c16="http://schemas.microsoft.com/office/drawing/2014/chart" uri="{C3380CC4-5D6E-409C-BE32-E72D297353CC}">
              <c16:uniqueId val="{0000000C-1BC4-43EC-A43F-87EBB9F37BF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9F8-4CF2-8835-60796079ED7F}"/>
              </c:ext>
            </c:extLst>
          </c:dPt>
          <c:dPt>
            <c:idx val="1"/>
            <c:bubble3D val="0"/>
            <c:explosion val="8"/>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9F8-4CF2-8835-60796079ED7F}"/>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9F8-4CF2-8835-60796079ED7F}"/>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9F8-4CF2-8835-60796079ED7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9F8-4CF2-8835-60796079ED7F}"/>
              </c:ext>
            </c:extLst>
          </c:dPt>
          <c:dPt>
            <c:idx val="5"/>
            <c:bubble3D val="0"/>
            <c:spPr>
              <a:solidFill>
                <a:schemeClr val="accent5">
                  <a:lumMod val="40000"/>
                  <a:lumOff val="60000"/>
                </a:schemeClr>
              </a:solidFill>
            </c:spPr>
            <c:extLst>
              <c:ext xmlns:c16="http://schemas.microsoft.com/office/drawing/2014/chart" uri="{C3380CC4-5D6E-409C-BE32-E72D297353CC}">
                <c16:uniqueId val="{0000000B-29F8-4CF2-8835-60796079ED7F}"/>
              </c:ext>
            </c:extLst>
          </c:dPt>
          <c:dPt>
            <c:idx val="6"/>
            <c:bubble3D val="0"/>
            <c:spPr>
              <a:solidFill>
                <a:schemeClr val="accent4">
                  <a:lumMod val="60000"/>
                  <a:lumOff val="40000"/>
                </a:schemeClr>
              </a:solidFill>
            </c:spPr>
            <c:extLst>
              <c:ext xmlns:c16="http://schemas.microsoft.com/office/drawing/2014/chart" uri="{C3380CC4-5D6E-409C-BE32-E72D297353CC}">
                <c16:uniqueId val="{0000000D-29F8-4CF2-8835-60796079ED7F}"/>
              </c:ext>
            </c:extLst>
          </c:dPt>
          <c:dLbls>
            <c:dLbl>
              <c:idx val="0"/>
              <c:layout>
                <c:manualLayout>
                  <c:x val="-4.8516874523298809E-2"/>
                  <c:y val="1.078768338619564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29F8-4CF2-8835-60796079ED7F}"/>
                </c:ext>
              </c:extLst>
            </c:dLbl>
            <c:dLbl>
              <c:idx val="1"/>
              <c:delete val="1"/>
              <c:extLst>
                <c:ext xmlns:c15="http://schemas.microsoft.com/office/drawing/2012/chart" uri="{CE6537A1-D6FC-4f65-9D91-7224C49458BB}"/>
                <c:ext xmlns:c16="http://schemas.microsoft.com/office/drawing/2014/chart" uri="{C3380CC4-5D6E-409C-BE32-E72D297353CC}">
                  <c16:uniqueId val="{00000003-29F8-4CF2-8835-60796079ED7F}"/>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29F8-4CF2-8835-60796079ED7F}"/>
                </c:ext>
              </c:extLst>
            </c:dLbl>
            <c:dLbl>
              <c:idx val="3"/>
              <c:delete val="1"/>
              <c:extLst>
                <c:ext xmlns:c15="http://schemas.microsoft.com/office/drawing/2012/chart" uri="{CE6537A1-D6FC-4f65-9D91-7224C49458BB}"/>
                <c:ext xmlns:c16="http://schemas.microsoft.com/office/drawing/2014/chart" uri="{C3380CC4-5D6E-409C-BE32-E72D297353CC}">
                  <c16:uniqueId val="{00000007-29F8-4CF2-8835-60796079ED7F}"/>
                </c:ext>
              </c:extLst>
            </c:dLbl>
            <c:dLbl>
              <c:idx val="4"/>
              <c:delete val="1"/>
              <c:extLst>
                <c:ext xmlns:c15="http://schemas.microsoft.com/office/drawing/2012/chart" uri="{CE6537A1-D6FC-4f65-9D91-7224C49458BB}"/>
                <c:ext xmlns:c16="http://schemas.microsoft.com/office/drawing/2014/chart" uri="{C3380CC4-5D6E-409C-BE32-E72D297353CC}">
                  <c16:uniqueId val="{00000009-29F8-4CF2-8835-60796079ED7F}"/>
                </c:ext>
              </c:extLst>
            </c:dLbl>
            <c:dLbl>
              <c:idx val="5"/>
              <c:delete val="1"/>
              <c:extLst>
                <c:ext xmlns:c15="http://schemas.microsoft.com/office/drawing/2012/chart" uri="{CE6537A1-D6FC-4f65-9D91-7224C49458BB}"/>
                <c:ext xmlns:c16="http://schemas.microsoft.com/office/drawing/2014/chart" uri="{C3380CC4-5D6E-409C-BE32-E72D297353CC}">
                  <c16:uniqueId val="{0000000B-29F8-4CF2-8835-60796079ED7F}"/>
                </c:ext>
              </c:extLst>
            </c:dLbl>
            <c:dLbl>
              <c:idx val="6"/>
              <c:delete val="1"/>
              <c:extLst>
                <c:ext xmlns:c15="http://schemas.microsoft.com/office/drawing/2012/chart" uri="{CE6537A1-D6FC-4f65-9D91-7224C49458BB}"/>
                <c:ext xmlns:c16="http://schemas.microsoft.com/office/drawing/2014/chart" uri="{C3380CC4-5D6E-409C-BE32-E72D297353CC}">
                  <c16:uniqueId val="{0000000D-29F8-4CF2-8835-60796079ED7F}"/>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11.5</c:v>
                </c:pt>
                <c:pt idx="1">
                  <c:v>88.5</c:v>
                </c:pt>
              </c:numCache>
            </c:numRef>
          </c:val>
          <c:extLst>
            <c:ext xmlns:c16="http://schemas.microsoft.com/office/drawing/2014/chart" uri="{C3380CC4-5D6E-409C-BE32-E72D297353CC}">
              <c16:uniqueId val="{0000000E-29F8-4CF2-8835-60796079ED7F}"/>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1C1-491A-8898-8F861F62F0F6}"/>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1C1-491A-8898-8F861F62F0F6}"/>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1C1-491A-8898-8F861F62F0F6}"/>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1C1-491A-8898-8F861F62F0F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1C1-491A-8898-8F861F62F0F6}"/>
              </c:ext>
            </c:extLst>
          </c:dPt>
          <c:dPt>
            <c:idx val="5"/>
            <c:bubble3D val="0"/>
            <c:spPr>
              <a:solidFill>
                <a:schemeClr val="accent5">
                  <a:lumMod val="40000"/>
                  <a:lumOff val="60000"/>
                </a:schemeClr>
              </a:solidFill>
            </c:spPr>
            <c:extLst>
              <c:ext xmlns:c16="http://schemas.microsoft.com/office/drawing/2014/chart" uri="{C3380CC4-5D6E-409C-BE32-E72D297353CC}">
                <c16:uniqueId val="{0000000B-E1C1-491A-8898-8F861F62F0F6}"/>
              </c:ext>
            </c:extLst>
          </c:dPt>
          <c:dPt>
            <c:idx val="6"/>
            <c:bubble3D val="0"/>
            <c:spPr>
              <a:solidFill>
                <a:schemeClr val="accent4">
                  <a:lumMod val="60000"/>
                  <a:lumOff val="40000"/>
                </a:schemeClr>
              </a:solidFill>
            </c:spPr>
            <c:extLst>
              <c:ext xmlns:c16="http://schemas.microsoft.com/office/drawing/2014/chart" uri="{C3380CC4-5D6E-409C-BE32-E72D297353CC}">
                <c16:uniqueId val="{0000000D-E1C1-491A-8898-8F861F62F0F6}"/>
              </c:ext>
            </c:extLst>
          </c:dPt>
          <c:dLbls>
            <c:dLbl>
              <c:idx val="0"/>
              <c:layout>
                <c:manualLayout>
                  <c:x val="-1.8829871037566708E-2"/>
                  <c:y val="-2.8025454834401463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E1C1-491A-8898-8F861F62F0F6}"/>
                </c:ext>
              </c:extLst>
            </c:dLbl>
            <c:dLbl>
              <c:idx val="1"/>
              <c:delete val="1"/>
              <c:extLst>
                <c:ext xmlns:c15="http://schemas.microsoft.com/office/drawing/2012/chart" uri="{CE6537A1-D6FC-4f65-9D91-7224C49458BB}"/>
                <c:ext xmlns:c16="http://schemas.microsoft.com/office/drawing/2014/chart" uri="{C3380CC4-5D6E-409C-BE32-E72D297353CC}">
                  <c16:uniqueId val="{00000003-E1C1-491A-8898-8F861F62F0F6}"/>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E1C1-491A-8898-8F861F62F0F6}"/>
                </c:ext>
              </c:extLst>
            </c:dLbl>
            <c:dLbl>
              <c:idx val="3"/>
              <c:delete val="1"/>
              <c:extLst>
                <c:ext xmlns:c15="http://schemas.microsoft.com/office/drawing/2012/chart" uri="{CE6537A1-D6FC-4f65-9D91-7224C49458BB}"/>
                <c:ext xmlns:c16="http://schemas.microsoft.com/office/drawing/2014/chart" uri="{C3380CC4-5D6E-409C-BE32-E72D297353CC}">
                  <c16:uniqueId val="{00000007-E1C1-491A-8898-8F861F62F0F6}"/>
                </c:ext>
              </c:extLst>
            </c:dLbl>
            <c:dLbl>
              <c:idx val="4"/>
              <c:delete val="1"/>
              <c:extLst>
                <c:ext xmlns:c15="http://schemas.microsoft.com/office/drawing/2012/chart" uri="{CE6537A1-D6FC-4f65-9D91-7224C49458BB}"/>
                <c:ext xmlns:c16="http://schemas.microsoft.com/office/drawing/2014/chart" uri="{C3380CC4-5D6E-409C-BE32-E72D297353CC}">
                  <c16:uniqueId val="{00000009-E1C1-491A-8898-8F861F62F0F6}"/>
                </c:ext>
              </c:extLst>
            </c:dLbl>
            <c:dLbl>
              <c:idx val="5"/>
              <c:delete val="1"/>
              <c:extLst>
                <c:ext xmlns:c15="http://schemas.microsoft.com/office/drawing/2012/chart" uri="{CE6537A1-D6FC-4f65-9D91-7224C49458BB}"/>
                <c:ext xmlns:c16="http://schemas.microsoft.com/office/drawing/2014/chart" uri="{C3380CC4-5D6E-409C-BE32-E72D297353CC}">
                  <c16:uniqueId val="{0000000B-E1C1-491A-8898-8F861F62F0F6}"/>
                </c:ext>
              </c:extLst>
            </c:dLbl>
            <c:dLbl>
              <c:idx val="6"/>
              <c:delete val="1"/>
              <c:extLst>
                <c:ext xmlns:c15="http://schemas.microsoft.com/office/drawing/2012/chart" uri="{CE6537A1-D6FC-4f65-9D91-7224C49458BB}"/>
                <c:ext xmlns:c16="http://schemas.microsoft.com/office/drawing/2014/chart" uri="{C3380CC4-5D6E-409C-BE32-E72D297353CC}">
                  <c16:uniqueId val="{0000000D-E1C1-491A-8898-8F861F62F0F6}"/>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20.100000000000001</c:v>
                </c:pt>
                <c:pt idx="1">
                  <c:v>79.900000000000006</c:v>
                </c:pt>
              </c:numCache>
            </c:numRef>
          </c:val>
          <c:extLst>
            <c:ext xmlns:c16="http://schemas.microsoft.com/office/drawing/2014/chart" uri="{C3380CC4-5D6E-409C-BE32-E72D297353CC}">
              <c16:uniqueId val="{0000000E-E1C1-491A-8898-8F861F62F0F6}"/>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F36-45CD-9A0E-71838E1F305F}"/>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F36-45CD-9A0E-71838E1F305F}"/>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F36-45CD-9A0E-71838E1F305F}"/>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F36-45CD-9A0E-71838E1F305F}"/>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F36-45CD-9A0E-71838E1F305F}"/>
              </c:ext>
            </c:extLst>
          </c:dPt>
          <c:dPt>
            <c:idx val="5"/>
            <c:bubble3D val="0"/>
            <c:extLst>
              <c:ext xmlns:c16="http://schemas.microsoft.com/office/drawing/2014/chart" uri="{C3380CC4-5D6E-409C-BE32-E72D297353CC}">
                <c16:uniqueId val="{0000000A-0F36-45CD-9A0E-71838E1F305F}"/>
              </c:ext>
            </c:extLst>
          </c:dPt>
          <c:dPt>
            <c:idx val="6"/>
            <c:bubble3D val="0"/>
            <c:extLst>
              <c:ext xmlns:c16="http://schemas.microsoft.com/office/drawing/2014/chart" uri="{C3380CC4-5D6E-409C-BE32-E72D297353CC}">
                <c16:uniqueId val="{0000000B-0F36-45CD-9A0E-71838E1F305F}"/>
              </c:ext>
            </c:extLst>
          </c:dPt>
          <c:dLbls>
            <c:dLbl>
              <c:idx val="0"/>
              <c:layout>
                <c:manualLayout>
                  <c:x val="-2.4767238820100092E-2"/>
                  <c:y val="-9.5948818332126151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0F36-45CD-9A0E-71838E1F305F}"/>
                </c:ext>
              </c:extLst>
            </c:dLbl>
            <c:dLbl>
              <c:idx val="1"/>
              <c:delete val="1"/>
              <c:extLst>
                <c:ext xmlns:c15="http://schemas.microsoft.com/office/drawing/2012/chart" uri="{CE6537A1-D6FC-4f65-9D91-7224C49458BB}"/>
                <c:ext xmlns:c16="http://schemas.microsoft.com/office/drawing/2014/chart" uri="{C3380CC4-5D6E-409C-BE32-E72D297353CC}">
                  <c16:uniqueId val="{00000003-0F36-45CD-9A0E-71838E1F305F}"/>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0F36-45CD-9A0E-71838E1F305F}"/>
                </c:ext>
              </c:extLst>
            </c:dLbl>
            <c:dLbl>
              <c:idx val="3"/>
              <c:delete val="1"/>
              <c:extLst>
                <c:ext xmlns:c15="http://schemas.microsoft.com/office/drawing/2012/chart" uri="{CE6537A1-D6FC-4f65-9D91-7224C49458BB}"/>
                <c:ext xmlns:c16="http://schemas.microsoft.com/office/drawing/2014/chart" uri="{C3380CC4-5D6E-409C-BE32-E72D297353CC}">
                  <c16:uniqueId val="{00000007-0F36-45CD-9A0E-71838E1F305F}"/>
                </c:ext>
              </c:extLst>
            </c:dLbl>
            <c:dLbl>
              <c:idx val="4"/>
              <c:delete val="1"/>
              <c:extLst>
                <c:ext xmlns:c15="http://schemas.microsoft.com/office/drawing/2012/chart" uri="{CE6537A1-D6FC-4f65-9D91-7224C49458BB}"/>
                <c:ext xmlns:c16="http://schemas.microsoft.com/office/drawing/2014/chart" uri="{C3380CC4-5D6E-409C-BE32-E72D297353CC}">
                  <c16:uniqueId val="{00000009-0F36-45CD-9A0E-71838E1F305F}"/>
                </c:ext>
              </c:extLst>
            </c:dLbl>
            <c:dLbl>
              <c:idx val="5"/>
              <c:delete val="1"/>
              <c:extLst>
                <c:ext xmlns:c15="http://schemas.microsoft.com/office/drawing/2012/chart" uri="{CE6537A1-D6FC-4f65-9D91-7224C49458BB}"/>
                <c:ext xmlns:c16="http://schemas.microsoft.com/office/drawing/2014/chart" uri="{C3380CC4-5D6E-409C-BE32-E72D297353CC}">
                  <c16:uniqueId val="{0000000A-0F36-45CD-9A0E-71838E1F305F}"/>
                </c:ext>
              </c:extLst>
            </c:dLbl>
            <c:dLbl>
              <c:idx val="6"/>
              <c:delete val="1"/>
              <c:extLst>
                <c:ext xmlns:c15="http://schemas.microsoft.com/office/drawing/2012/chart" uri="{CE6537A1-D6FC-4f65-9D91-7224C49458BB}"/>
                <c:ext xmlns:c16="http://schemas.microsoft.com/office/drawing/2014/chart" uri="{C3380CC4-5D6E-409C-BE32-E72D297353CC}">
                  <c16:uniqueId val="{0000000B-0F36-45CD-9A0E-71838E1F305F}"/>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25.7</c:v>
                </c:pt>
                <c:pt idx="1">
                  <c:v>74.3</c:v>
                </c:pt>
              </c:numCache>
            </c:numRef>
          </c:val>
          <c:extLst>
            <c:ext xmlns:c16="http://schemas.microsoft.com/office/drawing/2014/chart" uri="{C3380CC4-5D6E-409C-BE32-E72D297353CC}">
              <c16:uniqueId val="{0000000C-0F36-45CD-9A0E-71838E1F305F}"/>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F83-49A6-84DE-8346D4C07E85}"/>
              </c:ext>
            </c:extLst>
          </c:dPt>
          <c:dPt>
            <c:idx val="1"/>
            <c:bubble3D val="0"/>
            <c:explosion val="8"/>
            <c:spPr>
              <a:solidFill>
                <a:srgbClr val="00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F83-49A6-84DE-8346D4C07E8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F83-49A6-84DE-8346D4C07E8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F83-49A6-84DE-8346D4C07E8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AF83-49A6-84DE-8346D4C07E85}"/>
              </c:ext>
            </c:extLst>
          </c:dPt>
          <c:dPt>
            <c:idx val="5"/>
            <c:bubble3D val="0"/>
            <c:spPr>
              <a:solidFill>
                <a:schemeClr val="accent5">
                  <a:lumMod val="40000"/>
                  <a:lumOff val="60000"/>
                </a:schemeClr>
              </a:solidFill>
            </c:spPr>
            <c:extLst>
              <c:ext xmlns:c16="http://schemas.microsoft.com/office/drawing/2014/chart" uri="{C3380CC4-5D6E-409C-BE32-E72D297353CC}">
                <c16:uniqueId val="{0000000B-AF83-49A6-84DE-8346D4C07E85}"/>
              </c:ext>
            </c:extLst>
          </c:dPt>
          <c:dPt>
            <c:idx val="6"/>
            <c:bubble3D val="0"/>
            <c:spPr>
              <a:solidFill>
                <a:schemeClr val="accent4">
                  <a:lumMod val="60000"/>
                  <a:lumOff val="40000"/>
                </a:schemeClr>
              </a:solidFill>
            </c:spPr>
            <c:extLst>
              <c:ext xmlns:c16="http://schemas.microsoft.com/office/drawing/2014/chart" uri="{C3380CC4-5D6E-409C-BE32-E72D297353CC}">
                <c16:uniqueId val="{0000000D-AF83-49A6-84DE-8346D4C07E85}"/>
              </c:ext>
            </c:extLst>
          </c:dPt>
          <c:dLbls>
            <c:dLbl>
              <c:idx val="0"/>
              <c:layout>
                <c:manualLayout>
                  <c:x val="-1.8829871037566708E-2"/>
                  <c:y val="-8.6245480689594062E-2"/>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AF83-49A6-84DE-8346D4C07E85}"/>
                </c:ext>
              </c:extLst>
            </c:dLbl>
            <c:dLbl>
              <c:idx val="1"/>
              <c:delete val="1"/>
              <c:extLst>
                <c:ext xmlns:c15="http://schemas.microsoft.com/office/drawing/2012/chart" uri="{CE6537A1-D6FC-4f65-9D91-7224C49458BB}"/>
                <c:ext xmlns:c16="http://schemas.microsoft.com/office/drawing/2014/chart" uri="{C3380CC4-5D6E-409C-BE32-E72D297353CC}">
                  <c16:uniqueId val="{00000003-AF83-49A6-84DE-8346D4C07E8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AF83-49A6-84DE-8346D4C07E85}"/>
                </c:ext>
              </c:extLst>
            </c:dLbl>
            <c:dLbl>
              <c:idx val="3"/>
              <c:delete val="1"/>
              <c:extLst>
                <c:ext xmlns:c15="http://schemas.microsoft.com/office/drawing/2012/chart" uri="{CE6537A1-D6FC-4f65-9D91-7224C49458BB}"/>
                <c:ext xmlns:c16="http://schemas.microsoft.com/office/drawing/2014/chart" uri="{C3380CC4-5D6E-409C-BE32-E72D297353CC}">
                  <c16:uniqueId val="{00000007-AF83-49A6-84DE-8346D4C07E85}"/>
                </c:ext>
              </c:extLst>
            </c:dLbl>
            <c:dLbl>
              <c:idx val="4"/>
              <c:delete val="1"/>
              <c:extLst>
                <c:ext xmlns:c15="http://schemas.microsoft.com/office/drawing/2012/chart" uri="{CE6537A1-D6FC-4f65-9D91-7224C49458BB}"/>
                <c:ext xmlns:c16="http://schemas.microsoft.com/office/drawing/2014/chart" uri="{C3380CC4-5D6E-409C-BE32-E72D297353CC}">
                  <c16:uniqueId val="{00000009-AF83-49A6-84DE-8346D4C07E85}"/>
                </c:ext>
              </c:extLst>
            </c:dLbl>
            <c:dLbl>
              <c:idx val="5"/>
              <c:delete val="1"/>
              <c:extLst>
                <c:ext xmlns:c15="http://schemas.microsoft.com/office/drawing/2012/chart" uri="{CE6537A1-D6FC-4f65-9D91-7224C49458BB}"/>
                <c:ext xmlns:c16="http://schemas.microsoft.com/office/drawing/2014/chart" uri="{C3380CC4-5D6E-409C-BE32-E72D297353CC}">
                  <c16:uniqueId val="{0000000B-AF83-49A6-84DE-8346D4C07E85}"/>
                </c:ext>
              </c:extLst>
            </c:dLbl>
            <c:dLbl>
              <c:idx val="6"/>
              <c:delete val="1"/>
              <c:extLst>
                <c:ext xmlns:c15="http://schemas.microsoft.com/office/drawing/2012/chart" uri="{CE6537A1-D6FC-4f65-9D91-7224C49458BB}"/>
                <c:ext xmlns:c16="http://schemas.microsoft.com/office/drawing/2014/chart" uri="{C3380CC4-5D6E-409C-BE32-E72D297353CC}">
                  <c16:uniqueId val="{0000000D-AF83-49A6-84DE-8346D4C07E8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27.8</c:v>
                </c:pt>
                <c:pt idx="1">
                  <c:v>72.2</c:v>
                </c:pt>
              </c:numCache>
            </c:numRef>
          </c:val>
          <c:extLst>
            <c:ext xmlns:c16="http://schemas.microsoft.com/office/drawing/2014/chart" uri="{C3380CC4-5D6E-409C-BE32-E72D297353CC}">
              <c16:uniqueId val="{0000000E-AF83-49A6-84DE-8346D4C07E8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E56-46A1-B61D-DDC93DDDDF2E}"/>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E56-46A1-B61D-DDC93DDDDF2E}"/>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E56-46A1-B61D-DDC93DDDDF2E}"/>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E56-46A1-B61D-DDC93DDDDF2E}"/>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E56-46A1-B61D-DDC93DDDDF2E}"/>
              </c:ext>
            </c:extLst>
          </c:dPt>
          <c:dPt>
            <c:idx val="5"/>
            <c:bubble3D val="0"/>
            <c:extLst>
              <c:ext xmlns:c16="http://schemas.microsoft.com/office/drawing/2014/chart" uri="{C3380CC4-5D6E-409C-BE32-E72D297353CC}">
                <c16:uniqueId val="{0000000B-FE56-46A1-B61D-DDC93DDDDF2E}"/>
              </c:ext>
            </c:extLst>
          </c:dPt>
          <c:dPt>
            <c:idx val="6"/>
            <c:bubble3D val="0"/>
            <c:extLst>
              <c:ext xmlns:c16="http://schemas.microsoft.com/office/drawing/2014/chart" uri="{C3380CC4-5D6E-409C-BE32-E72D297353CC}">
                <c16:uniqueId val="{0000000D-FE56-46A1-B61D-DDC93DDDDF2E}"/>
              </c:ext>
            </c:extLst>
          </c:dPt>
          <c:dLbls>
            <c:dLbl>
              <c:idx val="0"/>
              <c:layout>
                <c:manualLayout>
                  <c:x val="-6.0391445515300408E-2"/>
                  <c:y val="-0.22021419162792971"/>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191208" y="796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7675"/>
                        <a:gd name="adj2" fmla="val 89506"/>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FE56-46A1-B61D-DDC93DDDDF2E}"/>
                </c:ext>
              </c:extLst>
            </c:dLbl>
            <c:dLbl>
              <c:idx val="1"/>
              <c:delete val="1"/>
              <c:extLst>
                <c:ext xmlns:c15="http://schemas.microsoft.com/office/drawing/2012/chart" uri="{CE6537A1-D6FC-4f65-9D91-7224C49458BB}"/>
                <c:ext xmlns:c16="http://schemas.microsoft.com/office/drawing/2014/chart" uri="{C3380CC4-5D6E-409C-BE32-E72D297353CC}">
                  <c16:uniqueId val="{00000003-FE56-46A1-B61D-DDC93DDDDF2E}"/>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E56-46A1-B61D-DDC93DDDDF2E}"/>
                </c:ext>
              </c:extLst>
            </c:dLbl>
            <c:dLbl>
              <c:idx val="3"/>
              <c:delete val="1"/>
              <c:extLst>
                <c:ext xmlns:c15="http://schemas.microsoft.com/office/drawing/2012/chart" uri="{CE6537A1-D6FC-4f65-9D91-7224C49458BB}"/>
                <c:ext xmlns:c16="http://schemas.microsoft.com/office/drawing/2014/chart" uri="{C3380CC4-5D6E-409C-BE32-E72D297353CC}">
                  <c16:uniqueId val="{00000007-FE56-46A1-B61D-DDC93DDDDF2E}"/>
                </c:ext>
              </c:extLst>
            </c:dLbl>
            <c:dLbl>
              <c:idx val="4"/>
              <c:delete val="1"/>
              <c:extLst>
                <c:ext xmlns:c15="http://schemas.microsoft.com/office/drawing/2012/chart" uri="{CE6537A1-D6FC-4f65-9D91-7224C49458BB}"/>
                <c:ext xmlns:c16="http://schemas.microsoft.com/office/drawing/2014/chart" uri="{C3380CC4-5D6E-409C-BE32-E72D297353CC}">
                  <c16:uniqueId val="{00000009-FE56-46A1-B61D-DDC93DDDDF2E}"/>
                </c:ext>
              </c:extLst>
            </c:dLbl>
            <c:dLbl>
              <c:idx val="5"/>
              <c:delete val="1"/>
              <c:extLst>
                <c:ext xmlns:c15="http://schemas.microsoft.com/office/drawing/2012/chart" uri="{CE6537A1-D6FC-4f65-9D91-7224C49458BB}"/>
                <c:ext xmlns:c16="http://schemas.microsoft.com/office/drawing/2014/chart" uri="{C3380CC4-5D6E-409C-BE32-E72D297353CC}">
                  <c16:uniqueId val="{0000000B-FE56-46A1-B61D-DDC93DDDDF2E}"/>
                </c:ext>
              </c:extLst>
            </c:dLbl>
            <c:dLbl>
              <c:idx val="6"/>
              <c:delete val="1"/>
              <c:extLst>
                <c:ext xmlns:c15="http://schemas.microsoft.com/office/drawing/2012/chart" uri="{CE6537A1-D6FC-4f65-9D91-7224C49458BB}"/>
                <c:ext xmlns:c16="http://schemas.microsoft.com/office/drawing/2014/chart" uri="{C3380CC4-5D6E-409C-BE32-E72D297353CC}">
                  <c16:uniqueId val="{0000000D-FE56-46A1-B61D-DDC93DDDDF2E}"/>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34.799999999999997</c:v>
                </c:pt>
                <c:pt idx="1">
                  <c:v>65.2</c:v>
                </c:pt>
              </c:numCache>
            </c:numRef>
          </c:val>
          <c:extLst>
            <c:ext xmlns:c16="http://schemas.microsoft.com/office/drawing/2014/chart" uri="{C3380CC4-5D6E-409C-BE32-E72D297353CC}">
              <c16:uniqueId val="{0000000E-FE56-46A1-B61D-DDC93DDDDF2E}"/>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D30-44EC-B7F4-0D45D555A6E5}"/>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D30-44EC-B7F4-0D45D555A6E5}"/>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D30-44EC-B7F4-0D45D555A6E5}"/>
              </c:ext>
            </c:extLst>
          </c:dPt>
          <c:dPt>
            <c:idx val="3"/>
            <c:bubble3D val="0"/>
            <c:explosion val="7"/>
            <c:spPr>
              <a:solidFill>
                <a:srgbClr val="FF5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D30-44EC-B7F4-0D45D555A6E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D30-44EC-B7F4-0D45D555A6E5}"/>
              </c:ext>
            </c:extLst>
          </c:dPt>
          <c:dPt>
            <c:idx val="5"/>
            <c:bubble3D val="0"/>
            <c:spPr>
              <a:solidFill>
                <a:schemeClr val="accent5">
                  <a:lumMod val="40000"/>
                  <a:lumOff val="60000"/>
                </a:schemeClr>
              </a:solidFill>
            </c:spPr>
            <c:extLst>
              <c:ext xmlns:c16="http://schemas.microsoft.com/office/drawing/2014/chart" uri="{C3380CC4-5D6E-409C-BE32-E72D297353CC}">
                <c16:uniqueId val="{0000000B-ED30-44EC-B7F4-0D45D555A6E5}"/>
              </c:ext>
            </c:extLst>
          </c:dPt>
          <c:dPt>
            <c:idx val="6"/>
            <c:bubble3D val="0"/>
            <c:spPr>
              <a:solidFill>
                <a:schemeClr val="accent4">
                  <a:lumMod val="60000"/>
                  <a:lumOff val="40000"/>
                </a:schemeClr>
              </a:solidFill>
            </c:spPr>
            <c:extLst>
              <c:ext xmlns:c16="http://schemas.microsoft.com/office/drawing/2014/chart" uri="{C3380CC4-5D6E-409C-BE32-E72D297353CC}">
                <c16:uniqueId val="{0000000D-ED30-44EC-B7F4-0D45D555A6E5}"/>
              </c:ext>
            </c:extLst>
          </c:dPt>
          <c:dLbls>
            <c:dLbl>
              <c:idx val="0"/>
              <c:layout>
                <c:manualLayout>
                  <c:x val="-3.070460660263348E-2"/>
                  <c:y val="-0.29973953796831976"/>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242008" y="669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56315"/>
                        <a:gd name="adj2" fmla="val 95597"/>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ED30-44EC-B7F4-0D45D555A6E5}"/>
                </c:ext>
              </c:extLst>
            </c:dLbl>
            <c:dLbl>
              <c:idx val="1"/>
              <c:delete val="1"/>
              <c:extLst>
                <c:ext xmlns:c15="http://schemas.microsoft.com/office/drawing/2012/chart" uri="{CE6537A1-D6FC-4f65-9D91-7224C49458BB}"/>
                <c:ext xmlns:c16="http://schemas.microsoft.com/office/drawing/2014/chart" uri="{C3380CC4-5D6E-409C-BE32-E72D297353CC}">
                  <c16:uniqueId val="{00000003-ED30-44EC-B7F4-0D45D555A6E5}"/>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ED30-44EC-B7F4-0D45D555A6E5}"/>
                </c:ext>
              </c:extLst>
            </c:dLbl>
            <c:dLbl>
              <c:idx val="3"/>
              <c:delete val="1"/>
              <c:extLst>
                <c:ext xmlns:c15="http://schemas.microsoft.com/office/drawing/2012/chart" uri="{CE6537A1-D6FC-4f65-9D91-7224C49458BB}"/>
                <c:ext xmlns:c16="http://schemas.microsoft.com/office/drawing/2014/chart" uri="{C3380CC4-5D6E-409C-BE32-E72D297353CC}">
                  <c16:uniqueId val="{00000007-ED30-44EC-B7F4-0D45D555A6E5}"/>
                </c:ext>
              </c:extLst>
            </c:dLbl>
            <c:dLbl>
              <c:idx val="4"/>
              <c:delete val="1"/>
              <c:extLst>
                <c:ext xmlns:c15="http://schemas.microsoft.com/office/drawing/2012/chart" uri="{CE6537A1-D6FC-4f65-9D91-7224C49458BB}"/>
                <c:ext xmlns:c16="http://schemas.microsoft.com/office/drawing/2014/chart" uri="{C3380CC4-5D6E-409C-BE32-E72D297353CC}">
                  <c16:uniqueId val="{00000009-ED30-44EC-B7F4-0D45D555A6E5}"/>
                </c:ext>
              </c:extLst>
            </c:dLbl>
            <c:dLbl>
              <c:idx val="5"/>
              <c:delete val="1"/>
              <c:extLst>
                <c:ext xmlns:c15="http://schemas.microsoft.com/office/drawing/2012/chart" uri="{CE6537A1-D6FC-4f65-9D91-7224C49458BB}"/>
                <c:ext xmlns:c16="http://schemas.microsoft.com/office/drawing/2014/chart" uri="{C3380CC4-5D6E-409C-BE32-E72D297353CC}">
                  <c16:uniqueId val="{0000000B-ED30-44EC-B7F4-0D45D555A6E5}"/>
                </c:ext>
              </c:extLst>
            </c:dLbl>
            <c:dLbl>
              <c:idx val="6"/>
              <c:delete val="1"/>
              <c:extLst>
                <c:ext xmlns:c15="http://schemas.microsoft.com/office/drawing/2012/chart" uri="{CE6537A1-D6FC-4f65-9D91-7224C49458BB}"/>
                <c:ext xmlns:c16="http://schemas.microsoft.com/office/drawing/2014/chart" uri="{C3380CC4-5D6E-409C-BE32-E72D297353CC}">
                  <c16:uniqueId val="{0000000D-ED30-44EC-B7F4-0D45D555A6E5}"/>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44.9</c:v>
                </c:pt>
                <c:pt idx="1">
                  <c:v>55.1</c:v>
                </c:pt>
              </c:numCache>
            </c:numRef>
          </c:val>
          <c:extLst>
            <c:ext xmlns:c16="http://schemas.microsoft.com/office/drawing/2014/chart" uri="{C3380CC4-5D6E-409C-BE32-E72D297353CC}">
              <c16:uniqueId val="{0000000E-ED30-44EC-B7F4-0D45D555A6E5}"/>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07E-4AFA-89C2-4AE18F17D42A}"/>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07E-4AFA-89C2-4AE18F17D42A}"/>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07E-4AFA-89C2-4AE18F17D42A}"/>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07E-4AFA-89C2-4AE18F17D42A}"/>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07E-4AFA-89C2-4AE18F17D42A}"/>
              </c:ext>
            </c:extLst>
          </c:dPt>
          <c:dPt>
            <c:idx val="5"/>
            <c:bubble3D val="0"/>
            <c:extLst>
              <c:ext xmlns:c16="http://schemas.microsoft.com/office/drawing/2014/chart" uri="{C3380CC4-5D6E-409C-BE32-E72D297353CC}">
                <c16:uniqueId val="{0000000B-F07E-4AFA-89C2-4AE18F17D42A}"/>
              </c:ext>
            </c:extLst>
          </c:dPt>
          <c:dPt>
            <c:idx val="6"/>
            <c:bubble3D val="0"/>
            <c:extLst>
              <c:ext xmlns:c16="http://schemas.microsoft.com/office/drawing/2014/chart" uri="{C3380CC4-5D6E-409C-BE32-E72D297353CC}">
                <c16:uniqueId val="{0000000D-F07E-4AFA-89C2-4AE18F17D42A}"/>
              </c:ext>
            </c:extLst>
          </c:dPt>
          <c:dLbls>
            <c:dLbl>
              <c:idx val="0"/>
              <c:layout>
                <c:manualLayout>
                  <c:x val="-1.2892503255033322E-2"/>
                  <c:y val="-0.64903906395645572"/>
                </c:manualLayout>
              </c:layout>
              <c:tx>
                <c:rich>
                  <a:bodyPr/>
                  <a:lstStyle/>
                  <a:p>
                    <a:pPr>
                      <a:defRPr sz="1400"/>
                    </a:pPr>
                    <a:r>
                      <a:rPr lang="en-US"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65.2%</a:t>
                    </a:r>
                  </a:p>
                </c:rich>
              </c:tx>
              <c:spPr>
                <a:xfrm>
                  <a:off x="1267408" y="100227"/>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47785"/>
                        <a:gd name="adj2" fmla="val 79108"/>
                      </a:avLst>
                    </a:prstGeom>
                  </c15:spPr>
                  <c15:layout>
                    <c:manualLayout>
                      <c:w val="0.40645677058618657"/>
                      <c:h val="0.22111003126461226"/>
                    </c:manualLayout>
                  </c15:layout>
                </c:ext>
                <c:ext xmlns:c16="http://schemas.microsoft.com/office/drawing/2014/chart" uri="{C3380CC4-5D6E-409C-BE32-E72D297353CC}">
                  <c16:uniqueId val="{00000001-F07E-4AFA-89C2-4AE18F17D42A}"/>
                </c:ext>
              </c:extLst>
            </c:dLbl>
            <c:dLbl>
              <c:idx val="1"/>
              <c:delete val="1"/>
              <c:extLst>
                <c:ext xmlns:c15="http://schemas.microsoft.com/office/drawing/2012/chart" uri="{CE6537A1-D6FC-4f65-9D91-7224C49458BB}"/>
                <c:ext xmlns:c16="http://schemas.microsoft.com/office/drawing/2014/chart" uri="{C3380CC4-5D6E-409C-BE32-E72D297353CC}">
                  <c16:uniqueId val="{00000003-F07E-4AFA-89C2-4AE18F17D42A}"/>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07E-4AFA-89C2-4AE18F17D42A}"/>
                </c:ext>
              </c:extLst>
            </c:dLbl>
            <c:dLbl>
              <c:idx val="3"/>
              <c:delete val="1"/>
              <c:extLst>
                <c:ext xmlns:c15="http://schemas.microsoft.com/office/drawing/2012/chart" uri="{CE6537A1-D6FC-4f65-9D91-7224C49458BB}"/>
                <c:ext xmlns:c16="http://schemas.microsoft.com/office/drawing/2014/chart" uri="{C3380CC4-5D6E-409C-BE32-E72D297353CC}">
                  <c16:uniqueId val="{00000007-F07E-4AFA-89C2-4AE18F17D42A}"/>
                </c:ext>
              </c:extLst>
            </c:dLbl>
            <c:dLbl>
              <c:idx val="4"/>
              <c:delete val="1"/>
              <c:extLst>
                <c:ext xmlns:c15="http://schemas.microsoft.com/office/drawing/2012/chart" uri="{CE6537A1-D6FC-4f65-9D91-7224C49458BB}"/>
                <c:ext xmlns:c16="http://schemas.microsoft.com/office/drawing/2014/chart" uri="{C3380CC4-5D6E-409C-BE32-E72D297353CC}">
                  <c16:uniqueId val="{00000009-F07E-4AFA-89C2-4AE18F17D42A}"/>
                </c:ext>
              </c:extLst>
            </c:dLbl>
            <c:dLbl>
              <c:idx val="5"/>
              <c:delete val="1"/>
              <c:extLst>
                <c:ext xmlns:c15="http://schemas.microsoft.com/office/drawing/2012/chart" uri="{CE6537A1-D6FC-4f65-9D91-7224C49458BB}"/>
                <c:ext xmlns:c16="http://schemas.microsoft.com/office/drawing/2014/chart" uri="{C3380CC4-5D6E-409C-BE32-E72D297353CC}">
                  <c16:uniqueId val="{0000000B-F07E-4AFA-89C2-4AE18F17D42A}"/>
                </c:ext>
              </c:extLst>
            </c:dLbl>
            <c:dLbl>
              <c:idx val="6"/>
              <c:delete val="1"/>
              <c:extLst>
                <c:ext xmlns:c15="http://schemas.microsoft.com/office/drawing/2012/chart" uri="{CE6537A1-D6FC-4f65-9D91-7224C49458BB}"/>
                <c:ext xmlns:c16="http://schemas.microsoft.com/office/drawing/2014/chart" uri="{C3380CC4-5D6E-409C-BE32-E72D297353CC}">
                  <c16:uniqueId val="{0000000D-F07E-4AFA-89C2-4AE18F17D42A}"/>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65.2</c:v>
                </c:pt>
                <c:pt idx="1">
                  <c:v>34.799999999999997</c:v>
                </c:pt>
              </c:numCache>
            </c:numRef>
          </c:val>
          <c:extLst>
            <c:ext xmlns:c16="http://schemas.microsoft.com/office/drawing/2014/chart" uri="{C3380CC4-5D6E-409C-BE32-E72D297353CC}">
              <c16:uniqueId val="{0000000E-F07E-4AFA-89C2-4AE18F17D42A}"/>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B3B-4EF1-BEC4-ADB094360E18}"/>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B3B-4EF1-BEC4-ADB094360E18}"/>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B3B-4EF1-BEC4-ADB094360E18}"/>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B3B-4EF1-BEC4-ADB094360E18}"/>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B3B-4EF1-BEC4-ADB094360E18}"/>
              </c:ext>
            </c:extLst>
          </c:dPt>
          <c:dPt>
            <c:idx val="5"/>
            <c:bubble3D val="0"/>
            <c:extLst>
              <c:ext xmlns:c16="http://schemas.microsoft.com/office/drawing/2014/chart" uri="{C3380CC4-5D6E-409C-BE32-E72D297353CC}">
                <c16:uniqueId val="{0000000B-FB3B-4EF1-BEC4-ADB094360E18}"/>
              </c:ext>
            </c:extLst>
          </c:dPt>
          <c:dPt>
            <c:idx val="6"/>
            <c:bubble3D val="0"/>
            <c:extLst>
              <c:ext xmlns:c16="http://schemas.microsoft.com/office/drawing/2014/chart" uri="{C3380CC4-5D6E-409C-BE32-E72D297353CC}">
                <c16:uniqueId val="{0000000D-FB3B-4EF1-BEC4-ADB094360E18}"/>
              </c:ext>
            </c:extLst>
          </c:dPt>
          <c:dLbls>
            <c:dLbl>
              <c:idx val="0"/>
              <c:layout>
                <c:manualLayout>
                  <c:x val="-1.8829871037566708E-2"/>
                  <c:y val="-0.49480260202257287"/>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229308" y="127137"/>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9738"/>
                        <a:gd name="adj2" fmla="val 92397"/>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FB3B-4EF1-BEC4-ADB094360E18}"/>
                </c:ext>
              </c:extLst>
            </c:dLbl>
            <c:dLbl>
              <c:idx val="1"/>
              <c:delete val="1"/>
              <c:extLst>
                <c:ext xmlns:c15="http://schemas.microsoft.com/office/drawing/2012/chart" uri="{CE6537A1-D6FC-4f65-9D91-7224C49458BB}"/>
                <c:ext xmlns:c16="http://schemas.microsoft.com/office/drawing/2014/chart" uri="{C3380CC4-5D6E-409C-BE32-E72D297353CC}">
                  <c16:uniqueId val="{00000003-FB3B-4EF1-BEC4-ADB094360E18}"/>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FB3B-4EF1-BEC4-ADB094360E18}"/>
                </c:ext>
              </c:extLst>
            </c:dLbl>
            <c:dLbl>
              <c:idx val="3"/>
              <c:delete val="1"/>
              <c:extLst>
                <c:ext xmlns:c15="http://schemas.microsoft.com/office/drawing/2012/chart" uri="{CE6537A1-D6FC-4f65-9D91-7224C49458BB}"/>
                <c:ext xmlns:c16="http://schemas.microsoft.com/office/drawing/2014/chart" uri="{C3380CC4-5D6E-409C-BE32-E72D297353CC}">
                  <c16:uniqueId val="{00000007-FB3B-4EF1-BEC4-ADB094360E18}"/>
                </c:ext>
              </c:extLst>
            </c:dLbl>
            <c:dLbl>
              <c:idx val="4"/>
              <c:delete val="1"/>
              <c:extLst>
                <c:ext xmlns:c15="http://schemas.microsoft.com/office/drawing/2012/chart" uri="{CE6537A1-D6FC-4f65-9D91-7224C49458BB}"/>
                <c:ext xmlns:c16="http://schemas.microsoft.com/office/drawing/2014/chart" uri="{C3380CC4-5D6E-409C-BE32-E72D297353CC}">
                  <c16:uniqueId val="{00000009-FB3B-4EF1-BEC4-ADB094360E18}"/>
                </c:ext>
              </c:extLst>
            </c:dLbl>
            <c:dLbl>
              <c:idx val="5"/>
              <c:delete val="1"/>
              <c:extLst>
                <c:ext xmlns:c15="http://schemas.microsoft.com/office/drawing/2012/chart" uri="{CE6537A1-D6FC-4f65-9D91-7224C49458BB}"/>
                <c:ext xmlns:c16="http://schemas.microsoft.com/office/drawing/2014/chart" uri="{C3380CC4-5D6E-409C-BE32-E72D297353CC}">
                  <c16:uniqueId val="{0000000B-FB3B-4EF1-BEC4-ADB094360E18}"/>
                </c:ext>
              </c:extLst>
            </c:dLbl>
            <c:dLbl>
              <c:idx val="6"/>
              <c:delete val="1"/>
              <c:extLst>
                <c:ext xmlns:c15="http://schemas.microsoft.com/office/drawing/2012/chart" uri="{CE6537A1-D6FC-4f65-9D91-7224C49458BB}"/>
                <c:ext xmlns:c16="http://schemas.microsoft.com/office/drawing/2014/chart" uri="{C3380CC4-5D6E-409C-BE32-E72D297353CC}">
                  <c16:uniqueId val="{0000000D-FB3B-4EF1-BEC4-ADB094360E18}"/>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54.1</c:v>
                </c:pt>
                <c:pt idx="1">
                  <c:v>45.9</c:v>
                </c:pt>
              </c:numCache>
            </c:numRef>
          </c:val>
          <c:extLst>
            <c:ext xmlns:c16="http://schemas.microsoft.com/office/drawing/2014/chart" uri="{C3380CC4-5D6E-409C-BE32-E72D297353CC}">
              <c16:uniqueId val="{0000000E-FB3B-4EF1-BEC4-ADB094360E18}"/>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rgbClr val="FF7C80"/>
            </a:solidFill>
          </c:spPr>
          <c:dPt>
            <c:idx val="0"/>
            <c:bubble3D val="0"/>
            <c:explosion val="6"/>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AD6-4EFE-806D-A83E6B0190AD}"/>
              </c:ext>
            </c:extLst>
          </c:dPt>
          <c:dPt>
            <c:idx val="1"/>
            <c:bubble3D val="0"/>
            <c:explosion val="8"/>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AD6-4EFE-806D-A83E6B0190AD}"/>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AD6-4EFE-806D-A83E6B0190AD}"/>
              </c:ext>
            </c:extLst>
          </c:dPt>
          <c:dPt>
            <c:idx val="3"/>
            <c:bubble3D val="0"/>
            <c:explosion val="7"/>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AD6-4EFE-806D-A83E6B0190AD}"/>
              </c:ext>
            </c:extLst>
          </c:dPt>
          <c:dPt>
            <c:idx val="4"/>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AD6-4EFE-806D-A83E6B0190AD}"/>
              </c:ext>
            </c:extLst>
          </c:dPt>
          <c:dPt>
            <c:idx val="5"/>
            <c:bubble3D val="0"/>
            <c:extLst>
              <c:ext xmlns:c16="http://schemas.microsoft.com/office/drawing/2014/chart" uri="{C3380CC4-5D6E-409C-BE32-E72D297353CC}">
                <c16:uniqueId val="{0000000B-CAD6-4EFE-806D-A83E6B0190AD}"/>
              </c:ext>
            </c:extLst>
          </c:dPt>
          <c:dPt>
            <c:idx val="6"/>
            <c:bubble3D val="0"/>
            <c:extLst>
              <c:ext xmlns:c16="http://schemas.microsoft.com/office/drawing/2014/chart" uri="{C3380CC4-5D6E-409C-BE32-E72D297353CC}">
                <c16:uniqueId val="{0000000D-CAD6-4EFE-806D-A83E6B0190AD}"/>
              </c:ext>
            </c:extLst>
          </c:dPt>
          <c:dLbls>
            <c:dLbl>
              <c:idx val="0"/>
              <c:layout>
                <c:manualLayout>
                  <c:x val="-2.4767238820100092E-2"/>
                  <c:y val="-0.50910853068546835"/>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216608" y="50130"/>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42885"/>
                        <a:gd name="adj2" fmla="val 81779"/>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CAD6-4EFE-806D-A83E6B0190AD}"/>
                </c:ext>
              </c:extLst>
            </c:dLbl>
            <c:dLbl>
              <c:idx val="1"/>
              <c:delete val="1"/>
              <c:extLst>
                <c:ext xmlns:c15="http://schemas.microsoft.com/office/drawing/2012/chart" uri="{CE6537A1-D6FC-4f65-9D91-7224C49458BB}"/>
                <c:ext xmlns:c16="http://schemas.microsoft.com/office/drawing/2014/chart" uri="{C3380CC4-5D6E-409C-BE32-E72D297353CC}">
                  <c16:uniqueId val="{00000003-CAD6-4EFE-806D-A83E6B0190AD}"/>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CAD6-4EFE-806D-A83E6B0190AD}"/>
                </c:ext>
              </c:extLst>
            </c:dLbl>
            <c:dLbl>
              <c:idx val="3"/>
              <c:delete val="1"/>
              <c:extLst>
                <c:ext xmlns:c15="http://schemas.microsoft.com/office/drawing/2012/chart" uri="{CE6537A1-D6FC-4f65-9D91-7224C49458BB}"/>
                <c:ext xmlns:c16="http://schemas.microsoft.com/office/drawing/2014/chart" uri="{C3380CC4-5D6E-409C-BE32-E72D297353CC}">
                  <c16:uniqueId val="{00000007-CAD6-4EFE-806D-A83E6B0190AD}"/>
                </c:ext>
              </c:extLst>
            </c:dLbl>
            <c:dLbl>
              <c:idx val="4"/>
              <c:delete val="1"/>
              <c:extLst>
                <c:ext xmlns:c15="http://schemas.microsoft.com/office/drawing/2012/chart" uri="{CE6537A1-D6FC-4f65-9D91-7224C49458BB}"/>
                <c:ext xmlns:c16="http://schemas.microsoft.com/office/drawing/2014/chart" uri="{C3380CC4-5D6E-409C-BE32-E72D297353CC}">
                  <c16:uniqueId val="{00000009-CAD6-4EFE-806D-A83E6B0190AD}"/>
                </c:ext>
              </c:extLst>
            </c:dLbl>
            <c:dLbl>
              <c:idx val="5"/>
              <c:delete val="1"/>
              <c:extLst>
                <c:ext xmlns:c15="http://schemas.microsoft.com/office/drawing/2012/chart" uri="{CE6537A1-D6FC-4f65-9D91-7224C49458BB}"/>
                <c:ext xmlns:c16="http://schemas.microsoft.com/office/drawing/2014/chart" uri="{C3380CC4-5D6E-409C-BE32-E72D297353CC}">
                  <c16:uniqueId val="{0000000B-CAD6-4EFE-806D-A83E6B0190AD}"/>
                </c:ext>
              </c:extLst>
            </c:dLbl>
            <c:dLbl>
              <c:idx val="6"/>
              <c:delete val="1"/>
              <c:extLst>
                <c:ext xmlns:c15="http://schemas.microsoft.com/office/drawing/2012/chart" uri="{CE6537A1-D6FC-4f65-9D91-7224C49458BB}"/>
                <c:ext xmlns:c16="http://schemas.microsoft.com/office/drawing/2014/chart" uri="{C3380CC4-5D6E-409C-BE32-E72D297353CC}">
                  <c16:uniqueId val="{0000000D-CAD6-4EFE-806D-A83E6B0190AD}"/>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55.1</c:v>
                </c:pt>
                <c:pt idx="1">
                  <c:v>44.9</c:v>
                </c:pt>
              </c:numCache>
            </c:numRef>
          </c:val>
          <c:extLst>
            <c:ext xmlns:c16="http://schemas.microsoft.com/office/drawing/2014/chart" uri="{C3380CC4-5D6E-409C-BE32-E72D297353CC}">
              <c16:uniqueId val="{0000000E-CAD6-4EFE-806D-A83E6B0190AD}"/>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94723672656198366"/>
          <c:h val="0.80596966066917319"/>
        </c:manualLayout>
      </c:layout>
      <c:barChart>
        <c:barDir val="col"/>
        <c:grouping val="stacked"/>
        <c:varyColors val="0"/>
        <c:ser>
          <c:idx val="0"/>
          <c:order val="0"/>
          <c:spPr>
            <a:solidFill>
              <a:schemeClr val="accent5">
                <a:lumMod val="60000"/>
                <a:lumOff val="40000"/>
              </a:schemeClr>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Lbl>
              <c:idx val="0"/>
              <c:layout>
                <c:manualLayout>
                  <c:x val="-2.1482262180663604E-17"/>
                  <c:y val="-0.193694236649389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3A-47CB-91A4-CF3E7B3EB549}"/>
                </c:ext>
              </c:extLst>
            </c:dLbl>
            <c:dLbl>
              <c:idx val="1"/>
              <c:layout>
                <c:manualLayout>
                  <c:x val="0"/>
                  <c:y val="-0.343651065023110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A-47CB-91A4-CF3E7B3EB549}"/>
                </c:ext>
              </c:extLst>
            </c:dLbl>
            <c:dLbl>
              <c:idx val="2"/>
              <c:layout>
                <c:manualLayout>
                  <c:x val="4.6870931663104288E-3"/>
                  <c:y val="-0.415505378618852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3A-47CB-91A4-CF3E7B3EB549}"/>
                </c:ext>
              </c:extLst>
            </c:dLbl>
            <c:spPr>
              <a:solidFill>
                <a:prstClr val="white"/>
              </a:solidFill>
              <a:ln>
                <a:solidFill>
                  <a:srgbClr val="4472C4">
                    <a:lumMod val="50000"/>
                  </a:srgb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5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Sheet1!$B$1:$D$1</c:f>
              <c:strCache>
                <c:ptCount val="3"/>
                <c:pt idx="0">
                  <c:v>2016</c:v>
                </c:pt>
                <c:pt idx="1">
                  <c:v>2020</c:v>
                </c:pt>
                <c:pt idx="2">
                  <c:v>2040</c:v>
                </c:pt>
              </c:strCache>
            </c:strRef>
          </c:cat>
          <c:val>
            <c:numRef>
              <c:f>Sheet1!$B$2:$D$2</c:f>
              <c:numCache>
                <c:formatCode>General</c:formatCode>
                <c:ptCount val="3"/>
                <c:pt idx="0">
                  <c:v>137</c:v>
                </c:pt>
                <c:pt idx="1">
                  <c:v>261</c:v>
                </c:pt>
                <c:pt idx="2">
                  <c:v>336</c:v>
                </c:pt>
              </c:numCache>
            </c:numRef>
          </c:val>
          <c:extLst>
            <c:ext xmlns:c16="http://schemas.microsoft.com/office/drawing/2014/chart" uri="{C3380CC4-5D6E-409C-BE32-E72D297353CC}">
              <c16:uniqueId val="{00000003-AD3A-47CB-91A4-CF3E7B3EB549}"/>
            </c:ext>
          </c:extLst>
        </c:ser>
        <c:dLbls>
          <c:dLblPos val="inBase"/>
          <c:showLegendKey val="0"/>
          <c:showVal val="1"/>
          <c:showCatName val="0"/>
          <c:showSerName val="0"/>
          <c:showPercent val="0"/>
          <c:showBubbleSize val="0"/>
        </c:dLbls>
        <c:gapWidth val="100"/>
        <c:overlap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1"/>
        <c:axPos val="l"/>
        <c:numFmt formatCode="General" sourceLinked="1"/>
        <c:majorTickMark val="out"/>
        <c:minorTickMark val="none"/>
        <c:tickLblPos val="nextTo"/>
        <c:crossAx val="140322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73785877326632E-2"/>
          <c:y val="0.21245373744394677"/>
          <c:w val="0.80690496802698819"/>
          <c:h val="0.7875462625560532"/>
        </c:manualLayout>
      </c:layout>
      <c:pie3DChart>
        <c:varyColors val="1"/>
        <c:ser>
          <c:idx val="0"/>
          <c:order val="0"/>
          <c:tx>
            <c:strRef>
              <c:f>Sheet1!$B$1</c:f>
              <c:strCache>
                <c:ptCount val="1"/>
                <c:pt idx="0">
                  <c:v>Sales</c:v>
                </c:pt>
              </c:strCache>
            </c:strRef>
          </c:tx>
          <c:spPr>
            <a:solidFill>
              <a:schemeClr val="tx2">
                <a:lumMod val="60000"/>
                <a:lumOff val="40000"/>
              </a:schemeClr>
            </a:solidFill>
          </c:spPr>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D92-473B-B11F-145DC1BEE4A2}"/>
              </c:ext>
            </c:extLst>
          </c:dPt>
          <c:dPt>
            <c:idx val="1"/>
            <c:bubble3D val="0"/>
            <c:explosion val="8"/>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D92-473B-B11F-145DC1BEE4A2}"/>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D92-473B-B11F-145DC1BEE4A2}"/>
              </c:ext>
            </c:extLst>
          </c:dPt>
          <c:dPt>
            <c:idx val="3"/>
            <c:bubble3D val="0"/>
            <c:explosion val="7"/>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D92-473B-B11F-145DC1BEE4A2}"/>
              </c:ext>
            </c:extLst>
          </c:dPt>
          <c:dPt>
            <c:idx val="4"/>
            <c:bubble3D val="0"/>
            <c:spPr>
              <a:solidFill>
                <a:schemeClr val="tx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D92-473B-B11F-145DC1BEE4A2}"/>
              </c:ext>
            </c:extLst>
          </c:dPt>
          <c:dPt>
            <c:idx val="5"/>
            <c:bubble3D val="0"/>
            <c:extLst>
              <c:ext xmlns:c16="http://schemas.microsoft.com/office/drawing/2014/chart" uri="{C3380CC4-5D6E-409C-BE32-E72D297353CC}">
                <c16:uniqueId val="{0000000B-0D92-473B-B11F-145DC1BEE4A2}"/>
              </c:ext>
            </c:extLst>
          </c:dPt>
          <c:dPt>
            <c:idx val="6"/>
            <c:bubble3D val="0"/>
            <c:extLst>
              <c:ext xmlns:c16="http://schemas.microsoft.com/office/drawing/2014/chart" uri="{C3380CC4-5D6E-409C-BE32-E72D297353CC}">
                <c16:uniqueId val="{0000000D-0D92-473B-B11F-145DC1BEE4A2}"/>
              </c:ext>
            </c:extLst>
          </c:dPt>
          <c:dLbls>
            <c:dLbl>
              <c:idx val="0"/>
              <c:layout>
                <c:manualLayout>
                  <c:x val="-8.4140916645433952E-2"/>
                  <c:y val="-0.33239623541061164"/>
                </c:manualLayout>
              </c:layout>
              <c:tx>
                <c:rich>
                  <a:bodyPr/>
                  <a:lstStyle/>
                  <a:p>
                    <a:pPr>
                      <a:defRPr sz="1400"/>
                    </a:pPr>
                    <a:fld id="{6456555D-942A-4B4A-A097-56034201CFDB}" type="VALUE">
                      <a:rPr lang="en-US" sz="1400" b="1" i="0" u="none" strike="noStrike" kern="1200" baseline="0" smtClean="0">
                        <a:solidFill>
                          <a:prstClr val="black"/>
                        </a:solidFill>
                        <a:latin typeface="Times New Roman" panose="02020603050405020304" pitchFamily="18" charset="0"/>
                        <a:ea typeface="+mn-ea"/>
                        <a:cs typeface="Times New Roman" panose="02020603050405020304" pitchFamily="18" charset="0"/>
                      </a:rPr>
                      <a:pPr>
                        <a:defRPr sz="1400"/>
                      </a:pPr>
                      <a:t>[القيمة]</a:t>
                    </a:fld>
                    <a:r>
                      <a:rPr lang="en-US" sz="1400" b="1" i="0" u="none" strike="noStrike" kern="1200" baseline="0">
                        <a:solidFill>
                          <a:prstClr val="black"/>
                        </a:solidFill>
                        <a:latin typeface="Times New Roman" panose="02020603050405020304" pitchFamily="18" charset="0"/>
                        <a:ea typeface="+mn-ea"/>
                        <a:cs typeface="Times New Roman" panose="02020603050405020304" pitchFamily="18" charset="0"/>
                      </a:rPr>
                      <a:t>%</a:t>
                    </a:r>
                  </a:p>
                </c:rich>
              </c:tx>
              <c:spPr>
                <a:xfrm>
                  <a:off x="1165808" y="66933"/>
                  <a:ext cx="869409" cy="289394"/>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EllipseCallout">
                      <a:avLst>
                        <a:gd name="adj1" fmla="val -39175"/>
                        <a:gd name="adj2" fmla="val 92353"/>
                      </a:avLst>
                    </a:prstGeom>
                  </c15:spPr>
                  <c15:layout>
                    <c:manualLayout>
                      <c:w val="0.40645677058618657"/>
                      <c:h val="0.22111003126461226"/>
                    </c:manualLayout>
                  </c15:layout>
                  <c15:dlblFieldTable/>
                  <c15:showDataLabelsRange val="0"/>
                </c:ext>
                <c:ext xmlns:c16="http://schemas.microsoft.com/office/drawing/2014/chart" uri="{C3380CC4-5D6E-409C-BE32-E72D297353CC}">
                  <c16:uniqueId val="{00000001-0D92-473B-B11F-145DC1BEE4A2}"/>
                </c:ext>
              </c:extLst>
            </c:dLbl>
            <c:dLbl>
              <c:idx val="1"/>
              <c:delete val="1"/>
              <c:extLst>
                <c:ext xmlns:c15="http://schemas.microsoft.com/office/drawing/2012/chart" uri="{CE6537A1-D6FC-4f65-9D91-7224C49458BB}"/>
                <c:ext xmlns:c16="http://schemas.microsoft.com/office/drawing/2014/chart" uri="{C3380CC4-5D6E-409C-BE32-E72D297353CC}">
                  <c16:uniqueId val="{00000003-0D92-473B-B11F-145DC1BEE4A2}"/>
                </c:ext>
              </c:extLst>
            </c:dLbl>
            <c:dLbl>
              <c:idx val="2"/>
              <c:layout>
                <c:manualLayout>
                  <c:x val="6.2551231117673772E-2"/>
                  <c:y val="-3.449699027064336E-2"/>
                </c:manualLayout>
              </c:layout>
              <c:tx>
                <c:rich>
                  <a:bodyPr/>
                  <a:lstStyle/>
                  <a:p>
                    <a:pPr>
                      <a:defRPr sz="1400" b="1">
                        <a:latin typeface="Times New Roman" panose="02020603050405020304" pitchFamily="18" charset="0"/>
                        <a:cs typeface="Times New Roman" panose="02020603050405020304" pitchFamily="18" charset="0"/>
                      </a:defRPr>
                    </a:pPr>
                    <a:fld id="{5D960521-AD57-4E3E-AB60-62C19B2156A9}" type="VALUE">
                      <a:rPr lang="en-US" sz="1400" b="1" smtClean="0">
                        <a:latin typeface="Times New Roman" panose="02020603050405020304" pitchFamily="18" charset="0"/>
                        <a:cs typeface="Times New Roman" panose="02020603050405020304" pitchFamily="18" charset="0"/>
                      </a:rPr>
                      <a:pPr>
                        <a:defRPr sz="1400" b="1">
                          <a:latin typeface="Times New Roman" panose="02020603050405020304" pitchFamily="18" charset="0"/>
                          <a:cs typeface="Times New Roman" panose="02020603050405020304" pitchFamily="18" charset="0"/>
                        </a:defRPr>
                      </a:pPr>
                      <a:t>[القيمة]</a:t>
                    </a:fld>
                    <a:r>
                      <a:rPr lang="en-US" sz="1400" b="1">
                        <a:latin typeface="Times New Roman" panose="02020603050405020304" pitchFamily="18" charset="0"/>
                        <a:cs typeface="Times New Roman" panose="02020603050405020304" pitchFamily="18" charset="0"/>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4777670256079642"/>
                      <c:h val="8.0097957233305456E-2"/>
                    </c:manualLayout>
                  </c15:layout>
                  <c15:dlblFieldTable/>
                  <c15:showDataLabelsRange val="0"/>
                </c:ext>
                <c:ext xmlns:c16="http://schemas.microsoft.com/office/drawing/2014/chart" uri="{C3380CC4-5D6E-409C-BE32-E72D297353CC}">
                  <c16:uniqueId val="{00000005-0D92-473B-B11F-145DC1BEE4A2}"/>
                </c:ext>
              </c:extLst>
            </c:dLbl>
            <c:dLbl>
              <c:idx val="3"/>
              <c:delete val="1"/>
              <c:extLst>
                <c:ext xmlns:c15="http://schemas.microsoft.com/office/drawing/2012/chart" uri="{CE6537A1-D6FC-4f65-9D91-7224C49458BB}"/>
                <c:ext xmlns:c16="http://schemas.microsoft.com/office/drawing/2014/chart" uri="{C3380CC4-5D6E-409C-BE32-E72D297353CC}">
                  <c16:uniqueId val="{00000007-0D92-473B-B11F-145DC1BEE4A2}"/>
                </c:ext>
              </c:extLst>
            </c:dLbl>
            <c:dLbl>
              <c:idx val="4"/>
              <c:delete val="1"/>
              <c:extLst>
                <c:ext xmlns:c15="http://schemas.microsoft.com/office/drawing/2012/chart" uri="{CE6537A1-D6FC-4f65-9D91-7224C49458BB}"/>
                <c:ext xmlns:c16="http://schemas.microsoft.com/office/drawing/2014/chart" uri="{C3380CC4-5D6E-409C-BE32-E72D297353CC}">
                  <c16:uniqueId val="{00000009-0D92-473B-B11F-145DC1BEE4A2}"/>
                </c:ext>
              </c:extLst>
            </c:dLbl>
            <c:dLbl>
              <c:idx val="5"/>
              <c:delete val="1"/>
              <c:extLst>
                <c:ext xmlns:c15="http://schemas.microsoft.com/office/drawing/2012/chart" uri="{CE6537A1-D6FC-4f65-9D91-7224C49458BB}"/>
                <c:ext xmlns:c16="http://schemas.microsoft.com/office/drawing/2014/chart" uri="{C3380CC4-5D6E-409C-BE32-E72D297353CC}">
                  <c16:uniqueId val="{0000000B-0D92-473B-B11F-145DC1BEE4A2}"/>
                </c:ext>
              </c:extLst>
            </c:dLbl>
            <c:dLbl>
              <c:idx val="6"/>
              <c:delete val="1"/>
              <c:extLst>
                <c:ext xmlns:c15="http://schemas.microsoft.com/office/drawing/2012/chart" uri="{CE6537A1-D6FC-4f65-9D91-7224C49458BB}"/>
                <c:ext xmlns:c16="http://schemas.microsoft.com/office/drawing/2014/chart" uri="{C3380CC4-5D6E-409C-BE32-E72D297353CC}">
                  <c16:uniqueId val="{0000000D-0D92-473B-B11F-145DC1BEE4A2}"/>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45.9</c:v>
                </c:pt>
                <c:pt idx="1">
                  <c:v>54.1</c:v>
                </c:pt>
              </c:numCache>
            </c:numRef>
          </c:val>
          <c:extLst>
            <c:ext xmlns:c16="http://schemas.microsoft.com/office/drawing/2014/chart" uri="{C3380CC4-5D6E-409C-BE32-E72D297353CC}">
              <c16:uniqueId val="{0000000E-0D92-473B-B11F-145DC1BEE4A2}"/>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352438934044535"/>
          <c:y val="7.7352254458552622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008-49EC-B545-F4A3B30485B9}"/>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008-49EC-B545-F4A3B30485B9}"/>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008-49EC-B545-F4A3B30485B9}"/>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008-49EC-B545-F4A3B30485B9}"/>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008-49EC-B545-F4A3B30485B9}"/>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1008-49EC-B545-F4A3B30485B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1008-49EC-B545-F4A3B30485B9}"/>
              </c:ext>
            </c:extLst>
          </c:dPt>
          <c:dLbls>
            <c:dLbl>
              <c:idx val="0"/>
              <c:layout>
                <c:manualLayout>
                  <c:x val="6.2163978494623656E-2"/>
                  <c:y val="-9.3964399225031775E-3"/>
                </c:manualLayout>
              </c:layout>
              <c:tx>
                <c:rich>
                  <a:bodyPr/>
                  <a:lstStyle/>
                  <a:p>
                    <a:pPr>
                      <a:defRPr sz="1600" b="1">
                        <a:solidFill>
                          <a:schemeClr val="accent1">
                            <a:lumMod val="50000"/>
                          </a:schemeClr>
                        </a:solidFill>
                        <a:latin typeface="Times New Roman" panose="02020603050405020304" pitchFamily="18" charset="0"/>
                        <a:cs typeface="Times New Roman" panose="02020603050405020304" pitchFamily="18" charset="0"/>
                      </a:defRPr>
                    </a:pPr>
                    <a:fld id="{9E805EB7-2A3F-4D65-86F5-0A980695EE67}" type="VALUE">
                      <a:rPr lang="en-US" smtClean="0">
                        <a:solidFill>
                          <a:schemeClr val="accent1">
                            <a:lumMod val="50000"/>
                          </a:schemeClr>
                        </a:solidFill>
                      </a:rPr>
                      <a:pPr>
                        <a:defRPr sz="1600" b="1">
                          <a:solidFill>
                            <a:schemeClr val="accent1">
                              <a:lumMod val="50000"/>
                            </a:schemeClr>
                          </a:solidFill>
                          <a:latin typeface="Times New Roman" panose="02020603050405020304" pitchFamily="18" charset="0"/>
                          <a:cs typeface="Times New Roman" panose="02020603050405020304" pitchFamily="18" charset="0"/>
                        </a:defRPr>
                      </a:pPr>
                      <a:t>[القيمة]</a:t>
                    </a:fld>
                    <a:r>
                      <a:rPr lang="en-US" dirty="0">
                        <a:solidFill>
                          <a:schemeClr val="accent1">
                            <a:lumMod val="50000"/>
                          </a:schemeClr>
                        </a:solidFill>
                      </a:rPr>
                      <a:t>%</a:t>
                    </a:r>
                  </a:p>
                </c:rich>
              </c:tx>
              <c:spPr>
                <a:solidFill>
                  <a:srgbClr val="FFFFCC"/>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0752688172043011"/>
                      <c:h val="7.6245398228311292E-2"/>
                    </c:manualLayout>
                  </c15:layout>
                  <c15:dlblFieldTable/>
                  <c15:showDataLabelsRange val="0"/>
                </c:ext>
                <c:ext xmlns:c16="http://schemas.microsoft.com/office/drawing/2014/chart" uri="{C3380CC4-5D6E-409C-BE32-E72D297353CC}">
                  <c16:uniqueId val="{00000001-1008-49EC-B545-F4A3B30485B9}"/>
                </c:ext>
              </c:extLst>
            </c:dLbl>
            <c:dLbl>
              <c:idx val="1"/>
              <c:delete val="1"/>
              <c:extLst>
                <c:ext xmlns:c15="http://schemas.microsoft.com/office/drawing/2012/chart" uri="{CE6537A1-D6FC-4f65-9D91-7224C49458BB}"/>
                <c:ext xmlns:c16="http://schemas.microsoft.com/office/drawing/2014/chart" uri="{C3380CC4-5D6E-409C-BE32-E72D297353CC}">
                  <c16:uniqueId val="{00000003-1008-49EC-B545-F4A3B30485B9}"/>
                </c:ext>
              </c:extLst>
            </c:dLbl>
            <c:dLbl>
              <c:idx val="2"/>
              <c:delete val="1"/>
              <c:extLst>
                <c:ext xmlns:c15="http://schemas.microsoft.com/office/drawing/2012/chart" uri="{CE6537A1-D6FC-4f65-9D91-7224C49458BB}"/>
                <c:ext xmlns:c16="http://schemas.microsoft.com/office/drawing/2014/chart" uri="{C3380CC4-5D6E-409C-BE32-E72D297353CC}">
                  <c16:uniqueId val="{00000005-1008-49EC-B545-F4A3B30485B9}"/>
                </c:ext>
              </c:extLst>
            </c:dLbl>
            <c:dLbl>
              <c:idx val="3"/>
              <c:delete val="1"/>
              <c:extLst>
                <c:ext xmlns:c15="http://schemas.microsoft.com/office/drawing/2012/chart" uri="{CE6537A1-D6FC-4f65-9D91-7224C49458BB}"/>
                <c:ext xmlns:c16="http://schemas.microsoft.com/office/drawing/2014/chart" uri="{C3380CC4-5D6E-409C-BE32-E72D297353CC}">
                  <c16:uniqueId val="{00000007-1008-49EC-B545-F4A3B30485B9}"/>
                </c:ext>
              </c:extLst>
            </c:dLbl>
            <c:dLbl>
              <c:idx val="4"/>
              <c:delete val="1"/>
              <c:extLst>
                <c:ext xmlns:c15="http://schemas.microsoft.com/office/drawing/2012/chart" uri="{CE6537A1-D6FC-4f65-9D91-7224C49458BB}"/>
                <c:ext xmlns:c16="http://schemas.microsoft.com/office/drawing/2014/chart" uri="{C3380CC4-5D6E-409C-BE32-E72D297353CC}">
                  <c16:uniqueId val="{00000009-1008-49EC-B545-F4A3B30485B9}"/>
                </c:ext>
              </c:extLst>
            </c:dLbl>
            <c:dLbl>
              <c:idx val="5"/>
              <c:layout>
                <c:manualLayout>
                  <c:x val="-8.9045698924731187E-2"/>
                  <c:y val="-8.0540913621455611E-3"/>
                </c:manualLayout>
              </c:layout>
              <c:tx>
                <c:rich>
                  <a:bodyPr/>
                  <a:lstStyle/>
                  <a:p>
                    <a:pPr>
                      <a:defRPr sz="1600" b="1">
                        <a:solidFill>
                          <a:srgbClr val="C00000"/>
                        </a:solidFill>
                        <a:latin typeface="Times New Roman" panose="02020603050405020304" pitchFamily="18" charset="0"/>
                        <a:cs typeface="Times New Roman" panose="02020603050405020304" pitchFamily="18" charset="0"/>
                      </a:defRPr>
                    </a:pPr>
                    <a:fld id="{0E592F57-E473-4DCF-A789-6D375893AC2A}" type="VALUE">
                      <a:rPr lang="en-US" smtClean="0">
                        <a:solidFill>
                          <a:srgbClr val="C00000"/>
                        </a:solidFill>
                      </a:rPr>
                      <a:pPr>
                        <a:defRPr sz="1600" b="1">
                          <a:solidFill>
                            <a:srgbClr val="C00000"/>
                          </a:solidFill>
                          <a:latin typeface="Times New Roman" panose="02020603050405020304" pitchFamily="18" charset="0"/>
                          <a:cs typeface="Times New Roman" panose="02020603050405020304" pitchFamily="18" charset="0"/>
                        </a:defRPr>
                      </a:pPr>
                      <a:t>[القيمة]</a:t>
                    </a:fld>
                    <a:r>
                      <a:rPr lang="en-US" dirty="0">
                        <a:solidFill>
                          <a:srgbClr val="C00000"/>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4005376344086016E-2"/>
                      <c:h val="6.2821912624735354E-2"/>
                    </c:manualLayout>
                  </c15:layout>
                  <c15:dlblFieldTable/>
                  <c15:showDataLabelsRange val="0"/>
                </c:ext>
                <c:ext xmlns:c16="http://schemas.microsoft.com/office/drawing/2014/chart" uri="{C3380CC4-5D6E-409C-BE32-E72D297353CC}">
                  <c16:uniqueId val="{0000000B-1008-49EC-B545-F4A3B30485B9}"/>
                </c:ext>
              </c:extLst>
            </c:dLbl>
            <c:dLbl>
              <c:idx val="6"/>
              <c:delete val="1"/>
              <c:extLst>
                <c:ext xmlns:c15="http://schemas.microsoft.com/office/drawing/2012/chart" uri="{CE6537A1-D6FC-4f65-9D91-7224C49458BB}"/>
                <c:ext xmlns:c16="http://schemas.microsoft.com/office/drawing/2014/chart" uri="{C3380CC4-5D6E-409C-BE32-E72D297353CC}">
                  <c16:uniqueId val="{0000000D-1008-49EC-B545-F4A3B30485B9}"/>
                </c:ext>
              </c:extLst>
            </c:dLbl>
            <c:spPr>
              <a:solidFill>
                <a:prstClr val="white"/>
              </a:solidFill>
              <a:ln>
                <a:solidFill>
                  <a:prstClr val="black">
                    <a:lumMod val="65000"/>
                    <a:lumOff val="35000"/>
                  </a:prstClr>
                </a:solidFill>
              </a:ln>
              <a:effectLst/>
            </c:spPr>
            <c:txPr>
              <a:bodyPr/>
              <a:lstStyle/>
              <a:p>
                <a:pPr>
                  <a:defRPr sz="1600" b="1">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ext>
            </c:extLst>
          </c:dLbls>
          <c:cat>
            <c:strRef>
              <c:f>Sheet1!$A$2:$A$8</c:f>
              <c:strCache>
                <c:ptCount val="7"/>
                <c:pt idx="0">
                  <c:v>الدول العربية</c:v>
                </c:pt>
                <c:pt idx="1">
                  <c:v>دول أوبك غير العربية</c:v>
                </c:pt>
                <c:pt idx="2">
                  <c:v>كومنولث الدول المستقلة</c:v>
                </c:pt>
                <c:pt idx="3">
                  <c:v>باقي دول العالم</c:v>
                </c:pt>
                <c:pt idx="4">
                  <c:v>أمريكا الشمالية</c:v>
                </c:pt>
                <c:pt idx="5">
                  <c:v>الصين</c:v>
                </c:pt>
                <c:pt idx="6">
                  <c:v>بحر الشمال</c:v>
                </c:pt>
              </c:strCache>
            </c:strRef>
          </c:cat>
          <c:val>
            <c:numRef>
              <c:f>Sheet1!$B$2:$B$8</c:f>
              <c:numCache>
                <c:formatCode>0.0</c:formatCode>
                <c:ptCount val="7"/>
                <c:pt idx="0" formatCode="General">
                  <c:v>27.8</c:v>
                </c:pt>
                <c:pt idx="1">
                  <c:v>23.2</c:v>
                </c:pt>
                <c:pt idx="2">
                  <c:v>31</c:v>
                </c:pt>
                <c:pt idx="3" formatCode="General">
                  <c:v>8.6</c:v>
                </c:pt>
                <c:pt idx="4" formatCode="General">
                  <c:v>5.6</c:v>
                </c:pt>
                <c:pt idx="5" formatCode="General">
                  <c:v>2.7</c:v>
                </c:pt>
                <c:pt idx="6">
                  <c:v>1</c:v>
                </c:pt>
              </c:numCache>
            </c:numRef>
          </c:val>
          <c:extLst>
            <c:ext xmlns:c16="http://schemas.microsoft.com/office/drawing/2014/chart" uri="{C3380CC4-5D6E-409C-BE32-E72D297353CC}">
              <c16:uniqueId val="{0000000E-1008-49EC-B545-F4A3B30485B9}"/>
            </c:ext>
          </c:extLst>
        </c:ser>
        <c:dLbls>
          <c:dLblPos val="outEnd"/>
          <c:showLegendKey val="0"/>
          <c:showVal val="1"/>
          <c:showCatName val="0"/>
          <c:showSerName val="0"/>
          <c:showPercent val="0"/>
          <c:showBubbleSize val="0"/>
          <c:showLeaderLines val="0"/>
        </c:dLbls>
      </c:pie3DChart>
      <c:spPr>
        <a:noFill/>
        <a:ln>
          <a:noFill/>
        </a:ln>
        <a:effectLst/>
      </c:spPr>
    </c:plotArea>
    <c:legend>
      <c:legendPos val="l"/>
      <c:layout>
        <c:manualLayout>
          <c:xMode val="edge"/>
          <c:yMode val="edge"/>
          <c:x val="1.5120967741935484E-2"/>
          <c:y val="0.14005029050748175"/>
          <c:w val="0.27454888451443565"/>
          <c:h val="0.4836458609686260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a:solidFill>
                <a:srgbClr val="C00000"/>
              </a:solidFill>
              <a:tailEnd type="none" w="lg" len="lg"/>
            </a:ln>
            <a:effectLst/>
          </c:spPr>
          <c:marker>
            <c:symbol val="none"/>
          </c:marker>
          <c:dPt>
            <c:idx val="0"/>
            <c:marker>
              <c:symbol val="diamond"/>
              <c:size val="9"/>
              <c:spPr>
                <a:solidFill>
                  <a:schemeClr val="accent5">
                    <a:lumMod val="50000"/>
                  </a:schemeClr>
                </a:solidFill>
              </c:spPr>
            </c:marker>
            <c:bubble3D val="0"/>
            <c:extLst>
              <c:ext xmlns:c16="http://schemas.microsoft.com/office/drawing/2014/chart" uri="{C3380CC4-5D6E-409C-BE32-E72D297353CC}">
                <c16:uniqueId val="{00000003-14EC-4714-BDDD-F2E6FCBE528E}"/>
              </c:ext>
            </c:extLst>
          </c:dPt>
          <c:dPt>
            <c:idx val="1"/>
            <c:bubble3D val="0"/>
            <c:extLst>
              <c:ext xmlns:c16="http://schemas.microsoft.com/office/drawing/2014/chart" uri="{C3380CC4-5D6E-409C-BE32-E72D297353CC}">
                <c16:uniqueId val="{00000000-63EE-470A-9903-44BE986808D8}"/>
              </c:ext>
            </c:extLst>
          </c:dPt>
          <c:dPt>
            <c:idx val="3"/>
            <c:bubble3D val="0"/>
            <c:spPr>
              <a:ln w="38100">
                <a:solidFill>
                  <a:srgbClr val="C00000"/>
                </a:solidFill>
                <a:tailEnd type="stealth" w="lg" len="lg"/>
              </a:ln>
              <a:effectLst/>
            </c:spPr>
            <c:extLst>
              <c:ext xmlns:c16="http://schemas.microsoft.com/office/drawing/2014/chart" uri="{C3380CC4-5D6E-409C-BE32-E72D297353CC}">
                <c16:uniqueId val="{00000001-63EE-470A-9903-44BE986808D8}"/>
              </c:ext>
            </c:extLst>
          </c:dPt>
          <c:dPt>
            <c:idx val="5"/>
            <c:bubble3D val="0"/>
            <c:extLst>
              <c:ext xmlns:c16="http://schemas.microsoft.com/office/drawing/2014/chart" uri="{C3380CC4-5D6E-409C-BE32-E72D297353CC}">
                <c16:uniqueId val="{00000002-63EE-470A-9903-44BE986808D8}"/>
              </c:ext>
            </c:extLst>
          </c:dPt>
          <c:dPt>
            <c:idx val="7"/>
            <c:bubble3D val="0"/>
            <c:extLst>
              <c:ext xmlns:c16="http://schemas.microsoft.com/office/drawing/2014/chart" uri="{C3380CC4-5D6E-409C-BE32-E72D297353CC}">
                <c16:uniqueId val="{00000003-63EE-470A-9903-44BE986808D8}"/>
              </c:ext>
            </c:extLst>
          </c:dPt>
          <c:dPt>
            <c:idx val="8"/>
            <c:bubble3D val="0"/>
            <c:extLst>
              <c:ext xmlns:c16="http://schemas.microsoft.com/office/drawing/2014/chart" uri="{C3380CC4-5D6E-409C-BE32-E72D297353CC}">
                <c16:uniqueId val="{00000004-63EE-470A-9903-44BE986808D8}"/>
              </c:ext>
            </c:extLst>
          </c:dPt>
          <c:dPt>
            <c:idx val="9"/>
            <c:bubble3D val="0"/>
            <c:spPr>
              <a:ln w="38100">
                <a:solidFill>
                  <a:srgbClr val="C00000"/>
                </a:solidFill>
                <a:tailEnd type="none" w="lg" len="lg"/>
              </a:ln>
              <a:effectLst/>
            </c:spPr>
            <c:extLst>
              <c:ext xmlns:c16="http://schemas.microsoft.com/office/drawing/2014/chart" uri="{C3380CC4-5D6E-409C-BE32-E72D297353CC}">
                <c16:uniqueId val="{00000006-63EE-470A-9903-44BE986808D8}"/>
              </c:ext>
            </c:extLst>
          </c:dPt>
          <c:dLbls>
            <c:dLbl>
              <c:idx val="0"/>
              <c:layout>
                <c:manualLayout>
                  <c:x val="-4.1103850231438373E-2"/>
                  <c:y val="4.0404628034267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EC-4714-BDDD-F2E6FCBE528E}"/>
                </c:ext>
              </c:extLst>
            </c:dLbl>
            <c:dLbl>
              <c:idx val="1"/>
              <c:delete val="1"/>
              <c:extLst>
                <c:ext xmlns:c15="http://schemas.microsoft.com/office/drawing/2012/chart" uri="{CE6537A1-D6FC-4f65-9D91-7224C49458BB}"/>
                <c:ext xmlns:c16="http://schemas.microsoft.com/office/drawing/2014/chart" uri="{C3380CC4-5D6E-409C-BE32-E72D297353CC}">
                  <c16:uniqueId val="{00000000-63EE-470A-9903-44BE986808D8}"/>
                </c:ext>
              </c:extLst>
            </c:dLbl>
            <c:dLbl>
              <c:idx val="2"/>
              <c:delete val="1"/>
              <c:extLst>
                <c:ext xmlns:c15="http://schemas.microsoft.com/office/drawing/2012/chart" uri="{CE6537A1-D6FC-4f65-9D91-7224C49458BB}"/>
                <c:ext xmlns:c16="http://schemas.microsoft.com/office/drawing/2014/chart" uri="{C3380CC4-5D6E-409C-BE32-E72D297353CC}">
                  <c16:uniqueId val="{00000001-14EC-4714-BDDD-F2E6FCBE528E}"/>
                </c:ext>
              </c:extLst>
            </c:dLbl>
            <c:dLbl>
              <c:idx val="3"/>
              <c:layout>
                <c:manualLayout>
                  <c:x val="-5.2114816460198048E-2"/>
                  <c:y val="4.040462803426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EE-470A-9903-44BE986808D8}"/>
                </c:ext>
              </c:extLst>
            </c:dLbl>
            <c:spPr>
              <a:noFill/>
              <a:ln>
                <a:noFill/>
              </a:ln>
              <a:effectLst/>
            </c:spPr>
            <c:txPr>
              <a:bodyPr wrap="square" lIns="38100" tIns="19050" rIns="38100" bIns="19050" anchor="ctr" anchorCtr="0">
                <a:spAutoFit/>
              </a:bodyPr>
              <a:lstStyle/>
              <a:p>
                <a:pPr algn="ctr" rtl="0">
                  <a:defRPr lang="en-US" sz="15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2020</c:v>
                </c:pt>
                <c:pt idx="2">
                  <c:v>2030</c:v>
                </c:pt>
                <c:pt idx="3">
                  <c:v>2040</c:v>
                </c:pt>
              </c:numCache>
            </c:numRef>
          </c:cat>
          <c:val>
            <c:numRef>
              <c:f>Sheet1!$B$2:$B$5</c:f>
              <c:numCache>
                <c:formatCode>0.0</c:formatCode>
                <c:ptCount val="4"/>
                <c:pt idx="0">
                  <c:v>3.8</c:v>
                </c:pt>
                <c:pt idx="1">
                  <c:v>3.8</c:v>
                </c:pt>
                <c:pt idx="2">
                  <c:v>3.4</c:v>
                </c:pt>
                <c:pt idx="3">
                  <c:v>2.8</c:v>
                </c:pt>
              </c:numCache>
            </c:numRef>
          </c:val>
          <c:smooth val="1"/>
          <c:extLst>
            <c:ext xmlns:c16="http://schemas.microsoft.com/office/drawing/2014/chart" uri="{C3380CC4-5D6E-409C-BE32-E72D297353CC}">
              <c16:uniqueId val="{00000008-63EE-470A-9903-44BE986808D8}"/>
            </c:ext>
          </c:extLst>
        </c:ser>
        <c:ser>
          <c:idx val="1"/>
          <c:order val="1"/>
          <c:spPr>
            <a:ln w="38100">
              <a:solidFill>
                <a:schemeClr val="tx2"/>
              </a:solidFill>
              <a:tailEnd type="stealth" w="lg" len="lg"/>
            </a:ln>
          </c:spPr>
          <c:marker>
            <c:symbol val="diamond"/>
            <c:size val="7"/>
          </c:marker>
          <c:dPt>
            <c:idx val="0"/>
            <c:marker>
              <c:symbol val="diamond"/>
              <c:size val="9"/>
              <c:spPr>
                <a:solidFill>
                  <a:srgbClr val="C00000"/>
                </a:solidFill>
              </c:spPr>
            </c:marker>
            <c:bubble3D val="0"/>
            <c:extLst>
              <c:ext xmlns:c16="http://schemas.microsoft.com/office/drawing/2014/chart" uri="{C3380CC4-5D6E-409C-BE32-E72D297353CC}">
                <c16:uniqueId val="{00000002-14EC-4714-BDDD-F2E6FCBE528E}"/>
              </c:ext>
            </c:extLst>
          </c:dPt>
          <c:dPt>
            <c:idx val="1"/>
            <c:marker>
              <c:symbol val="none"/>
            </c:marker>
            <c:bubble3D val="0"/>
            <c:spPr>
              <a:ln w="38100">
                <a:solidFill>
                  <a:schemeClr val="tx2"/>
                </a:solidFill>
                <a:tailEnd type="none" w="lg" len="lg"/>
              </a:ln>
            </c:spPr>
            <c:extLst>
              <c:ext xmlns:c16="http://schemas.microsoft.com/office/drawing/2014/chart" uri="{C3380CC4-5D6E-409C-BE32-E72D297353CC}">
                <c16:uniqueId val="{0000000B-63EE-470A-9903-44BE986808D8}"/>
              </c:ext>
            </c:extLst>
          </c:dPt>
          <c:dPt>
            <c:idx val="2"/>
            <c:marker>
              <c:symbol val="none"/>
            </c:marker>
            <c:bubble3D val="0"/>
            <c:spPr>
              <a:ln w="38100">
                <a:solidFill>
                  <a:schemeClr val="tx2"/>
                </a:solidFill>
                <a:tailEnd type="none" w="lg" len="lg"/>
              </a:ln>
            </c:spPr>
            <c:extLst>
              <c:ext xmlns:c16="http://schemas.microsoft.com/office/drawing/2014/chart" uri="{C3380CC4-5D6E-409C-BE32-E72D297353CC}">
                <c16:uniqueId val="{0000000C-63EE-470A-9903-44BE986808D8}"/>
              </c:ext>
            </c:extLst>
          </c:dPt>
          <c:dPt>
            <c:idx val="3"/>
            <c:marker>
              <c:symbol val="none"/>
            </c:marker>
            <c:bubble3D val="0"/>
            <c:extLst>
              <c:ext xmlns:c16="http://schemas.microsoft.com/office/drawing/2014/chart" uri="{C3380CC4-5D6E-409C-BE32-E72D297353CC}">
                <c16:uniqueId val="{0000000D-63EE-470A-9903-44BE986808D8}"/>
              </c:ext>
            </c:extLst>
          </c:dPt>
          <c:dPt>
            <c:idx val="9"/>
            <c:bubble3D val="0"/>
            <c:extLst>
              <c:ext xmlns:c16="http://schemas.microsoft.com/office/drawing/2014/chart" uri="{C3380CC4-5D6E-409C-BE32-E72D297353CC}">
                <c16:uniqueId val="{00000018-63EE-470A-9903-44BE986808D8}"/>
              </c:ext>
            </c:extLst>
          </c:dPt>
          <c:dLbls>
            <c:dLbl>
              <c:idx val="0"/>
              <c:layout>
                <c:manualLayout>
                  <c:x val="-4.3460370405435933E-2"/>
                  <c:y val="-4.0404628034267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EC-4714-BDDD-F2E6FCBE528E}"/>
                </c:ext>
              </c:extLst>
            </c:dLbl>
            <c:dLbl>
              <c:idx val="1"/>
              <c:delete val="1"/>
              <c:extLst>
                <c:ext xmlns:c15="http://schemas.microsoft.com/office/drawing/2012/chart" uri="{CE6537A1-D6FC-4f65-9D91-7224C49458BB}"/>
                <c:ext xmlns:c16="http://schemas.microsoft.com/office/drawing/2014/chart" uri="{C3380CC4-5D6E-409C-BE32-E72D297353CC}">
                  <c16:uniqueId val="{0000000B-63EE-470A-9903-44BE986808D8}"/>
                </c:ext>
              </c:extLst>
            </c:dLbl>
            <c:dLbl>
              <c:idx val="2"/>
              <c:delete val="1"/>
              <c:extLst>
                <c:ext xmlns:c15="http://schemas.microsoft.com/office/drawing/2012/chart" uri="{CE6537A1-D6FC-4f65-9D91-7224C49458BB}"/>
                <c:ext xmlns:c16="http://schemas.microsoft.com/office/drawing/2014/chart" uri="{C3380CC4-5D6E-409C-BE32-E72D297353CC}">
                  <c16:uniqueId val="{0000000C-63EE-470A-9903-44BE986808D8}"/>
                </c:ext>
              </c:extLst>
            </c:dLbl>
            <c:dLbl>
              <c:idx val="3"/>
              <c:layout>
                <c:manualLayout>
                  <c:x val="-6.7684496108707193E-2"/>
                  <c:y val="-4.0404628034267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EE-470A-9903-44BE986808D8}"/>
                </c:ext>
              </c:extLst>
            </c:dLbl>
            <c:spPr>
              <a:noFill/>
              <a:ln>
                <a:noFill/>
              </a:ln>
              <a:effectLst/>
            </c:spPr>
            <c:txPr>
              <a:bodyPr wrap="square" lIns="38100" tIns="19050" rIns="38100" bIns="19050" anchor="ctr">
                <a:spAutoFit/>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2020</c:v>
                </c:pt>
                <c:pt idx="2">
                  <c:v>2030</c:v>
                </c:pt>
                <c:pt idx="3">
                  <c:v>2040</c:v>
                </c:pt>
              </c:numCache>
            </c:numRef>
          </c:cat>
          <c:val>
            <c:numRef>
              <c:f>Sheet1!$C$2:$C$5</c:f>
              <c:numCache>
                <c:formatCode>0.0</c:formatCode>
                <c:ptCount val="4"/>
                <c:pt idx="0">
                  <c:v>12.3</c:v>
                </c:pt>
                <c:pt idx="1">
                  <c:v>13.4</c:v>
                </c:pt>
                <c:pt idx="2">
                  <c:v>15.8</c:v>
                </c:pt>
                <c:pt idx="3">
                  <c:v>17.399999999999999</c:v>
                </c:pt>
              </c:numCache>
            </c:numRef>
          </c:val>
          <c:smooth val="1"/>
          <c:extLst>
            <c:ext xmlns:c16="http://schemas.microsoft.com/office/drawing/2014/chart" uri="{C3380CC4-5D6E-409C-BE32-E72D297353CC}">
              <c16:uniqueId val="{00000009-63EE-470A-9903-44BE986808D8}"/>
            </c:ext>
          </c:extLst>
        </c:ser>
        <c:dLbls>
          <c:dLblPos val="t"/>
          <c:showLegendKey val="0"/>
          <c:showVal val="1"/>
          <c:showCatName val="0"/>
          <c:showSerName val="0"/>
          <c:showPercent val="0"/>
          <c:showBubbleSize val="0"/>
        </c:dLbls>
        <c:smooth val="0"/>
        <c:axId val="133450368"/>
        <c:axId val="133452160"/>
      </c:lineChart>
      <c:catAx>
        <c:axId val="133450368"/>
        <c:scaling>
          <c:orientation val="minMax"/>
        </c:scaling>
        <c:delete val="0"/>
        <c:axPos val="b"/>
        <c:numFmt formatCode="General" sourceLinked="1"/>
        <c:majorTickMark val="none"/>
        <c:minorTickMark val="none"/>
        <c:tickLblPos val="nextTo"/>
        <c:spPr>
          <a:noFill/>
          <a:ln w="15875" cap="flat" cmpd="sng" algn="ctr">
            <a:solidFill>
              <a:schemeClr val="bg2">
                <a:lumMod val="10000"/>
              </a:schemeClr>
            </a:solidFill>
            <a:round/>
          </a:ln>
          <a:effectLst/>
        </c:spPr>
        <c:txPr>
          <a:bodyPr rot="0" spcFirstLastPara="1" vertOverflow="ellipsis" vert="horz" wrap="square" anchor="ctr" anchorCtr="1"/>
          <a:lstStyle/>
          <a:p>
            <a:pPr>
              <a:defRPr lang="en-US"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3452160"/>
        <c:crosses val="autoZero"/>
        <c:auto val="1"/>
        <c:lblAlgn val="ctr"/>
        <c:lblOffset val="100"/>
        <c:noMultiLvlLbl val="0"/>
      </c:catAx>
      <c:valAx>
        <c:axId val="133452160"/>
        <c:scaling>
          <c:orientation val="minMax"/>
          <c:max val="20"/>
          <c:min val="0"/>
        </c:scaling>
        <c:delete val="1"/>
        <c:axPos val="l"/>
        <c:numFmt formatCode="0" sourceLinked="0"/>
        <c:majorTickMark val="out"/>
        <c:minorTickMark val="none"/>
        <c:tickLblPos val="nextTo"/>
        <c:crossAx val="133450368"/>
        <c:crosses val="autoZero"/>
        <c:crossBetween val="between"/>
        <c:majorUnit val="5"/>
        <c:min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a:solidFill>
                <a:srgbClr val="C00000"/>
              </a:solidFill>
              <a:tailEnd type="none" w="lg" len="lg"/>
            </a:ln>
            <a:effectLst/>
          </c:spPr>
          <c:marker>
            <c:symbol val="none"/>
          </c:marker>
          <c:dPt>
            <c:idx val="0"/>
            <c:marker>
              <c:symbol val="diamond"/>
              <c:size val="9"/>
              <c:spPr>
                <a:solidFill>
                  <a:schemeClr val="accent5">
                    <a:lumMod val="50000"/>
                  </a:schemeClr>
                </a:solidFill>
              </c:spPr>
            </c:marker>
            <c:bubble3D val="0"/>
            <c:extLst>
              <c:ext xmlns:c16="http://schemas.microsoft.com/office/drawing/2014/chart" uri="{C3380CC4-5D6E-409C-BE32-E72D297353CC}">
                <c16:uniqueId val="{00000000-225C-4C4E-BD0E-620461209EAE}"/>
              </c:ext>
            </c:extLst>
          </c:dPt>
          <c:dPt>
            <c:idx val="1"/>
            <c:bubble3D val="0"/>
            <c:extLst>
              <c:ext xmlns:c16="http://schemas.microsoft.com/office/drawing/2014/chart" uri="{C3380CC4-5D6E-409C-BE32-E72D297353CC}">
                <c16:uniqueId val="{00000001-225C-4C4E-BD0E-620461209EAE}"/>
              </c:ext>
            </c:extLst>
          </c:dPt>
          <c:dPt>
            <c:idx val="3"/>
            <c:bubble3D val="0"/>
            <c:spPr>
              <a:ln w="38100">
                <a:solidFill>
                  <a:srgbClr val="C00000"/>
                </a:solidFill>
                <a:tailEnd type="stealth" w="lg" len="lg"/>
              </a:ln>
              <a:effectLst/>
            </c:spPr>
            <c:extLst>
              <c:ext xmlns:c16="http://schemas.microsoft.com/office/drawing/2014/chart" uri="{C3380CC4-5D6E-409C-BE32-E72D297353CC}">
                <c16:uniqueId val="{00000003-225C-4C4E-BD0E-620461209EAE}"/>
              </c:ext>
            </c:extLst>
          </c:dPt>
          <c:dPt>
            <c:idx val="5"/>
            <c:bubble3D val="0"/>
            <c:extLst>
              <c:ext xmlns:c16="http://schemas.microsoft.com/office/drawing/2014/chart" uri="{C3380CC4-5D6E-409C-BE32-E72D297353CC}">
                <c16:uniqueId val="{00000004-225C-4C4E-BD0E-620461209EAE}"/>
              </c:ext>
            </c:extLst>
          </c:dPt>
          <c:dPt>
            <c:idx val="7"/>
            <c:bubble3D val="0"/>
            <c:extLst>
              <c:ext xmlns:c16="http://schemas.microsoft.com/office/drawing/2014/chart" uri="{C3380CC4-5D6E-409C-BE32-E72D297353CC}">
                <c16:uniqueId val="{00000005-225C-4C4E-BD0E-620461209EAE}"/>
              </c:ext>
            </c:extLst>
          </c:dPt>
          <c:dPt>
            <c:idx val="8"/>
            <c:bubble3D val="0"/>
            <c:extLst>
              <c:ext xmlns:c16="http://schemas.microsoft.com/office/drawing/2014/chart" uri="{C3380CC4-5D6E-409C-BE32-E72D297353CC}">
                <c16:uniqueId val="{00000006-225C-4C4E-BD0E-620461209EAE}"/>
              </c:ext>
            </c:extLst>
          </c:dPt>
          <c:dPt>
            <c:idx val="9"/>
            <c:bubble3D val="0"/>
            <c:spPr>
              <a:ln w="38100">
                <a:solidFill>
                  <a:srgbClr val="C00000"/>
                </a:solidFill>
                <a:tailEnd type="none" w="lg" len="lg"/>
              </a:ln>
              <a:effectLst/>
            </c:spPr>
            <c:extLst>
              <c:ext xmlns:c16="http://schemas.microsoft.com/office/drawing/2014/chart" uri="{C3380CC4-5D6E-409C-BE32-E72D297353CC}">
                <c16:uniqueId val="{00000008-225C-4C4E-BD0E-620461209EAE}"/>
              </c:ext>
            </c:extLst>
          </c:dPt>
          <c:dLbls>
            <c:dLbl>
              <c:idx val="0"/>
              <c:delete val="1"/>
              <c:extLst>
                <c:ext xmlns:c15="http://schemas.microsoft.com/office/drawing/2012/chart" uri="{CE6537A1-D6FC-4f65-9D91-7224C49458BB}"/>
                <c:ext xmlns:c16="http://schemas.microsoft.com/office/drawing/2014/chart" uri="{C3380CC4-5D6E-409C-BE32-E72D297353CC}">
                  <c16:uniqueId val="{00000000-225C-4C4E-BD0E-620461209EAE}"/>
                </c:ext>
              </c:extLst>
            </c:dLbl>
            <c:dLbl>
              <c:idx val="1"/>
              <c:delete val="1"/>
              <c:extLst>
                <c:ext xmlns:c15="http://schemas.microsoft.com/office/drawing/2012/chart" uri="{CE6537A1-D6FC-4f65-9D91-7224C49458BB}"/>
                <c:ext xmlns:c16="http://schemas.microsoft.com/office/drawing/2014/chart" uri="{C3380CC4-5D6E-409C-BE32-E72D297353CC}">
                  <c16:uniqueId val="{00000001-225C-4C4E-BD0E-620461209EAE}"/>
                </c:ext>
              </c:extLst>
            </c:dLbl>
            <c:dLbl>
              <c:idx val="2"/>
              <c:delete val="1"/>
              <c:extLst>
                <c:ext xmlns:c15="http://schemas.microsoft.com/office/drawing/2012/chart" uri="{CE6537A1-D6FC-4f65-9D91-7224C49458BB}"/>
                <c:ext xmlns:c16="http://schemas.microsoft.com/office/drawing/2014/chart" uri="{C3380CC4-5D6E-409C-BE32-E72D297353CC}">
                  <c16:uniqueId val="{00000009-225C-4C4E-BD0E-620461209EAE}"/>
                </c:ext>
              </c:extLst>
            </c:dLbl>
            <c:dLbl>
              <c:idx val="3"/>
              <c:layout>
                <c:manualLayout>
                  <c:x val="-5.2114816460198048E-2"/>
                  <c:y val="4.040462803426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5C-4C4E-BD0E-620461209EAE}"/>
                </c:ext>
              </c:extLst>
            </c:dLbl>
            <c:spPr>
              <a:noFill/>
              <a:ln>
                <a:noFill/>
              </a:ln>
              <a:effectLst/>
            </c:spPr>
            <c:txPr>
              <a:bodyPr wrap="square" lIns="38100" tIns="19050" rIns="38100" bIns="19050" anchor="ctr" anchorCtr="0">
                <a:spAutoFit/>
              </a:bodyPr>
              <a:lstStyle/>
              <a:p>
                <a:pPr algn="ctr" rtl="0">
                  <a:defRPr lang="en-US" sz="15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2020</c:v>
                </c:pt>
                <c:pt idx="2">
                  <c:v>2040</c:v>
                </c:pt>
              </c:numCache>
            </c:numRef>
          </c:cat>
          <c:val>
            <c:numRef>
              <c:f>Sheet1!$A$2:$A$4</c:f>
              <c:numCache>
                <c:formatCode>General</c:formatCode>
                <c:ptCount val="3"/>
                <c:pt idx="0">
                  <c:v>2016</c:v>
                </c:pt>
                <c:pt idx="1">
                  <c:v>2020</c:v>
                </c:pt>
                <c:pt idx="2">
                  <c:v>2040</c:v>
                </c:pt>
              </c:numCache>
            </c:numRef>
          </c:val>
          <c:smooth val="1"/>
          <c:extLst>
            <c:ext xmlns:c16="http://schemas.microsoft.com/office/drawing/2014/chart" uri="{C3380CC4-5D6E-409C-BE32-E72D297353CC}">
              <c16:uniqueId val="{0000000A-225C-4C4E-BD0E-620461209EAE}"/>
            </c:ext>
          </c:extLst>
        </c:ser>
        <c:ser>
          <c:idx val="1"/>
          <c:order val="1"/>
          <c:spPr>
            <a:ln w="38100">
              <a:solidFill>
                <a:schemeClr val="tx2"/>
              </a:solidFill>
              <a:tailEnd type="stealth" w="lg" len="lg"/>
            </a:ln>
          </c:spPr>
          <c:marker>
            <c:symbol val="diamond"/>
            <c:size val="7"/>
          </c:marker>
          <c:dPt>
            <c:idx val="0"/>
            <c:marker>
              <c:symbol val="diamond"/>
              <c:size val="9"/>
              <c:spPr>
                <a:solidFill>
                  <a:srgbClr val="C00000"/>
                </a:solidFill>
              </c:spPr>
            </c:marker>
            <c:bubble3D val="0"/>
            <c:extLst>
              <c:ext xmlns:c16="http://schemas.microsoft.com/office/drawing/2014/chart" uri="{C3380CC4-5D6E-409C-BE32-E72D297353CC}">
                <c16:uniqueId val="{0000000B-225C-4C4E-BD0E-620461209EAE}"/>
              </c:ext>
            </c:extLst>
          </c:dPt>
          <c:dPt>
            <c:idx val="1"/>
            <c:marker>
              <c:symbol val="none"/>
            </c:marker>
            <c:bubble3D val="0"/>
            <c:spPr>
              <a:ln w="38100">
                <a:solidFill>
                  <a:schemeClr val="tx2"/>
                </a:solidFill>
                <a:tailEnd type="none" w="lg" len="lg"/>
              </a:ln>
            </c:spPr>
            <c:extLst>
              <c:ext xmlns:c16="http://schemas.microsoft.com/office/drawing/2014/chart" uri="{C3380CC4-5D6E-409C-BE32-E72D297353CC}">
                <c16:uniqueId val="{0000000D-225C-4C4E-BD0E-620461209EAE}"/>
              </c:ext>
            </c:extLst>
          </c:dPt>
          <c:dPt>
            <c:idx val="2"/>
            <c:marker>
              <c:symbol val="none"/>
            </c:marker>
            <c:bubble3D val="0"/>
            <c:extLst>
              <c:ext xmlns:c16="http://schemas.microsoft.com/office/drawing/2014/chart" uri="{C3380CC4-5D6E-409C-BE32-E72D297353CC}">
                <c16:uniqueId val="{0000000F-225C-4C4E-BD0E-620461209EAE}"/>
              </c:ext>
            </c:extLst>
          </c:dPt>
          <c:dPt>
            <c:idx val="3"/>
            <c:marker>
              <c:symbol val="none"/>
            </c:marker>
            <c:bubble3D val="0"/>
            <c:extLst>
              <c:ext xmlns:c16="http://schemas.microsoft.com/office/drawing/2014/chart" uri="{C3380CC4-5D6E-409C-BE32-E72D297353CC}">
                <c16:uniqueId val="{00000010-225C-4C4E-BD0E-620461209EAE}"/>
              </c:ext>
            </c:extLst>
          </c:dPt>
          <c:dPt>
            <c:idx val="9"/>
            <c:bubble3D val="0"/>
            <c:extLst>
              <c:ext xmlns:c16="http://schemas.microsoft.com/office/drawing/2014/chart" uri="{C3380CC4-5D6E-409C-BE32-E72D297353CC}">
                <c16:uniqueId val="{00000011-225C-4C4E-BD0E-620461209EAE}"/>
              </c:ext>
            </c:extLst>
          </c:dPt>
          <c:dLbls>
            <c:dLbl>
              <c:idx val="0"/>
              <c:layout>
                <c:manualLayout>
                  <c:x val="-7.8849442463626546E-2"/>
                  <c:y val="-5.1948807472629158E-2"/>
                </c:manualLayout>
              </c:layout>
              <c:tx>
                <c:rich>
                  <a:bodyPr/>
                  <a:lstStyle/>
                  <a:p>
                    <a:r>
                      <a:rPr lang="en-US" dirty="0"/>
                      <a:t>210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5C-4C4E-BD0E-620461209EAE}"/>
                </c:ext>
              </c:extLst>
            </c:dLbl>
            <c:dLbl>
              <c:idx val="1"/>
              <c:delete val="1"/>
              <c:extLst>
                <c:ext xmlns:c15="http://schemas.microsoft.com/office/drawing/2012/chart" uri="{CE6537A1-D6FC-4f65-9D91-7224C49458BB}"/>
                <c:ext xmlns:c16="http://schemas.microsoft.com/office/drawing/2014/chart" uri="{C3380CC4-5D6E-409C-BE32-E72D297353CC}">
                  <c16:uniqueId val="{0000000D-225C-4C4E-BD0E-620461209EAE}"/>
                </c:ext>
              </c:extLst>
            </c:dLbl>
            <c:dLbl>
              <c:idx val="2"/>
              <c:layout>
                <c:manualLayout>
                  <c:x val="-7.5545805792912687E-2"/>
                  <c:y val="-3.8961605604471872E-2"/>
                </c:manualLayout>
              </c:layout>
              <c:tx>
                <c:rich>
                  <a:bodyPr wrap="square" lIns="38100" tIns="19050" rIns="38100" bIns="19050" anchor="ctr">
                    <a:noAutofit/>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r>
                      <a:rPr lang="en-US" dirty="0">
                        <a:solidFill>
                          <a:schemeClr val="accent5">
                            <a:lumMod val="50000"/>
                          </a:schemeClr>
                        </a:solidFill>
                      </a:rPr>
                      <a:t>610</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008713749211459"/>
                      <c:h val="6.4084739731020621E-2"/>
                    </c:manualLayout>
                  </c15:layout>
                </c:ext>
                <c:ext xmlns:c16="http://schemas.microsoft.com/office/drawing/2014/chart" uri="{C3380CC4-5D6E-409C-BE32-E72D297353CC}">
                  <c16:uniqueId val="{0000000F-225C-4C4E-BD0E-620461209EAE}"/>
                </c:ext>
              </c:extLst>
            </c:dLbl>
            <c:spPr>
              <a:noFill/>
              <a:ln>
                <a:noFill/>
              </a:ln>
              <a:effectLst/>
            </c:spPr>
            <c:txPr>
              <a:bodyPr wrap="square" lIns="38100" tIns="19050" rIns="38100" bIns="19050" anchor="ctr">
                <a:spAutoFit/>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2020</c:v>
                </c:pt>
                <c:pt idx="2">
                  <c:v>2040</c:v>
                </c:pt>
              </c:numCache>
            </c:numRef>
          </c:cat>
          <c:val>
            <c:numRef>
              <c:f>Sheet1!$B$2:$B$4</c:f>
              <c:numCache>
                <c:formatCode>0.0</c:formatCode>
                <c:ptCount val="3"/>
                <c:pt idx="0">
                  <c:v>210</c:v>
                </c:pt>
                <c:pt idx="1">
                  <c:v>482</c:v>
                </c:pt>
                <c:pt idx="2">
                  <c:v>610</c:v>
                </c:pt>
              </c:numCache>
            </c:numRef>
          </c:val>
          <c:smooth val="1"/>
          <c:extLst>
            <c:ext xmlns:c16="http://schemas.microsoft.com/office/drawing/2014/chart" uri="{C3380CC4-5D6E-409C-BE32-E72D297353CC}">
              <c16:uniqueId val="{00000012-225C-4C4E-BD0E-620461209EAE}"/>
            </c:ext>
          </c:extLst>
        </c:ser>
        <c:ser>
          <c:idx val="2"/>
          <c:order val="2"/>
          <c:spPr>
            <a:ln w="41275">
              <a:solidFill>
                <a:srgbClr val="C00000"/>
              </a:solidFill>
            </a:ln>
          </c:spPr>
          <c:marker>
            <c:symbol val="none"/>
          </c:marker>
          <c:dPt>
            <c:idx val="0"/>
            <c:marker>
              <c:symbol val="diamond"/>
              <c:size val="9"/>
              <c:spPr>
                <a:solidFill>
                  <a:schemeClr val="accent5">
                    <a:lumMod val="50000"/>
                  </a:schemeClr>
                </a:solidFill>
              </c:spPr>
            </c:marker>
            <c:bubble3D val="0"/>
            <c:extLst>
              <c:ext xmlns:c16="http://schemas.microsoft.com/office/drawing/2014/chart" uri="{C3380CC4-5D6E-409C-BE32-E72D297353CC}">
                <c16:uniqueId val="{00000016-225C-4C4E-BD0E-620461209EAE}"/>
              </c:ext>
            </c:extLst>
          </c:dPt>
          <c:dPt>
            <c:idx val="2"/>
            <c:bubble3D val="0"/>
            <c:spPr>
              <a:ln w="41275">
                <a:solidFill>
                  <a:srgbClr val="C00000"/>
                </a:solidFill>
                <a:tailEnd type="stealth" w="lg" len="lg"/>
              </a:ln>
            </c:spPr>
            <c:extLst>
              <c:ext xmlns:c16="http://schemas.microsoft.com/office/drawing/2014/chart" uri="{C3380CC4-5D6E-409C-BE32-E72D297353CC}">
                <c16:uniqueId val="{00000015-225C-4C4E-BD0E-620461209EAE}"/>
              </c:ext>
            </c:extLst>
          </c:dPt>
          <c:dLbls>
            <c:dLbl>
              <c:idx val="0"/>
              <c:layout>
                <c:manualLayout>
                  <c:x val="-5.2637967406846356E-2"/>
                  <c:y val="4.0108751624252412E-2"/>
                </c:manualLayout>
              </c:layout>
              <c:tx>
                <c:rich>
                  <a:bodyPr/>
                  <a:lstStyle/>
                  <a:p>
                    <a:r>
                      <a:rPr lang="en-US" dirty="0"/>
                      <a:t>137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25C-4C4E-BD0E-620461209EAE}"/>
                </c:ext>
              </c:extLst>
            </c:dLbl>
            <c:dLbl>
              <c:idx val="1"/>
              <c:delete val="1"/>
              <c:extLst>
                <c:ext xmlns:c15="http://schemas.microsoft.com/office/drawing/2012/chart" uri="{CE6537A1-D6FC-4f65-9D91-7224C49458BB}"/>
                <c:ext xmlns:c16="http://schemas.microsoft.com/office/drawing/2014/chart" uri="{C3380CC4-5D6E-409C-BE32-E72D297353CC}">
                  <c16:uniqueId val="{00000014-225C-4C4E-BD0E-620461209EAE}"/>
                </c:ext>
              </c:extLst>
            </c:dLbl>
            <c:dLbl>
              <c:idx val="2"/>
              <c:layout>
                <c:manualLayout>
                  <c:x val="-4.6031387669590557E-2"/>
                  <c:y val="6.0311065641385865E-2"/>
                </c:manualLayout>
              </c:layout>
              <c:tx>
                <c:rich>
                  <a:bodyPr/>
                  <a:lstStyle/>
                  <a:p>
                    <a:r>
                      <a:rPr lang="en-US" dirty="0"/>
                      <a:t>336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25C-4C4E-BD0E-620461209EAE}"/>
                </c:ext>
              </c:extLst>
            </c:dLbl>
            <c:spPr>
              <a:noFill/>
              <a:ln>
                <a:noFill/>
              </a:ln>
              <a:effectLst/>
            </c:spPr>
            <c:txPr>
              <a:bodyPr wrap="square" lIns="38100" tIns="19050" rIns="38100" bIns="19050" anchor="ctr">
                <a:spAutoFit/>
              </a:bodyPr>
              <a:lstStyle/>
              <a:p>
                <a:pPr>
                  <a:defRPr sz="1500" b="1">
                    <a:solidFill>
                      <a:srgbClr val="C00000"/>
                    </a:solidFill>
                    <a:latin typeface="Times New Roman" panose="02020603050405020304" pitchFamily="18" charset="0"/>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2020</c:v>
                </c:pt>
                <c:pt idx="2">
                  <c:v>2040</c:v>
                </c:pt>
              </c:numCache>
            </c:numRef>
          </c:cat>
          <c:val>
            <c:numRef>
              <c:f>Sheet1!$C$2:$C$4</c:f>
              <c:numCache>
                <c:formatCode>0.0</c:formatCode>
                <c:ptCount val="3"/>
                <c:pt idx="0">
                  <c:v>137</c:v>
                </c:pt>
                <c:pt idx="1">
                  <c:v>261</c:v>
                </c:pt>
                <c:pt idx="2">
                  <c:v>336</c:v>
                </c:pt>
              </c:numCache>
            </c:numRef>
          </c:val>
          <c:smooth val="0"/>
          <c:extLst>
            <c:ext xmlns:c16="http://schemas.microsoft.com/office/drawing/2014/chart" uri="{C3380CC4-5D6E-409C-BE32-E72D297353CC}">
              <c16:uniqueId val="{00000013-225C-4C4E-BD0E-620461209EAE}"/>
            </c:ext>
          </c:extLst>
        </c:ser>
        <c:dLbls>
          <c:dLblPos val="t"/>
          <c:showLegendKey val="0"/>
          <c:showVal val="1"/>
          <c:showCatName val="0"/>
          <c:showSerName val="0"/>
          <c:showPercent val="0"/>
          <c:showBubbleSize val="0"/>
        </c:dLbls>
        <c:smooth val="0"/>
        <c:axId val="133450368"/>
        <c:axId val="133452160"/>
      </c:lineChart>
      <c:catAx>
        <c:axId val="133450368"/>
        <c:scaling>
          <c:orientation val="minMax"/>
        </c:scaling>
        <c:delete val="0"/>
        <c:axPos val="b"/>
        <c:numFmt formatCode="General" sourceLinked="1"/>
        <c:majorTickMark val="none"/>
        <c:minorTickMark val="none"/>
        <c:tickLblPos val="nextTo"/>
        <c:spPr>
          <a:noFill/>
          <a:ln w="15875" cap="flat" cmpd="sng" algn="ctr">
            <a:solidFill>
              <a:schemeClr val="bg2">
                <a:lumMod val="10000"/>
              </a:schemeClr>
            </a:solidFill>
            <a:round/>
          </a:ln>
          <a:effectLst/>
        </c:spPr>
        <c:txPr>
          <a:bodyPr rot="0" spcFirstLastPara="1" vertOverflow="ellipsis" vert="horz" wrap="square" anchor="ctr" anchorCtr="1"/>
          <a:lstStyle/>
          <a:p>
            <a:pPr>
              <a:defRPr lang="en-US" sz="1800" b="1" i="0" u="none" strike="noStrike" kern="1200" cap="all" spc="120" normalizeH="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en-US"/>
          </a:p>
        </c:txPr>
        <c:crossAx val="133452160"/>
        <c:crosses val="autoZero"/>
        <c:auto val="1"/>
        <c:lblAlgn val="ctr"/>
        <c:lblOffset val="100"/>
        <c:noMultiLvlLbl val="0"/>
      </c:catAx>
      <c:valAx>
        <c:axId val="133452160"/>
        <c:scaling>
          <c:orientation val="minMax"/>
          <c:max val="700"/>
          <c:min val="0"/>
        </c:scaling>
        <c:delete val="1"/>
        <c:axPos val="l"/>
        <c:numFmt formatCode="0" sourceLinked="0"/>
        <c:majorTickMark val="out"/>
        <c:minorTickMark val="none"/>
        <c:tickLblPos val="nextTo"/>
        <c:crossAx val="133450368"/>
        <c:crosses val="autoZero"/>
        <c:crossBetween val="between"/>
        <c:majorUnit val="100"/>
        <c:min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352438934044535"/>
          <c:y val="7.7352254458552608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008-49EC-B545-F4A3B30485B9}"/>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008-49EC-B545-F4A3B30485B9}"/>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008-49EC-B545-F4A3B30485B9}"/>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008-49EC-B545-F4A3B30485B9}"/>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008-49EC-B545-F4A3B30485B9}"/>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1008-49EC-B545-F4A3B30485B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1008-49EC-B545-F4A3B30485B9}"/>
              </c:ext>
            </c:extLst>
          </c:dPt>
          <c:dLbls>
            <c:dLbl>
              <c:idx val="0"/>
              <c:layout>
                <c:manualLayout>
                  <c:x val="5.8188020091356554E-2"/>
                  <c:y val="-3.7751839904701844E-2"/>
                </c:manualLayout>
              </c:layout>
              <c:tx>
                <c:rich>
                  <a:bodyPr/>
                  <a:lstStyle/>
                  <a:p>
                    <a:fld id="{D0499656-F371-4B0F-91AF-5397E79F58FF}" type="VALUE">
                      <a:rPr lang="en-US" smtClean="0">
                        <a:solidFill>
                          <a:schemeClr val="bg2">
                            <a:lumMod val="10000"/>
                          </a:schemeClr>
                        </a:solidFill>
                      </a:rPr>
                      <a:pPr/>
                      <a:t>[القيمة]</a:t>
                    </a:fld>
                    <a:r>
                      <a:rPr lang="en-US" dirty="0">
                        <a:solidFill>
                          <a:schemeClr val="bg2">
                            <a:lumMod val="10000"/>
                          </a:schemeClr>
                        </a:solidFill>
                      </a:rPr>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0018617521728462"/>
                      <c:h val="6.509050513968942E-2"/>
                    </c:manualLayout>
                  </c15:layout>
                  <c15:dlblFieldTable/>
                  <c15:showDataLabelsRange val="0"/>
                </c:ext>
                <c:ext xmlns:c16="http://schemas.microsoft.com/office/drawing/2014/chart" uri="{C3380CC4-5D6E-409C-BE32-E72D297353CC}">
                  <c16:uniqueId val="{00000001-1008-49EC-B545-F4A3B30485B9}"/>
                </c:ext>
              </c:extLst>
            </c:dLbl>
            <c:dLbl>
              <c:idx val="1"/>
              <c:layout>
                <c:manualLayout>
                  <c:x val="-6.0116309672512365E-2"/>
                  <c:y val="5.0843371971566256E-2"/>
                </c:manualLayout>
              </c:layout>
              <c:tx>
                <c:rich>
                  <a:bodyPr/>
                  <a:lstStyle/>
                  <a:p>
                    <a:pPr>
                      <a:defRPr sz="1500" b="1">
                        <a:solidFill>
                          <a:schemeClr val="accent2">
                            <a:lumMod val="50000"/>
                          </a:schemeClr>
                        </a:solidFill>
                        <a:latin typeface="Times New Roman" panose="02020603050405020304" pitchFamily="18" charset="0"/>
                        <a:cs typeface="Times New Roman" panose="02020603050405020304" pitchFamily="18" charset="0"/>
                      </a:defRPr>
                    </a:pPr>
                    <a:fld id="{BFCEC122-AFE3-45D8-BAF6-B578113699EB}" type="VALUE">
                      <a:rPr lang="en-US" smtClean="0">
                        <a:solidFill>
                          <a:schemeClr val="accent2">
                            <a:lumMod val="50000"/>
                          </a:schemeClr>
                        </a:solidFill>
                      </a:rPr>
                      <a:pPr>
                        <a:defRPr sz="1500" b="1">
                          <a:solidFill>
                            <a:schemeClr val="accent2">
                              <a:lumMod val="50000"/>
                            </a:schemeClr>
                          </a:solidFill>
                          <a:latin typeface="Times New Roman" panose="02020603050405020304" pitchFamily="18" charset="0"/>
                          <a:cs typeface="Times New Roman" panose="02020603050405020304" pitchFamily="18" charset="0"/>
                        </a:defRPr>
                      </a:pPr>
                      <a:t>[القيمة]</a:t>
                    </a:fld>
                    <a:r>
                      <a:rPr lang="en-US" dirty="0">
                        <a:solidFill>
                          <a:schemeClr val="accent2">
                            <a:lumMod val="50000"/>
                          </a:schemeClr>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6077264319290132E-2"/>
                      <c:h val="7.8563172729568517E-2"/>
                    </c:manualLayout>
                  </c15:layout>
                  <c15:dlblFieldTable/>
                  <c15:showDataLabelsRange val="0"/>
                </c:ext>
                <c:ext xmlns:c16="http://schemas.microsoft.com/office/drawing/2014/chart" uri="{C3380CC4-5D6E-409C-BE32-E72D297353CC}">
                  <c16:uniqueId val="{00000003-1008-49EC-B545-F4A3B30485B9}"/>
                </c:ext>
              </c:extLst>
            </c:dLbl>
            <c:dLbl>
              <c:idx val="2"/>
              <c:layout>
                <c:manualLayout>
                  <c:x val="-4.2462233156875813E-2"/>
                  <c:y val="-2.5759195918866717E-2"/>
                </c:manualLayout>
              </c:layout>
              <c:tx>
                <c:rich>
                  <a:bodyPr/>
                  <a:lstStyle/>
                  <a:p>
                    <a:fld id="{34B226F3-443E-4D60-8216-CDEEB386C967}" type="VALUE">
                      <a:rPr lang="en-US" smtClean="0"/>
                      <a:pPr/>
                      <a:t>[القيمة]</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9.2825940860215048E-2"/>
                      <c:h val="7.0459981629907104E-2"/>
                    </c:manualLayout>
                  </c15:layout>
                  <c15:dlblFieldTable/>
                  <c15:showDataLabelsRange val="0"/>
                </c:ext>
                <c:ext xmlns:c16="http://schemas.microsoft.com/office/drawing/2014/chart" uri="{C3380CC4-5D6E-409C-BE32-E72D297353CC}">
                  <c16:uniqueId val="{00000005-1008-49EC-B545-F4A3B30485B9}"/>
                </c:ext>
              </c:extLst>
            </c:dLbl>
            <c:dLbl>
              <c:idx val="3"/>
              <c:layout>
                <c:manualLayout>
                  <c:x val="9.6687316999888265E-2"/>
                  <c:y val="5.6817079590447215E-3"/>
                </c:manualLayout>
              </c:layout>
              <c:tx>
                <c:rich>
                  <a:bodyPr/>
                  <a:lstStyle/>
                  <a:p>
                    <a:pPr>
                      <a:defRPr sz="1500" b="1">
                        <a:solidFill>
                          <a:schemeClr val="accent4">
                            <a:lumMod val="50000"/>
                          </a:schemeClr>
                        </a:solidFill>
                        <a:latin typeface="Times New Roman" panose="02020603050405020304" pitchFamily="18" charset="0"/>
                        <a:cs typeface="Times New Roman" panose="02020603050405020304" pitchFamily="18" charset="0"/>
                      </a:defRPr>
                    </a:pPr>
                    <a:fld id="{B493849B-E082-4E9D-A8CF-5684496F8BB1}" type="VALUE">
                      <a:rPr lang="en-US" smtClean="0">
                        <a:solidFill>
                          <a:schemeClr val="accent4">
                            <a:lumMod val="50000"/>
                          </a:schemeClr>
                        </a:solidFill>
                      </a:rPr>
                      <a:pPr>
                        <a:defRPr sz="1500" b="1">
                          <a:solidFill>
                            <a:schemeClr val="accent4">
                              <a:lumMod val="50000"/>
                            </a:schemeClr>
                          </a:solidFill>
                          <a:latin typeface="Times New Roman" panose="02020603050405020304" pitchFamily="18" charset="0"/>
                          <a:cs typeface="Times New Roman" panose="02020603050405020304" pitchFamily="18" charset="0"/>
                        </a:defRPr>
                      </a:pPr>
                      <a:t>[القيمة]</a:t>
                    </a:fld>
                    <a:r>
                      <a:rPr lang="en-US" dirty="0">
                        <a:solidFill>
                          <a:schemeClr val="accent4">
                            <a:lumMod val="50000"/>
                          </a:schemeClr>
                        </a:solidFill>
                      </a:rPr>
                      <a:t>.0%</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8488600935158363E-2"/>
                      <c:h val="6.2642741173344896E-2"/>
                    </c:manualLayout>
                  </c15:layout>
                  <c15:dlblFieldTable/>
                  <c15:showDataLabelsRange val="0"/>
                </c:ext>
                <c:ext xmlns:c16="http://schemas.microsoft.com/office/drawing/2014/chart" uri="{C3380CC4-5D6E-409C-BE32-E72D297353CC}">
                  <c16:uniqueId val="{00000007-1008-49EC-B545-F4A3B30485B9}"/>
                </c:ext>
              </c:extLst>
            </c:dLbl>
            <c:dLbl>
              <c:idx val="4"/>
              <c:layout>
                <c:manualLayout>
                  <c:x val="8.755543031919398E-2"/>
                  <c:y val="-7.7813515018977875E-2"/>
                </c:manualLayout>
              </c:layout>
              <c:tx>
                <c:rich>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fld id="{1C73AAFA-5749-428E-A644-F0A89FB75662}" type="VALUE">
                      <a:rPr lang="en-US" smtClean="0">
                        <a:solidFill>
                          <a:schemeClr val="accent5">
                            <a:lumMod val="50000"/>
                          </a:schemeClr>
                        </a:solidFill>
                      </a:rPr>
                      <a:pPr>
                        <a:defRPr sz="1500" b="1">
                          <a:solidFill>
                            <a:schemeClr val="accent5">
                              <a:lumMod val="50000"/>
                            </a:schemeClr>
                          </a:solidFill>
                          <a:latin typeface="Times New Roman" panose="02020603050405020304" pitchFamily="18" charset="0"/>
                          <a:cs typeface="Times New Roman" panose="02020603050405020304" pitchFamily="18" charset="0"/>
                        </a:defRPr>
                      </a:pPr>
                      <a:t>[القيمة]</a:t>
                    </a:fld>
                    <a:r>
                      <a:rPr lang="en-US" dirty="0">
                        <a:solidFill>
                          <a:schemeClr val="accent5">
                            <a:lumMod val="50000"/>
                          </a:schemeClr>
                        </a:solidFill>
                      </a:rPr>
                      <a:t>.0%</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7.4764784946236562E-2"/>
                      <c:h val="6.2405890267761534E-2"/>
                    </c:manualLayout>
                  </c15:layout>
                  <c15:dlblFieldTable/>
                  <c15:showDataLabelsRange val="0"/>
                </c:ext>
                <c:ext xmlns:c16="http://schemas.microsoft.com/office/drawing/2014/chart" uri="{C3380CC4-5D6E-409C-BE32-E72D297353CC}">
                  <c16:uniqueId val="{00000009-1008-49EC-B545-F4A3B30485B9}"/>
                </c:ext>
              </c:extLst>
            </c:dLbl>
            <c:dLbl>
              <c:idx val="5"/>
              <c:layout>
                <c:manualLayout>
                  <c:x val="0.10910155257810515"/>
                  <c:y val="-2.4768761963549435E-2"/>
                </c:manualLayout>
              </c:layout>
              <c:tx>
                <c:rich>
                  <a:bodyPr/>
                  <a:lstStyle/>
                  <a:p>
                    <a:pPr>
                      <a:defRPr sz="1500" b="1">
                        <a:solidFill>
                          <a:srgbClr val="C00000"/>
                        </a:solidFill>
                        <a:latin typeface="Times New Roman" panose="02020603050405020304" pitchFamily="18" charset="0"/>
                        <a:cs typeface="Times New Roman" panose="02020603050405020304" pitchFamily="18" charset="0"/>
                      </a:defRPr>
                    </a:pPr>
                    <a:fld id="{97E146FE-1FCF-4558-A6D2-33E9429F7C6B}" type="VALUE">
                      <a:rPr lang="en-US" smtClean="0">
                        <a:solidFill>
                          <a:srgbClr val="C00000"/>
                        </a:solidFill>
                      </a:rPr>
                      <a:pPr>
                        <a:defRPr sz="1500" b="1">
                          <a:solidFill>
                            <a:srgbClr val="C00000"/>
                          </a:solidFill>
                          <a:latin typeface="Times New Roman" panose="02020603050405020304" pitchFamily="18" charset="0"/>
                          <a:cs typeface="Times New Roman" panose="02020603050405020304" pitchFamily="18" charset="0"/>
                        </a:defRPr>
                      </a:pPr>
                      <a:t>[القيمة]</a:t>
                    </a:fld>
                    <a:r>
                      <a:rPr lang="en-US" dirty="0">
                        <a:solidFill>
                          <a:srgbClr val="C00000"/>
                        </a:solidFill>
                      </a:rPr>
                      <a:t>.0%</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0416666666666667"/>
                      <c:h val="6.2405890267761534E-2"/>
                    </c:manualLayout>
                  </c15:layout>
                  <c15:dlblFieldTable/>
                  <c15:showDataLabelsRange val="0"/>
                </c:ext>
                <c:ext xmlns:c16="http://schemas.microsoft.com/office/drawing/2014/chart" uri="{C3380CC4-5D6E-409C-BE32-E72D297353CC}">
                  <c16:uniqueId val="{0000000B-1008-49EC-B545-F4A3B30485B9}"/>
                </c:ext>
              </c:extLst>
            </c:dLbl>
            <c:spPr>
              <a:solidFill>
                <a:prstClr val="white"/>
              </a:solidFill>
              <a:ln>
                <a:solidFill>
                  <a:prstClr val="black">
                    <a:lumMod val="65000"/>
                    <a:lumOff val="35000"/>
                  </a:prstClr>
                </a:solidFill>
              </a:ln>
              <a:effectLst/>
            </c:spPr>
            <c:txPr>
              <a:bodyPr/>
              <a:lstStyle/>
              <a:p>
                <a:pPr>
                  <a:defRPr sz="1500" b="1">
                    <a:solidFill>
                      <a:schemeClr val="bg2">
                        <a:lumMod val="10000"/>
                      </a:schemeClr>
                    </a:solidFill>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ext>
            </c:extLst>
          </c:dLbls>
          <c:cat>
            <c:strRef>
              <c:f>Sheet1!$A$2:$A$5</c:f>
              <c:strCache>
                <c:ptCount val="4"/>
                <c:pt idx="0">
                  <c:v>منطقة أسيا الهادي</c:v>
                </c:pt>
                <c:pt idx="1">
                  <c:v>أوروبا</c:v>
                </c:pt>
                <c:pt idx="2">
                  <c:v>أفريقيا</c:v>
                </c:pt>
                <c:pt idx="3">
                  <c:v>أمريكا وكندا</c:v>
                </c:pt>
              </c:strCache>
            </c:strRef>
          </c:cat>
          <c:val>
            <c:numRef>
              <c:f>Sheet1!$B$2:$B$5</c:f>
              <c:numCache>
                <c:formatCode>0.0</c:formatCode>
                <c:ptCount val="4"/>
                <c:pt idx="0" formatCode="General">
                  <c:v>86.3</c:v>
                </c:pt>
                <c:pt idx="1">
                  <c:v>10</c:v>
                </c:pt>
                <c:pt idx="2">
                  <c:v>1.6</c:v>
                </c:pt>
                <c:pt idx="3" formatCode="General">
                  <c:v>2</c:v>
                </c:pt>
              </c:numCache>
            </c:numRef>
          </c:val>
          <c:extLst>
            <c:ext xmlns:c16="http://schemas.microsoft.com/office/drawing/2014/chart" uri="{C3380CC4-5D6E-409C-BE32-E72D297353CC}">
              <c16:uniqueId val="{0000000E-1008-49EC-B545-F4A3B30485B9}"/>
            </c:ext>
          </c:extLst>
        </c:ser>
        <c:dLbls>
          <c:dLblPos val="ctr"/>
          <c:showLegendKey val="0"/>
          <c:showVal val="1"/>
          <c:showCatName val="0"/>
          <c:showSerName val="0"/>
          <c:showPercent val="0"/>
          <c:showBubbleSize val="0"/>
          <c:showLeaderLines val="0"/>
        </c:dLbls>
      </c:pie3DChart>
      <c:spPr>
        <a:noFill/>
        <a:ln>
          <a:noFill/>
        </a:ln>
        <a:effectLst/>
      </c:spPr>
    </c:plotArea>
    <c:legend>
      <c:legendPos val="l"/>
      <c:layout>
        <c:manualLayout>
          <c:xMode val="edge"/>
          <c:yMode val="edge"/>
          <c:x val="2.4801044154646366E-2"/>
          <c:y val="0.2691369914512734"/>
          <c:w val="0.23254619634239268"/>
          <c:h val="0.3732377806346332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416012724437823E-2"/>
          <c:y val="9.127429698951911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BBD-4545-95C2-956A88E8C7FA}"/>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BBD-4545-95C2-956A88E8C7FA}"/>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BBD-4545-95C2-956A88E8C7FA}"/>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BD-4545-95C2-956A88E8C7F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BBD-4545-95C2-956A88E8C7FA}"/>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BBD-4545-95C2-956A88E8C7F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BBD-4545-95C2-956A88E8C7FA}"/>
              </c:ext>
            </c:extLst>
          </c:dPt>
          <c:dLbls>
            <c:dLbl>
              <c:idx val="0"/>
              <c:layout>
                <c:manualLayout>
                  <c:x val="3.4600978846762308E-3"/>
                  <c:y val="3.8193891042635091E-2"/>
                </c:manualLayout>
              </c:layout>
              <c:tx>
                <c:rich>
                  <a:bodyPr/>
                  <a:lstStyle/>
                  <a:p>
                    <a:pPr>
                      <a:defRPr sz="1500" b="1">
                        <a:solidFill>
                          <a:schemeClr val="tx2">
                            <a:lumMod val="50000"/>
                          </a:schemeClr>
                        </a:solidFill>
                        <a:latin typeface="Times New Roman" panose="02020603050405020304" pitchFamily="18" charset="0"/>
                        <a:cs typeface="Times New Roman" panose="02020603050405020304" pitchFamily="18" charset="0"/>
                      </a:defRPr>
                    </a:pPr>
                    <a:fld id="{E8FAA077-4A79-4F12-AB0E-3298B4383620}" type="VALUE">
                      <a:rPr lang="en-US" sz="1500" smtClean="0">
                        <a:solidFill>
                          <a:schemeClr val="tx2">
                            <a:lumMod val="50000"/>
                          </a:schemeClr>
                        </a:solidFill>
                      </a:rPr>
                      <a:pPr>
                        <a:defRPr sz="1500" b="1">
                          <a:solidFill>
                            <a:schemeClr val="tx2">
                              <a:lumMod val="50000"/>
                            </a:schemeClr>
                          </a:solidFill>
                          <a:latin typeface="Times New Roman" panose="02020603050405020304" pitchFamily="18" charset="0"/>
                          <a:cs typeface="Times New Roman" panose="02020603050405020304" pitchFamily="18" charset="0"/>
                        </a:defRPr>
                      </a:pPr>
                      <a:t>[القيمة]</a:t>
                    </a:fld>
                    <a:r>
                      <a:rPr lang="en-US" sz="1500" dirty="0">
                        <a:solidFill>
                          <a:schemeClr val="tx2">
                            <a:lumMod val="50000"/>
                          </a:schemeClr>
                        </a:solidFill>
                      </a:rPr>
                      <a:t>.0%</a:t>
                    </a:r>
                  </a:p>
                </c:rich>
              </c:tx>
              <c:spPr>
                <a:xfrm>
                  <a:off x="4618963" y="3190432"/>
                  <a:ext cx="654252" cy="276269"/>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122555"/>
                        <a:gd name="adj2" fmla="val -99049"/>
                        <a:gd name="adj3" fmla="val 16667"/>
                      </a:avLst>
                    </a:prstGeom>
                  </c15:spPr>
                  <c15:layout>
                    <c:manualLayout>
                      <c:w val="9.3245967741935484E-2"/>
                      <c:h val="6.2016503488520808E-2"/>
                    </c:manualLayout>
                  </c15:layout>
                  <c15:dlblFieldTable/>
                  <c15:showDataLabelsRange val="0"/>
                </c:ext>
                <c:ext xmlns:c16="http://schemas.microsoft.com/office/drawing/2014/chart" uri="{C3380CC4-5D6E-409C-BE32-E72D297353CC}">
                  <c16:uniqueId val="{00000001-6BBD-4545-95C2-956A88E8C7FA}"/>
                </c:ext>
              </c:extLst>
            </c:dLbl>
            <c:dLbl>
              <c:idx val="1"/>
              <c:layout>
                <c:manualLayout>
                  <c:x val="-2.0717189107835619E-2"/>
                  <c:y val="-5.5130006711906564E-2"/>
                </c:manualLayout>
              </c:layout>
              <c:tx>
                <c:rich>
                  <a:bodyPr/>
                  <a:lstStyle/>
                  <a:p>
                    <a:pPr>
                      <a:defRPr sz="1500" b="1">
                        <a:solidFill>
                          <a:schemeClr val="accent2">
                            <a:lumMod val="50000"/>
                          </a:schemeClr>
                        </a:solidFill>
                        <a:latin typeface="Times New Roman" panose="02020603050405020304" pitchFamily="18" charset="0"/>
                        <a:cs typeface="Times New Roman" panose="02020603050405020304" pitchFamily="18" charset="0"/>
                      </a:defRPr>
                    </a:pPr>
                    <a:fld id="{E44BEF84-E958-4D22-B69A-95E5E88DECD2}" type="VALUE">
                      <a:rPr lang="en-US" sz="1500" smtClean="0">
                        <a:solidFill>
                          <a:schemeClr val="accent2">
                            <a:lumMod val="50000"/>
                          </a:schemeClr>
                        </a:solidFill>
                      </a:rPr>
                      <a:pPr>
                        <a:defRPr sz="1500" b="1">
                          <a:solidFill>
                            <a:schemeClr val="accent2">
                              <a:lumMod val="50000"/>
                            </a:schemeClr>
                          </a:solidFill>
                          <a:latin typeface="Times New Roman" panose="02020603050405020304" pitchFamily="18" charset="0"/>
                          <a:cs typeface="Times New Roman" panose="02020603050405020304" pitchFamily="18" charset="0"/>
                        </a:defRPr>
                      </a:pPr>
                      <a:t>[القيمة]</a:t>
                    </a:fld>
                    <a:r>
                      <a:rPr lang="en-US" sz="1500" dirty="0">
                        <a:solidFill>
                          <a:schemeClr val="accent2">
                            <a:lumMod val="50000"/>
                          </a:schemeClr>
                        </a:solidFill>
                      </a:rPr>
                      <a:t>%</a:t>
                    </a:r>
                  </a:p>
                </c:rich>
              </c:tx>
              <c:spPr>
                <a:xfrm>
                  <a:off x="565343" y="684256"/>
                  <a:ext cx="635233" cy="335327"/>
                </a:xfrm>
                <a:solidFill>
                  <a:prstClr val="white"/>
                </a:solidFill>
                <a:ln w="9525" cap="flat" cmpd="sng" algn="ctr">
                  <a:solidFill>
                    <a:prstClr val="black">
                      <a:lumMod val="65000"/>
                      <a:lumOff val="35000"/>
                    </a:prstClr>
                  </a:solidFill>
                  <a:prstDash val="solid"/>
                  <a:round/>
                  <a:headEnd type="none" w="med" len="med"/>
                  <a:tailEnd type="none" w="med" len="med"/>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98180"/>
                        <a:gd name="adj2" fmla="val 84543"/>
                        <a:gd name="adj3" fmla="val 16667"/>
                      </a:avLst>
                    </a:prstGeom>
                  </c15:spPr>
                  <c15:layout>
                    <c:manualLayout>
                      <c:w val="9.0535344235379275E-2"/>
                      <c:h val="7.527391986567207E-2"/>
                    </c:manualLayout>
                  </c15:layout>
                  <c15:dlblFieldTable/>
                  <c15:showDataLabelsRange val="0"/>
                </c:ext>
                <c:ext xmlns:c16="http://schemas.microsoft.com/office/drawing/2014/chart" uri="{C3380CC4-5D6E-409C-BE32-E72D297353CC}">
                  <c16:uniqueId val="{00000003-6BBD-4545-95C2-956A88E8C7FA}"/>
                </c:ext>
              </c:extLst>
            </c:dLbl>
            <c:dLbl>
              <c:idx val="2"/>
              <c:layout>
                <c:manualLayout>
                  <c:x val="-4.4669147513974362E-2"/>
                  <c:y val="-5.9885358840074794E-2"/>
                </c:manualLayout>
              </c:layout>
              <c:tx>
                <c:rich>
                  <a:bodyPr/>
                  <a:lstStyle/>
                  <a:p>
                    <a:pPr>
                      <a:defRPr sz="1500" b="1">
                        <a:solidFill>
                          <a:schemeClr val="bg2">
                            <a:lumMod val="10000"/>
                          </a:schemeClr>
                        </a:solidFill>
                        <a:latin typeface="Times New Roman" panose="02020603050405020304" pitchFamily="18" charset="0"/>
                        <a:cs typeface="Times New Roman" panose="02020603050405020304" pitchFamily="18" charset="0"/>
                      </a:defRPr>
                    </a:pPr>
                    <a:fld id="{F506B43A-D684-4B83-B6EB-BE44F5D22661}" type="VALUE">
                      <a:rPr lang="en-US" sz="1500" smtClean="0">
                        <a:solidFill>
                          <a:schemeClr val="bg2">
                            <a:lumMod val="10000"/>
                          </a:schemeClr>
                        </a:solidFill>
                      </a:rPr>
                      <a:pPr>
                        <a:defRPr sz="1500" b="1">
                          <a:solidFill>
                            <a:schemeClr val="bg2">
                              <a:lumMod val="10000"/>
                            </a:schemeClr>
                          </a:solidFill>
                          <a:latin typeface="Times New Roman" panose="02020603050405020304" pitchFamily="18" charset="0"/>
                          <a:cs typeface="Times New Roman" panose="02020603050405020304" pitchFamily="18" charset="0"/>
                        </a:defRPr>
                      </a:pPr>
                      <a:t>[القيمة]</a:t>
                    </a:fld>
                    <a:r>
                      <a:rPr lang="en-US" sz="1500" dirty="0">
                        <a:solidFill>
                          <a:schemeClr val="bg2">
                            <a:lumMod val="10000"/>
                          </a:schemeClr>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5748629560975476E-2"/>
                      <c:h val="6.984395840594608E-2"/>
                    </c:manualLayout>
                  </c15:layout>
                  <c15:dlblFieldTable/>
                  <c15:showDataLabelsRange val="0"/>
                </c:ext>
                <c:ext xmlns:c16="http://schemas.microsoft.com/office/drawing/2014/chart" uri="{C3380CC4-5D6E-409C-BE32-E72D297353CC}">
                  <c16:uniqueId val="{00000005-6BBD-4545-95C2-956A88E8C7FA}"/>
                </c:ext>
              </c:extLst>
            </c:dLbl>
            <c:dLbl>
              <c:idx val="3"/>
              <c:layout>
                <c:manualLayout>
                  <c:x val="7.4668349386154131E-2"/>
                  <c:y val="-2.4229645974988608E-2"/>
                </c:manualLayout>
              </c:layout>
              <c:tx>
                <c:rich>
                  <a:bodyPr/>
                  <a:lstStyle/>
                  <a:p>
                    <a:pPr>
                      <a:defRPr sz="1500" b="1">
                        <a:solidFill>
                          <a:schemeClr val="accent4">
                            <a:lumMod val="50000"/>
                          </a:schemeClr>
                        </a:solidFill>
                        <a:latin typeface="Times New Roman" panose="02020603050405020304" pitchFamily="18" charset="0"/>
                        <a:cs typeface="Times New Roman" panose="02020603050405020304" pitchFamily="18" charset="0"/>
                      </a:defRPr>
                    </a:pPr>
                    <a:fld id="{62FB896C-0D30-4E03-A28C-D5072C5273C6}" type="VALUE">
                      <a:rPr lang="en-US" sz="1500" smtClean="0">
                        <a:solidFill>
                          <a:schemeClr val="accent4">
                            <a:lumMod val="50000"/>
                          </a:schemeClr>
                        </a:solidFill>
                      </a:rPr>
                      <a:pPr>
                        <a:defRPr sz="1500" b="1">
                          <a:solidFill>
                            <a:schemeClr val="accent4">
                              <a:lumMod val="50000"/>
                            </a:schemeClr>
                          </a:solidFill>
                          <a:latin typeface="Times New Roman" panose="02020603050405020304" pitchFamily="18" charset="0"/>
                          <a:cs typeface="Times New Roman" panose="02020603050405020304" pitchFamily="18" charset="0"/>
                        </a:defRPr>
                      </a:pPr>
                      <a:t>[القيمة]</a:t>
                    </a:fld>
                    <a:r>
                      <a:rPr lang="en-US" sz="1500" dirty="0">
                        <a:solidFill>
                          <a:schemeClr val="accent4">
                            <a:lumMod val="50000"/>
                          </a:schemeClr>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1565860215053765E-2"/>
                      <c:h val="7.5439989092096732E-2"/>
                    </c:manualLayout>
                  </c15:layout>
                  <c15:dlblFieldTable/>
                  <c15:showDataLabelsRange val="0"/>
                </c:ext>
                <c:ext xmlns:c16="http://schemas.microsoft.com/office/drawing/2014/chart" uri="{C3380CC4-5D6E-409C-BE32-E72D297353CC}">
                  <c16:uniqueId val="{00000007-6BBD-4545-95C2-956A88E8C7FA}"/>
                </c:ext>
              </c:extLst>
            </c:dLbl>
            <c:dLbl>
              <c:idx val="4"/>
              <c:layout>
                <c:manualLayout>
                  <c:x val="4.7815331047328762E-2"/>
                  <c:y val="-7.6960119564148929E-2"/>
                </c:manualLayout>
              </c:layout>
              <c:tx>
                <c:rich>
                  <a:bodyPr/>
                  <a:lstStyle/>
                  <a:p>
                    <a:pPr>
                      <a:defRPr sz="1500" b="1">
                        <a:solidFill>
                          <a:schemeClr val="accent5">
                            <a:lumMod val="50000"/>
                          </a:schemeClr>
                        </a:solidFill>
                        <a:latin typeface="Times New Roman" panose="02020603050405020304" pitchFamily="18" charset="0"/>
                        <a:cs typeface="Times New Roman" panose="02020603050405020304" pitchFamily="18" charset="0"/>
                      </a:defRPr>
                    </a:pPr>
                    <a:fld id="{C3842D33-4442-4932-B1B7-4E52AC5BC68C}" type="VALUE">
                      <a:rPr lang="en-US" sz="1500" smtClean="0">
                        <a:solidFill>
                          <a:schemeClr val="accent5">
                            <a:lumMod val="50000"/>
                          </a:schemeClr>
                        </a:solidFill>
                      </a:rPr>
                      <a:pPr>
                        <a:defRPr sz="1500" b="1">
                          <a:solidFill>
                            <a:schemeClr val="accent5">
                              <a:lumMod val="50000"/>
                            </a:schemeClr>
                          </a:solidFill>
                          <a:latin typeface="Times New Roman" panose="02020603050405020304" pitchFamily="18" charset="0"/>
                          <a:cs typeface="Times New Roman" panose="02020603050405020304" pitchFamily="18" charset="0"/>
                        </a:defRPr>
                      </a:pPr>
                      <a:t>[القيمة]</a:t>
                    </a:fld>
                    <a:r>
                      <a:rPr lang="en-US" sz="1500" dirty="0">
                        <a:solidFill>
                          <a:schemeClr val="accent5">
                            <a:lumMod val="50000"/>
                          </a:schemeClr>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9.4926075268817203E-2"/>
                      <c:h val="6.2016503488520808E-2"/>
                    </c:manualLayout>
                  </c15:layout>
                  <c15:dlblFieldTable/>
                  <c15:showDataLabelsRange val="0"/>
                </c:ext>
                <c:ext xmlns:c16="http://schemas.microsoft.com/office/drawing/2014/chart" uri="{C3380CC4-5D6E-409C-BE32-E72D297353CC}">
                  <c16:uniqueId val="{00000009-6BBD-4545-95C2-956A88E8C7FA}"/>
                </c:ext>
              </c:extLst>
            </c:dLbl>
            <c:dLbl>
              <c:idx val="5"/>
              <c:layout>
                <c:manualLayout>
                  <c:x val="3.6049683557700447E-2"/>
                  <c:y val="-3.9236742722515414E-2"/>
                </c:manualLayout>
              </c:layout>
              <c:tx>
                <c:rich>
                  <a:bodyPr/>
                  <a:lstStyle/>
                  <a:p>
                    <a:pPr>
                      <a:defRPr sz="1500" b="1">
                        <a:solidFill>
                          <a:srgbClr val="C00000"/>
                        </a:solidFill>
                        <a:latin typeface="Times New Roman" panose="02020603050405020304" pitchFamily="18" charset="0"/>
                        <a:cs typeface="Times New Roman" panose="02020603050405020304" pitchFamily="18" charset="0"/>
                      </a:defRPr>
                    </a:pPr>
                    <a:fld id="{859FBCCA-415E-40E0-8EDF-544CB9EAB9A4}" type="VALUE">
                      <a:rPr lang="en-US" sz="1500" smtClean="0">
                        <a:solidFill>
                          <a:srgbClr val="C00000"/>
                        </a:solidFill>
                      </a:rPr>
                      <a:pPr>
                        <a:defRPr sz="1500" b="1">
                          <a:solidFill>
                            <a:srgbClr val="C00000"/>
                          </a:solidFill>
                          <a:latin typeface="Times New Roman" panose="02020603050405020304" pitchFamily="18" charset="0"/>
                          <a:cs typeface="Times New Roman" panose="02020603050405020304" pitchFamily="18" charset="0"/>
                        </a:defRPr>
                      </a:pPr>
                      <a:t>[القيمة]</a:t>
                    </a:fld>
                    <a:r>
                      <a:rPr lang="en-US" sz="1500" dirty="0">
                        <a:solidFill>
                          <a:srgbClr val="C00000"/>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3165322580645157E-2"/>
                      <c:h val="6.2016503488520808E-2"/>
                    </c:manualLayout>
                  </c15:layout>
                  <c15:dlblFieldTable/>
                  <c15:showDataLabelsRange val="0"/>
                </c:ext>
                <c:ext xmlns:c16="http://schemas.microsoft.com/office/drawing/2014/chart" uri="{C3380CC4-5D6E-409C-BE32-E72D297353CC}">
                  <c16:uniqueId val="{0000000B-6BBD-4545-95C2-956A88E8C7FA}"/>
                </c:ext>
              </c:extLst>
            </c:dLbl>
            <c:spPr>
              <a:solidFill>
                <a:prstClr val="white"/>
              </a:solidFill>
              <a:ln>
                <a:solidFill>
                  <a:prstClr val="black">
                    <a:lumMod val="65000"/>
                    <a:lumOff val="35000"/>
                  </a:prstClr>
                </a:solidFill>
              </a:ln>
              <a:effectLst/>
            </c:spPr>
            <c:txPr>
              <a:bodyPr/>
              <a:lstStyle/>
              <a:p>
                <a:pPr>
                  <a:defRPr sz="1400" b="1">
                    <a:solidFill>
                      <a:schemeClr val="tx2">
                        <a:lumMod val="50000"/>
                      </a:schemeClr>
                    </a:solidFill>
                    <a:latin typeface="Times New Roman" panose="02020603050405020304" pitchFamily="18" charset="0"/>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ext>
            </c:extLst>
          </c:dLbls>
          <c:cat>
            <c:strRef>
              <c:f>Sheet1!$A$2:$A$7</c:f>
              <c:strCache>
                <c:ptCount val="4"/>
                <c:pt idx="0">
                  <c:v>منطقة أسيا الهادي</c:v>
                </c:pt>
                <c:pt idx="1">
                  <c:v>أوروبا</c:v>
                </c:pt>
                <c:pt idx="2">
                  <c:v>أفريقيا</c:v>
                </c:pt>
                <c:pt idx="3">
                  <c:v>أمريكا وكندا</c:v>
                </c:pt>
              </c:strCache>
            </c:strRef>
          </c:cat>
          <c:val>
            <c:numRef>
              <c:f>Sheet1!$B$2:$B$7</c:f>
              <c:numCache>
                <c:formatCode>0.0</c:formatCode>
                <c:ptCount val="6"/>
                <c:pt idx="0" formatCode="General">
                  <c:v>74</c:v>
                </c:pt>
                <c:pt idx="1">
                  <c:v>15.3</c:v>
                </c:pt>
                <c:pt idx="2" formatCode="General">
                  <c:v>1.5</c:v>
                </c:pt>
                <c:pt idx="3" formatCode="General">
                  <c:v>9.1999999999999993</c:v>
                </c:pt>
              </c:numCache>
            </c:numRef>
          </c:val>
          <c:extLst>
            <c:ext xmlns:c16="http://schemas.microsoft.com/office/drawing/2014/chart" uri="{C3380CC4-5D6E-409C-BE32-E72D297353CC}">
              <c16:uniqueId val="{0000000E-6BBD-4545-95C2-956A88E8C7FA}"/>
            </c:ext>
          </c:extLst>
        </c:ser>
        <c:dLbls>
          <c:dLblPos val="in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88468684535720599"/>
          <c:h val="0.80596966066917319"/>
        </c:manualLayout>
      </c:layout>
      <c:barChart>
        <c:barDir val="col"/>
        <c:grouping val="clustered"/>
        <c:varyColors val="0"/>
        <c:ser>
          <c:idx val="0"/>
          <c:order val="0"/>
          <c:tx>
            <c:strRef>
              <c:f>Sheet1!$B$1</c:f>
              <c:strCache>
                <c:ptCount val="1"/>
                <c:pt idx="0">
                  <c:v>2016</c:v>
                </c:pt>
              </c:strCache>
            </c:strRef>
          </c:tx>
          <c:spPr>
            <a:solidFill>
              <a:srgbClr val="FF7C80"/>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Sheet1!$A$2:$A$6</c:f>
              <c:strCache>
                <c:ptCount val="5"/>
                <c:pt idx="0">
                  <c:v>أمريكا الشمالية</c:v>
                </c:pt>
                <c:pt idx="1">
                  <c:v>أفريقيا</c:v>
                </c:pt>
                <c:pt idx="2">
                  <c:v>الشرق الأوسط</c:v>
                </c:pt>
                <c:pt idx="3">
                  <c:v>كومنولث الدول المستقلة</c:v>
                </c:pt>
                <c:pt idx="4">
                  <c:v>أمريكا الجنوبية والوسطى</c:v>
                </c:pt>
              </c:strCache>
            </c:strRef>
          </c:cat>
          <c:val>
            <c:numRef>
              <c:f>Sheet1!$B$2:$B$6</c:f>
              <c:numCache>
                <c:formatCode>General</c:formatCode>
                <c:ptCount val="5"/>
                <c:pt idx="1">
                  <c:v>30</c:v>
                </c:pt>
                <c:pt idx="2">
                  <c:v>110</c:v>
                </c:pt>
                <c:pt idx="3">
                  <c:v>10</c:v>
                </c:pt>
                <c:pt idx="4">
                  <c:v>5</c:v>
                </c:pt>
              </c:numCache>
            </c:numRef>
          </c:val>
          <c:extLst>
            <c:ext xmlns:c16="http://schemas.microsoft.com/office/drawing/2014/chart" uri="{C3380CC4-5D6E-409C-BE32-E72D297353CC}">
              <c16:uniqueId val="{00000004-FBDD-4C0F-89AD-7CFB4CD75D26}"/>
            </c:ext>
          </c:extLst>
        </c:ser>
        <c:ser>
          <c:idx val="1"/>
          <c:order val="1"/>
          <c:tx>
            <c:strRef>
              <c:f>Sheet1!$C$1</c:f>
              <c:strCache>
                <c:ptCount val="1"/>
                <c:pt idx="0">
                  <c:v>2025</c:v>
                </c:pt>
              </c:strCache>
            </c:strRef>
          </c:tx>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Sheet1!$A$2:$A$6</c:f>
              <c:strCache>
                <c:ptCount val="5"/>
                <c:pt idx="0">
                  <c:v>أمريكا الشمالية</c:v>
                </c:pt>
                <c:pt idx="1">
                  <c:v>أفريقيا</c:v>
                </c:pt>
                <c:pt idx="2">
                  <c:v>الشرق الأوسط</c:v>
                </c:pt>
                <c:pt idx="3">
                  <c:v>كومنولث الدول المستقلة</c:v>
                </c:pt>
                <c:pt idx="4">
                  <c:v>أمريكا الجنوبية والوسطى</c:v>
                </c:pt>
              </c:strCache>
            </c:strRef>
          </c:cat>
          <c:val>
            <c:numRef>
              <c:f>Sheet1!$C$2:$C$6</c:f>
              <c:numCache>
                <c:formatCode>General</c:formatCode>
                <c:ptCount val="5"/>
                <c:pt idx="0">
                  <c:v>110</c:v>
                </c:pt>
                <c:pt idx="1">
                  <c:v>60</c:v>
                </c:pt>
                <c:pt idx="2">
                  <c:v>120</c:v>
                </c:pt>
                <c:pt idx="3">
                  <c:v>30</c:v>
                </c:pt>
              </c:numCache>
            </c:numRef>
          </c:val>
          <c:extLst>
            <c:ext xmlns:c16="http://schemas.microsoft.com/office/drawing/2014/chart" uri="{C3380CC4-5D6E-409C-BE32-E72D297353CC}">
              <c16:uniqueId val="{00000005-FBDD-4C0F-89AD-7CFB4CD75D26}"/>
            </c:ext>
          </c:extLst>
        </c:ser>
        <c:ser>
          <c:idx val="2"/>
          <c:order val="2"/>
          <c:tx>
            <c:strRef>
              <c:f>Sheet1!$D$1</c:f>
              <c:strCache>
                <c:ptCount val="1"/>
                <c:pt idx="0">
                  <c:v>2040</c:v>
                </c:pt>
              </c:strCache>
            </c:strRef>
          </c:tx>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Sheet1!$A$2:$A$6</c:f>
              <c:strCache>
                <c:ptCount val="5"/>
                <c:pt idx="0">
                  <c:v>أمريكا الشمالية</c:v>
                </c:pt>
                <c:pt idx="1">
                  <c:v>أفريقيا</c:v>
                </c:pt>
                <c:pt idx="2">
                  <c:v>الشرق الأوسط</c:v>
                </c:pt>
                <c:pt idx="3">
                  <c:v>كومنولث الدول المستقلة</c:v>
                </c:pt>
                <c:pt idx="4">
                  <c:v>أمريكا الجنوبية والوسطى</c:v>
                </c:pt>
              </c:strCache>
            </c:strRef>
          </c:cat>
          <c:val>
            <c:numRef>
              <c:f>Sheet1!$D$2:$D$6</c:f>
              <c:numCache>
                <c:formatCode>General</c:formatCode>
                <c:ptCount val="5"/>
                <c:pt idx="0">
                  <c:v>180</c:v>
                </c:pt>
                <c:pt idx="1">
                  <c:v>100</c:v>
                </c:pt>
                <c:pt idx="2">
                  <c:v>150</c:v>
                </c:pt>
                <c:pt idx="3">
                  <c:v>50</c:v>
                </c:pt>
              </c:numCache>
            </c:numRef>
          </c:val>
          <c:extLst>
            <c:ext xmlns:c16="http://schemas.microsoft.com/office/drawing/2014/chart" uri="{C3380CC4-5D6E-409C-BE32-E72D297353CC}">
              <c16:uniqueId val="{00000006-FBDD-4C0F-89AD-7CFB4CD75D26}"/>
            </c:ext>
          </c:extLst>
        </c:ser>
        <c:dLbls>
          <c:dLblPos val="ctr"/>
          <c:showLegendKey val="0"/>
          <c:showVal val="1"/>
          <c:showCatName val="0"/>
          <c:showSerName val="0"/>
          <c:showPercent val="0"/>
          <c:showBubbleSize val="0"/>
        </c:dLbls>
        <c:gapWidth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crossAx val="140322688"/>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81636719008186E-2"/>
          <c:y val="9.0377521853095014E-2"/>
          <c:w val="0.7635948490601151"/>
          <c:h val="0.80596966066917319"/>
        </c:manualLayout>
      </c:layout>
      <c:barChart>
        <c:barDir val="col"/>
        <c:grouping val="clustered"/>
        <c:varyColors val="0"/>
        <c:ser>
          <c:idx val="0"/>
          <c:order val="0"/>
          <c:tx>
            <c:strRef>
              <c:f>Sheet1!$B$1</c:f>
              <c:strCache>
                <c:ptCount val="1"/>
                <c:pt idx="0">
                  <c:v>2016</c:v>
                </c:pt>
              </c:strCache>
            </c:strRef>
          </c:tx>
          <c:spPr>
            <a:solidFill>
              <a:srgbClr val="FF7C80"/>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Sheet1!$A$2:$A$5</c:f>
              <c:strCache>
                <c:ptCount val="4"/>
                <c:pt idx="0">
                  <c:v>أوروبا</c:v>
                </c:pt>
                <c:pt idx="1">
                  <c:v>أسيا والمحيط الهادي</c:v>
                </c:pt>
                <c:pt idx="2">
                  <c:v>أمريكا الشمالية</c:v>
                </c:pt>
                <c:pt idx="3">
                  <c:v>أمريكا الجنوبية والوسطى</c:v>
                </c:pt>
              </c:strCache>
            </c:strRef>
          </c:cat>
          <c:val>
            <c:numRef>
              <c:f>Sheet1!$B$2:$B$5</c:f>
              <c:numCache>
                <c:formatCode>General</c:formatCode>
                <c:ptCount val="4"/>
                <c:pt idx="0">
                  <c:v>50</c:v>
                </c:pt>
                <c:pt idx="1">
                  <c:v>120</c:v>
                </c:pt>
                <c:pt idx="2">
                  <c:v>4</c:v>
                </c:pt>
              </c:numCache>
            </c:numRef>
          </c:val>
          <c:extLst>
            <c:ext xmlns:c16="http://schemas.microsoft.com/office/drawing/2014/chart" uri="{C3380CC4-5D6E-409C-BE32-E72D297353CC}">
              <c16:uniqueId val="{00000000-C9E3-4D42-BCB3-45D85F3B9434}"/>
            </c:ext>
          </c:extLst>
        </c:ser>
        <c:ser>
          <c:idx val="1"/>
          <c:order val="1"/>
          <c:tx>
            <c:strRef>
              <c:f>Sheet1!$C$1</c:f>
              <c:strCache>
                <c:ptCount val="1"/>
                <c:pt idx="0">
                  <c:v>2025</c:v>
                </c:pt>
              </c:strCache>
            </c:strRef>
          </c:tx>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Sheet1!$A$2:$A$5</c:f>
              <c:strCache>
                <c:ptCount val="4"/>
                <c:pt idx="0">
                  <c:v>أوروبا</c:v>
                </c:pt>
                <c:pt idx="1">
                  <c:v>أسيا والمحيط الهادي</c:v>
                </c:pt>
                <c:pt idx="2">
                  <c:v>أمريكا الشمالية</c:v>
                </c:pt>
                <c:pt idx="3">
                  <c:v>أمريكا الجنوبية والوسطى</c:v>
                </c:pt>
              </c:strCache>
            </c:strRef>
          </c:cat>
          <c:val>
            <c:numRef>
              <c:f>Sheet1!$C$2:$C$5</c:f>
              <c:numCache>
                <c:formatCode>General</c:formatCode>
                <c:ptCount val="4"/>
                <c:pt idx="0">
                  <c:v>100</c:v>
                </c:pt>
                <c:pt idx="1">
                  <c:v>245</c:v>
                </c:pt>
                <c:pt idx="3">
                  <c:v>15</c:v>
                </c:pt>
              </c:numCache>
            </c:numRef>
          </c:val>
          <c:extLst>
            <c:ext xmlns:c16="http://schemas.microsoft.com/office/drawing/2014/chart" uri="{C3380CC4-5D6E-409C-BE32-E72D297353CC}">
              <c16:uniqueId val="{00000001-C9E3-4D42-BCB3-45D85F3B9434}"/>
            </c:ext>
          </c:extLst>
        </c:ser>
        <c:ser>
          <c:idx val="2"/>
          <c:order val="2"/>
          <c:tx>
            <c:strRef>
              <c:f>Sheet1!$D$1</c:f>
              <c:strCache>
                <c:ptCount val="1"/>
                <c:pt idx="0">
                  <c:v>2040</c:v>
                </c:pt>
              </c:strCache>
            </c:strRef>
          </c:tx>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a:bevelT w="127000"/>
              <a:bevelB w="127000"/>
            </a:sp3d>
          </c:spPr>
          <c:invertIfNegative val="0"/>
          <c:dLbls>
            <c:delete val="1"/>
          </c:dLbls>
          <c:cat>
            <c:strRef>
              <c:f>Sheet1!$A$2:$A$5</c:f>
              <c:strCache>
                <c:ptCount val="4"/>
                <c:pt idx="0">
                  <c:v>أوروبا</c:v>
                </c:pt>
                <c:pt idx="1">
                  <c:v>أسيا والمحيط الهادي</c:v>
                </c:pt>
                <c:pt idx="2">
                  <c:v>أمريكا الشمالية</c:v>
                </c:pt>
                <c:pt idx="3">
                  <c:v>أمريكا الجنوبية والوسطى</c:v>
                </c:pt>
              </c:strCache>
            </c:strRef>
          </c:cat>
          <c:val>
            <c:numRef>
              <c:f>Sheet1!$D$2:$D$5</c:f>
              <c:numCache>
                <c:formatCode>General</c:formatCode>
                <c:ptCount val="4"/>
                <c:pt idx="0">
                  <c:v>90</c:v>
                </c:pt>
                <c:pt idx="1">
                  <c:v>350</c:v>
                </c:pt>
                <c:pt idx="3">
                  <c:v>25</c:v>
                </c:pt>
              </c:numCache>
            </c:numRef>
          </c:val>
          <c:extLst>
            <c:ext xmlns:c16="http://schemas.microsoft.com/office/drawing/2014/chart" uri="{C3380CC4-5D6E-409C-BE32-E72D297353CC}">
              <c16:uniqueId val="{00000002-C9E3-4D42-BCB3-45D85F3B9434}"/>
            </c:ext>
          </c:extLst>
        </c:ser>
        <c:dLbls>
          <c:dLblPos val="ctr"/>
          <c:showLegendKey val="0"/>
          <c:showVal val="1"/>
          <c:showCatName val="0"/>
          <c:showSerName val="0"/>
          <c:showPercent val="0"/>
          <c:showBubbleSize val="0"/>
        </c:dLbls>
        <c:gapWidth val="100"/>
        <c:axId val="140322688"/>
        <c:axId val="140324224"/>
      </c:barChart>
      <c:catAx>
        <c:axId val="14032268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6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40324224"/>
        <c:crosses val="autoZero"/>
        <c:auto val="1"/>
        <c:lblAlgn val="ctr"/>
        <c:lblOffset val="100"/>
        <c:noMultiLvlLbl val="0"/>
      </c:catAx>
      <c:valAx>
        <c:axId val="1403242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crossAx val="140322688"/>
        <c:crosses val="autoZero"/>
        <c:crossBetween val="between"/>
        <c:majorUnit val="1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460439420878853E-4"/>
          <c:y val="8.2721648699982983E-2"/>
          <c:w val="0.84503852341037999"/>
          <c:h val="0.75434471722423468"/>
        </c:manualLayout>
      </c:layout>
      <c:pie3DChart>
        <c:varyColors val="1"/>
        <c:ser>
          <c:idx val="0"/>
          <c:order val="0"/>
          <c:tx>
            <c:strRef>
              <c:f>Sheet1!$B$1</c:f>
              <c:strCache>
                <c:ptCount val="1"/>
                <c:pt idx="0">
                  <c:v>Sales</c:v>
                </c:pt>
              </c:strCache>
            </c:strRef>
          </c:tx>
          <c:dPt>
            <c:idx val="0"/>
            <c:bubble3D val="0"/>
            <c:explosion val="6"/>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BBD-4545-95C2-956A88E8C7FA}"/>
              </c:ext>
            </c:extLst>
          </c:dPt>
          <c:dPt>
            <c:idx val="1"/>
            <c:bubble3D val="0"/>
            <c:explosion val="8"/>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BBD-4545-95C2-956A88E8C7FA}"/>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BBD-4545-95C2-956A88E8C7FA}"/>
              </c:ext>
            </c:extLst>
          </c:dPt>
          <c:dPt>
            <c:idx val="3"/>
            <c:bubble3D val="0"/>
            <c:explosion val="7"/>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BD-4545-95C2-956A88E8C7F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BBD-4545-95C2-956A88E8C7FA}"/>
              </c:ext>
            </c:extLst>
          </c:dPt>
          <c:dPt>
            <c:idx val="5"/>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BBD-4545-95C2-956A88E8C7F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BBD-4545-95C2-956A88E8C7FA}"/>
              </c:ext>
            </c:extLst>
          </c:dPt>
          <c:dLbls>
            <c:dLbl>
              <c:idx val="0"/>
              <c:layout>
                <c:manualLayout>
                  <c:x val="4.0322580645161289E-2"/>
                  <c:y val="-4.8336597600895467E-2"/>
                </c:manualLayout>
              </c:layout>
              <c:tx>
                <c:rich>
                  <a:bodyPr anchorCtr="0"/>
                  <a:lstStyle/>
                  <a:p>
                    <a:pPr algn="ctr">
                      <a:defRPr lang="en-US" sz="16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fld id="{996A829F-63E1-4407-BE50-9BA27FCC876B}" type="VALUE">
                      <a:rPr lang="en-US" smtClean="0"/>
                      <a:pPr algn="ctr">
                        <a:defRPr lang="en-US" sz="16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t>[القيمة]</a:t>
                    </a:fld>
                    <a:r>
                      <a:rPr lang="en-US" dirty="0"/>
                      <a:t>%</a:t>
                    </a:r>
                  </a:p>
                </c:rich>
              </c:tx>
              <c:spPr>
                <a:solidFill>
                  <a:srgbClr val="FFFFCC"/>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1424731182795698"/>
                      <c:h val="6.5506609745450542E-2"/>
                    </c:manualLayout>
                  </c15:layout>
                  <c15:dlblFieldTable/>
                  <c15:showDataLabelsRange val="0"/>
                </c:ext>
                <c:ext xmlns:c16="http://schemas.microsoft.com/office/drawing/2014/chart" uri="{C3380CC4-5D6E-409C-BE32-E72D297353CC}">
                  <c16:uniqueId val="{00000001-6BBD-4545-95C2-956A88E8C7FA}"/>
                </c:ext>
              </c:extLst>
            </c:dLbl>
            <c:dLbl>
              <c:idx val="1"/>
              <c:delete val="1"/>
              <c:extLst>
                <c:ext xmlns:c15="http://schemas.microsoft.com/office/drawing/2012/chart" uri="{CE6537A1-D6FC-4f65-9D91-7224C49458BB}"/>
                <c:ext xmlns:c16="http://schemas.microsoft.com/office/drawing/2014/chart" uri="{C3380CC4-5D6E-409C-BE32-E72D297353CC}">
                  <c16:uniqueId val="{00000003-6BBD-4545-95C2-956A88E8C7FA}"/>
                </c:ext>
              </c:extLst>
            </c:dLbl>
            <c:dLbl>
              <c:idx val="2"/>
              <c:delete val="1"/>
              <c:extLst>
                <c:ext xmlns:c15="http://schemas.microsoft.com/office/drawing/2012/chart" uri="{CE6537A1-D6FC-4f65-9D91-7224C49458BB}"/>
                <c:ext xmlns:c16="http://schemas.microsoft.com/office/drawing/2014/chart" uri="{C3380CC4-5D6E-409C-BE32-E72D297353CC}">
                  <c16:uniqueId val="{00000005-6BBD-4545-95C2-956A88E8C7FA}"/>
                </c:ext>
              </c:extLst>
            </c:dLbl>
            <c:dLbl>
              <c:idx val="3"/>
              <c:delete val="1"/>
              <c:extLst>
                <c:ext xmlns:c15="http://schemas.microsoft.com/office/drawing/2012/chart" uri="{CE6537A1-D6FC-4f65-9D91-7224C49458BB}"/>
                <c:ext xmlns:c16="http://schemas.microsoft.com/office/drawing/2014/chart" uri="{C3380CC4-5D6E-409C-BE32-E72D297353CC}">
                  <c16:uniqueId val="{00000007-6BBD-4545-95C2-956A88E8C7FA}"/>
                </c:ext>
              </c:extLst>
            </c:dLbl>
            <c:dLbl>
              <c:idx val="4"/>
              <c:delete val="1"/>
              <c:extLst>
                <c:ext xmlns:c15="http://schemas.microsoft.com/office/drawing/2012/chart" uri="{CE6537A1-D6FC-4f65-9D91-7224C49458BB}"/>
                <c:ext xmlns:c16="http://schemas.microsoft.com/office/drawing/2014/chart" uri="{C3380CC4-5D6E-409C-BE32-E72D297353CC}">
                  <c16:uniqueId val="{00000009-6BBD-4545-95C2-956A88E8C7FA}"/>
                </c:ext>
              </c:extLst>
            </c:dLbl>
            <c:dLbl>
              <c:idx val="5"/>
              <c:layout>
                <c:manualLayout>
                  <c:x val="-3.5282258064516132E-2"/>
                  <c:y val="-1.7347234759768071E-18"/>
                </c:manualLayout>
              </c:layout>
              <c:tx>
                <c:rich>
                  <a:bodyPr anchorCtr="0"/>
                  <a:lstStyle/>
                  <a:p>
                    <a:pPr algn="ctr">
                      <a:defRPr lang="en-US"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fld id="{97B12048-B597-4ACC-A5B6-E3C554891344}" type="VALUE">
                      <a:rPr lang="en-US" smtClean="0">
                        <a:solidFill>
                          <a:srgbClr val="C00000"/>
                        </a:solidFill>
                      </a:rPr>
                      <a:pPr algn="ctr">
                        <a:defRPr lang="en-US"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t>[القيمة]</a:t>
                    </a:fld>
                    <a:r>
                      <a:rPr lang="en-US" dirty="0">
                        <a:solidFill>
                          <a:srgbClr val="C00000"/>
                        </a:solidFill>
                      </a:rPr>
                      <a:t>%</a:t>
                    </a:r>
                  </a:p>
                </c:rich>
              </c:tx>
              <c:spPr>
                <a:solidFill>
                  <a:prstClr val="white"/>
                </a:solidFill>
                <a:ln>
                  <a:solidFill>
                    <a:prstClr val="black">
                      <a:lumMod val="65000"/>
                      <a:lumOff val="35000"/>
                    </a:prstClr>
                  </a:solid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0.10080645161290322"/>
                      <c:h val="6.2821912624735354E-2"/>
                    </c:manualLayout>
                  </c15:layout>
                  <c15:dlblFieldTable/>
                  <c15:showDataLabelsRange val="0"/>
                </c:ext>
                <c:ext xmlns:c16="http://schemas.microsoft.com/office/drawing/2014/chart" uri="{C3380CC4-5D6E-409C-BE32-E72D297353CC}">
                  <c16:uniqueId val="{0000000B-6BBD-4545-95C2-956A88E8C7FA}"/>
                </c:ext>
              </c:extLst>
            </c:dLbl>
            <c:dLbl>
              <c:idx val="6"/>
              <c:delete val="1"/>
              <c:extLst>
                <c:ext xmlns:c15="http://schemas.microsoft.com/office/drawing/2012/chart" uri="{CE6537A1-D6FC-4f65-9D91-7224C49458BB}"/>
                <c:ext xmlns:c16="http://schemas.microsoft.com/office/drawing/2014/chart" uri="{C3380CC4-5D6E-409C-BE32-E72D297353CC}">
                  <c16:uniqueId val="{0000000D-6BBD-4545-95C2-956A88E8C7FA}"/>
                </c:ext>
              </c:extLst>
            </c:dLbl>
            <c:spPr>
              <a:solidFill>
                <a:prstClr val="white"/>
              </a:solidFill>
              <a:ln>
                <a:solidFill>
                  <a:prstClr val="black">
                    <a:lumMod val="65000"/>
                    <a:lumOff val="35000"/>
                  </a:prstClr>
                </a:solidFill>
              </a:ln>
              <a:effectLst/>
            </c:spPr>
            <c:txPr>
              <a:bodyPr anchorCtr="0"/>
              <a:lstStyle/>
              <a:p>
                <a:pPr algn="ctr">
                  <a:defRPr lang="en-US" sz="16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c15:spPr>
              </c:ext>
            </c:extLst>
          </c:dLbls>
          <c:cat>
            <c:strRef>
              <c:f>Sheet1!$A$2:$A$8</c:f>
              <c:strCache>
                <c:ptCount val="7"/>
                <c:pt idx="0">
                  <c:v>الدول العربية</c:v>
                </c:pt>
                <c:pt idx="1">
                  <c:v>دول أوبك غير العربية</c:v>
                </c:pt>
                <c:pt idx="2">
                  <c:v>كومنولث الدول المستقلة</c:v>
                </c:pt>
                <c:pt idx="3">
                  <c:v>باقي دول العالم</c:v>
                </c:pt>
                <c:pt idx="4">
                  <c:v>أمريكا الشمالية</c:v>
                </c:pt>
                <c:pt idx="5">
                  <c:v>الصين</c:v>
                </c:pt>
                <c:pt idx="6">
                  <c:v>بحر الشمال</c:v>
                </c:pt>
              </c:strCache>
            </c:strRef>
          </c:cat>
          <c:val>
            <c:numRef>
              <c:f>Sheet1!$B$2:$B$8</c:f>
              <c:numCache>
                <c:formatCode>0.0</c:formatCode>
                <c:ptCount val="7"/>
                <c:pt idx="0" formatCode="General">
                  <c:v>15.8</c:v>
                </c:pt>
                <c:pt idx="1">
                  <c:v>8.6</c:v>
                </c:pt>
                <c:pt idx="2" formatCode="General">
                  <c:v>22</c:v>
                </c:pt>
                <c:pt idx="3" formatCode="General">
                  <c:v>19.100000000000001</c:v>
                </c:pt>
                <c:pt idx="4" formatCode="General">
                  <c:v>25.9</c:v>
                </c:pt>
                <c:pt idx="5" formatCode="General">
                  <c:v>4.0999999999999996</c:v>
                </c:pt>
                <c:pt idx="6" formatCode="General">
                  <c:v>4.5</c:v>
                </c:pt>
              </c:numCache>
            </c:numRef>
          </c:val>
          <c:extLst>
            <c:ext xmlns:c16="http://schemas.microsoft.com/office/drawing/2014/chart" uri="{C3380CC4-5D6E-409C-BE32-E72D297353CC}">
              <c16:uniqueId val="{0000000E-6BBD-4545-95C2-956A88E8C7FA}"/>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0.27333</cdr:x>
      <cdr:y>0.8767</cdr:y>
    </cdr:from>
    <cdr:to>
      <cdr:x>0.96169</cdr:x>
      <cdr:y>0.96128</cdr:y>
    </cdr:to>
    <cdr:sp macro="" textlink="">
      <cdr:nvSpPr>
        <cdr:cNvPr id="2" name="TextBox 46">
          <a:extLst xmlns:a="http://schemas.openxmlformats.org/drawingml/2006/main">
            <a:ext uri="{FF2B5EF4-FFF2-40B4-BE49-F238E27FC236}">
              <a16:creationId xmlns:a16="http://schemas.microsoft.com/office/drawing/2014/main" id="{6834B5A6-67BA-4C9A-9C2A-EDEADA363DD9}"/>
            </a:ext>
          </a:extLst>
        </cdr:cNvPr>
        <cdr:cNvSpPr txBox="1"/>
      </cdr:nvSpPr>
      <cdr:spPr>
        <a:xfrm xmlns:a="http://schemas.openxmlformats.org/drawingml/2006/main" flipH="1">
          <a:off x="2066081" y="4147228"/>
          <a:ext cx="520339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EG" sz="2000" b="1" kern="0" dirty="0">
              <a:solidFill>
                <a:srgbClr val="C00000"/>
              </a:solidFill>
              <a:latin typeface="Arial" pitchFamily="34" charset="0"/>
              <a:cs typeface="PT Bold Heading" panose="02010400000000000000" pitchFamily="2" charset="-78"/>
            </a:rPr>
            <a:t>إجمالي العالم: </a:t>
          </a:r>
          <a:r>
            <a:rPr lang="en-US" sz="2000" b="1" kern="0" dirty="0">
              <a:latin typeface="Times New Roman" panose="02020603050405020304" pitchFamily="18" charset="0"/>
              <a:cs typeface="PT Bold Heading" panose="02010400000000000000" pitchFamily="2" charset="-78"/>
            </a:rPr>
            <a:t>1449.5</a:t>
          </a:r>
          <a:r>
            <a:rPr lang="ar-EG" sz="2000" b="1" kern="0" dirty="0">
              <a:solidFill>
                <a:schemeClr val="tx2"/>
              </a:solidFill>
              <a:latin typeface="Arial" pitchFamily="34" charset="0"/>
              <a:cs typeface="PT Bold Heading" panose="02010400000000000000" pitchFamily="2" charset="-78"/>
            </a:rPr>
            <a:t> مليار برميل</a:t>
          </a:r>
          <a:endParaRPr lang="en-US" sz="2000" b="1" dirty="0">
            <a:solidFill>
              <a:schemeClr val="tx2"/>
            </a:solidFill>
            <a:cs typeface="PT Bold Heading" panose="02010400000000000000"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0.06029</cdr:x>
      <cdr:y>0.86566</cdr:y>
    </cdr:from>
    <cdr:to>
      <cdr:x>0.74866</cdr:x>
      <cdr:y>0.95024</cdr:y>
    </cdr:to>
    <cdr:sp macro="" textlink="">
      <cdr:nvSpPr>
        <cdr:cNvPr id="2" name="TextBox 46">
          <a:extLst xmlns:a="http://schemas.openxmlformats.org/drawingml/2006/main">
            <a:ext uri="{FF2B5EF4-FFF2-40B4-BE49-F238E27FC236}">
              <a16:creationId xmlns:a16="http://schemas.microsoft.com/office/drawing/2014/main" id="{9CE9071E-07CD-4CB1-9378-4E7B6988F12B}"/>
            </a:ext>
          </a:extLst>
        </cdr:cNvPr>
        <cdr:cNvSpPr txBox="1"/>
      </cdr:nvSpPr>
      <cdr:spPr>
        <a:xfrm xmlns:a="http://schemas.openxmlformats.org/drawingml/2006/main" flipH="1">
          <a:off x="455735" y="4095016"/>
          <a:ext cx="5203416" cy="400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EG" sz="2000" b="1" kern="0" dirty="0">
              <a:solidFill>
                <a:srgbClr val="C00000"/>
              </a:solidFill>
              <a:latin typeface="Arial" pitchFamily="34" charset="0"/>
              <a:cs typeface="PT Bold Heading" panose="02010400000000000000" pitchFamily="2" charset="-78"/>
            </a:rPr>
            <a:t>إجمالي العالم: </a:t>
          </a:r>
          <a:r>
            <a:rPr lang="en-US" sz="2000" b="1" kern="0" dirty="0">
              <a:solidFill>
                <a:schemeClr val="tx1"/>
              </a:solidFill>
              <a:latin typeface="Times New Roman" panose="02020603050405020304" pitchFamily="18" charset="0"/>
              <a:cs typeface="PT Bold Heading" panose="02010400000000000000" pitchFamily="2" charset="-78"/>
            </a:rPr>
            <a:t>79.9</a:t>
          </a:r>
          <a:r>
            <a:rPr lang="ar-EG" sz="2000" b="1" kern="0" dirty="0">
              <a:solidFill>
                <a:schemeClr val="tx2"/>
              </a:solidFill>
              <a:latin typeface="Arial" pitchFamily="34" charset="0"/>
              <a:cs typeface="PT Bold Heading" panose="02010400000000000000" pitchFamily="2" charset="-78"/>
            </a:rPr>
            <a:t> </a:t>
          </a:r>
          <a:r>
            <a:rPr lang="ar-EG" sz="2000" b="1" kern="0" dirty="0">
              <a:solidFill>
                <a:schemeClr val="accent1">
                  <a:lumMod val="50000"/>
                </a:schemeClr>
              </a:solidFill>
              <a:latin typeface="Arial" pitchFamily="34" charset="0"/>
              <a:cs typeface="PT Bold Heading" panose="02010400000000000000" pitchFamily="2" charset="-78"/>
            </a:rPr>
            <a:t>مليون برميل</a:t>
          </a:r>
          <a:r>
            <a:rPr lang="en-US" sz="2000" b="1" kern="0" dirty="0">
              <a:solidFill>
                <a:schemeClr val="accent1">
                  <a:lumMod val="50000"/>
                </a:schemeClr>
              </a:solidFill>
              <a:latin typeface="Arial" pitchFamily="34" charset="0"/>
              <a:cs typeface="PT Bold Heading" panose="02010400000000000000" pitchFamily="2" charset="-78"/>
            </a:rPr>
            <a:t>/</a:t>
          </a:r>
          <a:r>
            <a:rPr lang="ar-EG" sz="2000" b="1" kern="0" dirty="0">
              <a:solidFill>
                <a:schemeClr val="accent1">
                  <a:lumMod val="50000"/>
                </a:schemeClr>
              </a:solidFill>
              <a:latin typeface="Arial" pitchFamily="34" charset="0"/>
              <a:cs typeface="PT Bold Heading" panose="02010400000000000000" pitchFamily="2" charset="-78"/>
            </a:rPr>
            <a:t> يوم</a:t>
          </a:r>
          <a:endParaRPr lang="en-US" sz="2000" b="1" dirty="0">
            <a:solidFill>
              <a:schemeClr val="accent1">
                <a:lumMod val="50000"/>
              </a:schemeClr>
            </a:solidFill>
            <a:cs typeface="PT Bold Heading" panose="02010400000000000000" pitchFamily="2"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0.27333</cdr:x>
      <cdr:y>0.8767</cdr:y>
    </cdr:from>
    <cdr:to>
      <cdr:x>0.96169</cdr:x>
      <cdr:y>0.96128</cdr:y>
    </cdr:to>
    <cdr:sp macro="" textlink="">
      <cdr:nvSpPr>
        <cdr:cNvPr id="2" name="TextBox 46">
          <a:extLst xmlns:a="http://schemas.openxmlformats.org/drawingml/2006/main">
            <a:ext uri="{FF2B5EF4-FFF2-40B4-BE49-F238E27FC236}">
              <a16:creationId xmlns:a16="http://schemas.microsoft.com/office/drawing/2014/main" id="{6834B5A6-67BA-4C9A-9C2A-EDEADA363DD9}"/>
            </a:ext>
          </a:extLst>
        </cdr:cNvPr>
        <cdr:cNvSpPr txBox="1"/>
      </cdr:nvSpPr>
      <cdr:spPr>
        <a:xfrm xmlns:a="http://schemas.openxmlformats.org/drawingml/2006/main" flipH="1">
          <a:off x="2066081" y="4147228"/>
          <a:ext cx="520339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EG" sz="2000" b="1" kern="0" dirty="0">
              <a:solidFill>
                <a:srgbClr val="C00000"/>
              </a:solidFill>
              <a:latin typeface="Arial" pitchFamily="34" charset="0"/>
              <a:cs typeface="PT Bold Heading" panose="02010400000000000000" pitchFamily="2" charset="-78"/>
            </a:rPr>
            <a:t>إجمالي العالم: </a:t>
          </a:r>
          <a:r>
            <a:rPr lang="ar-KW" sz="2000" b="1" kern="0" dirty="0">
              <a:latin typeface="Times New Roman" panose="02020603050405020304" pitchFamily="18" charset="0"/>
              <a:cs typeface="PT Bold Heading" panose="02010400000000000000" pitchFamily="2" charset="-78"/>
            </a:rPr>
            <a:t>196.9</a:t>
          </a:r>
          <a:r>
            <a:rPr lang="ar-EG" sz="2000" b="1" kern="0" dirty="0">
              <a:solidFill>
                <a:schemeClr val="tx2"/>
              </a:solidFill>
              <a:latin typeface="Arial" pitchFamily="34" charset="0"/>
              <a:cs typeface="PT Bold Heading" panose="02010400000000000000" pitchFamily="2" charset="-78"/>
            </a:rPr>
            <a:t> </a:t>
          </a:r>
          <a:r>
            <a:rPr lang="ar-KW" sz="2000" b="1" kern="0" dirty="0">
              <a:solidFill>
                <a:schemeClr val="tx2"/>
              </a:solidFill>
              <a:latin typeface="Arial" pitchFamily="34" charset="0"/>
              <a:cs typeface="PT Bold Heading" panose="02010400000000000000" pitchFamily="2" charset="-78"/>
            </a:rPr>
            <a:t>تريليون متر مكعب</a:t>
          </a:r>
          <a:endParaRPr lang="en-US" sz="2000" b="1" dirty="0">
            <a:solidFill>
              <a:schemeClr val="tx2"/>
            </a:solidFill>
            <a:cs typeface="PT Bold Heading" panose="02010400000000000000" pitchFamily="2"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0.07222</cdr:x>
      <cdr:y>0.86566</cdr:y>
    </cdr:from>
    <cdr:to>
      <cdr:x>0.76059</cdr:x>
      <cdr:y>0.95024</cdr:y>
    </cdr:to>
    <cdr:sp macro="" textlink="">
      <cdr:nvSpPr>
        <cdr:cNvPr id="2" name="TextBox 46">
          <a:extLst xmlns:a="http://schemas.openxmlformats.org/drawingml/2006/main">
            <a:ext uri="{FF2B5EF4-FFF2-40B4-BE49-F238E27FC236}">
              <a16:creationId xmlns:a16="http://schemas.microsoft.com/office/drawing/2014/main" id="{9CE9071E-07CD-4CB1-9378-4E7B6988F12B}"/>
            </a:ext>
          </a:extLst>
        </cdr:cNvPr>
        <cdr:cNvSpPr txBox="1"/>
      </cdr:nvSpPr>
      <cdr:spPr>
        <a:xfrm xmlns:a="http://schemas.openxmlformats.org/drawingml/2006/main" flipH="1">
          <a:off x="545888" y="4095016"/>
          <a:ext cx="5203416" cy="400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EG" sz="2000" b="1" kern="0" dirty="0">
              <a:solidFill>
                <a:srgbClr val="C00000"/>
              </a:solidFill>
              <a:latin typeface="Arial" pitchFamily="34" charset="0"/>
              <a:cs typeface="PT Bold Heading" panose="02010400000000000000" pitchFamily="2" charset="-78"/>
            </a:rPr>
            <a:t>إجمالي العالم: </a:t>
          </a:r>
          <a:r>
            <a:rPr lang="ar-KW" sz="2000" b="1" kern="0" dirty="0">
              <a:solidFill>
                <a:schemeClr val="tx1"/>
              </a:solidFill>
              <a:latin typeface="Times New Roman" panose="02020603050405020304" pitchFamily="18" charset="0"/>
              <a:cs typeface="PT Bold Heading" panose="02010400000000000000" pitchFamily="2" charset="-78"/>
            </a:rPr>
            <a:t>3680.4</a:t>
          </a:r>
          <a:r>
            <a:rPr lang="ar-EG" sz="2000" b="1" kern="0" dirty="0">
              <a:solidFill>
                <a:schemeClr val="tx2"/>
              </a:solidFill>
              <a:latin typeface="Arial" pitchFamily="34" charset="0"/>
              <a:cs typeface="PT Bold Heading" panose="02010400000000000000" pitchFamily="2" charset="-78"/>
            </a:rPr>
            <a:t> </a:t>
          </a:r>
          <a:r>
            <a:rPr lang="ar-KW" sz="2000" b="1" kern="0" dirty="0">
              <a:solidFill>
                <a:schemeClr val="accent1">
                  <a:lumMod val="50000"/>
                </a:schemeClr>
              </a:solidFill>
              <a:latin typeface="Arial" pitchFamily="34" charset="0"/>
              <a:cs typeface="PT Bold Heading" panose="02010400000000000000" pitchFamily="2" charset="-78"/>
            </a:rPr>
            <a:t>مليار متر مكعب</a:t>
          </a:r>
          <a:endParaRPr lang="en-US" sz="2000" b="1" dirty="0">
            <a:solidFill>
              <a:schemeClr val="accent1">
                <a:lumMod val="50000"/>
              </a:schemeClr>
            </a:solidFill>
            <a:cs typeface="PT Bold Heading" panose="02010400000000000000" pitchFamily="2" charset="-7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0.09155</cdr:x>
      <cdr:y>0.39904</cdr:y>
    </cdr:from>
    <cdr:to>
      <cdr:x>0.19453</cdr:x>
      <cdr:y>0.47789</cdr:y>
    </cdr:to>
    <cdr:sp macro="" textlink="">
      <cdr:nvSpPr>
        <cdr:cNvPr id="2" name="TextBox 1">
          <a:extLst xmlns:a="http://schemas.openxmlformats.org/drawingml/2006/main">
            <a:ext uri="{FF2B5EF4-FFF2-40B4-BE49-F238E27FC236}">
              <a16:creationId xmlns:a16="http://schemas.microsoft.com/office/drawing/2014/main" id="{B237802A-3C4B-4769-BB10-04A5AE31CFBB}"/>
            </a:ext>
          </a:extLst>
        </cdr:cNvPr>
        <cdr:cNvSpPr txBox="1"/>
      </cdr:nvSpPr>
      <cdr:spPr>
        <a:xfrm xmlns:a="http://schemas.openxmlformats.org/drawingml/2006/main">
          <a:off x="484807" y="1682218"/>
          <a:ext cx="545322" cy="332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KW" sz="1500" b="1" kern="1200" dirty="0">
              <a:solidFill>
                <a:schemeClr val="tx1"/>
              </a:solidFill>
              <a:latin typeface="Times New Roman" panose="02020603050405020304" pitchFamily="18" charset="0"/>
              <a:cs typeface="Times New Roman" panose="02020603050405020304" pitchFamily="18" charset="0"/>
            </a:rPr>
            <a:t>57.5</a:t>
          </a:r>
          <a:endParaRPr lang="en-US" sz="1500" b="1" kern="12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0.29518</cdr:x>
      <cdr:y>0.5</cdr:y>
    </cdr:from>
    <cdr:to>
      <cdr:x>0.70482</cdr:x>
      <cdr:y>0.58043</cdr:y>
    </cdr:to>
    <cdr:sp macro="" textlink="">
      <cdr:nvSpPr>
        <cdr:cNvPr id="2" name="TextBox 53">
          <a:extLst xmlns:a="http://schemas.openxmlformats.org/drawingml/2006/main">
            <a:ext uri="{FF2B5EF4-FFF2-40B4-BE49-F238E27FC236}">
              <a16:creationId xmlns:a16="http://schemas.microsoft.com/office/drawing/2014/main" id="{8064694A-A158-440A-A48E-45CFB1C1F8D8}"/>
            </a:ext>
          </a:extLst>
        </cdr:cNvPr>
        <cdr:cNvSpPr txBox="1"/>
      </cdr:nvSpPr>
      <cdr:spPr>
        <a:xfrm xmlns:a="http://schemas.openxmlformats.org/drawingml/2006/main">
          <a:off x="1674960" y="2200243"/>
          <a:ext cx="2324517" cy="3539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rtl="1">
            <a:buClr>
              <a:schemeClr val="bg1">
                <a:lumMod val="50000"/>
              </a:schemeClr>
            </a:buClr>
            <a:buSzPct val="150000"/>
          </a:pPr>
          <a:endParaRPr lang="en-US" sz="1700" b="1" dirty="0">
            <a:solidFill>
              <a:srgbClr val="C00000"/>
            </a:solidFill>
            <a:cs typeface="+mj-cs"/>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0.27333</cdr:x>
      <cdr:y>0.8767</cdr:y>
    </cdr:from>
    <cdr:to>
      <cdr:x>0.96169</cdr:x>
      <cdr:y>0.96128</cdr:y>
    </cdr:to>
    <cdr:sp macro="" textlink="">
      <cdr:nvSpPr>
        <cdr:cNvPr id="2" name="TextBox 46">
          <a:extLst xmlns:a="http://schemas.openxmlformats.org/drawingml/2006/main">
            <a:ext uri="{FF2B5EF4-FFF2-40B4-BE49-F238E27FC236}">
              <a16:creationId xmlns:a16="http://schemas.microsoft.com/office/drawing/2014/main" id="{6834B5A6-67BA-4C9A-9C2A-EDEADA363DD9}"/>
            </a:ext>
          </a:extLst>
        </cdr:cNvPr>
        <cdr:cNvSpPr txBox="1"/>
      </cdr:nvSpPr>
      <cdr:spPr>
        <a:xfrm xmlns:a="http://schemas.openxmlformats.org/drawingml/2006/main" flipH="1">
          <a:off x="2066081" y="4147228"/>
          <a:ext cx="520339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KW" sz="2000" b="1" kern="0" dirty="0">
              <a:solidFill>
                <a:schemeClr val="accent5">
                  <a:lumMod val="50000"/>
                </a:schemeClr>
              </a:solidFill>
              <a:latin typeface="Arial" pitchFamily="34" charset="0"/>
              <a:cs typeface="PT Bold Heading" panose="02010400000000000000" pitchFamily="2" charset="-78"/>
            </a:rPr>
            <a:t>عام</a:t>
          </a:r>
          <a:r>
            <a:rPr lang="ar-KW" sz="2000" b="1" kern="0" dirty="0">
              <a:solidFill>
                <a:srgbClr val="C00000"/>
              </a:solidFill>
              <a:latin typeface="Arial" pitchFamily="34" charset="0"/>
              <a:cs typeface="PT Bold Heading" panose="02010400000000000000" pitchFamily="2" charset="-78"/>
            </a:rPr>
            <a:t> </a:t>
          </a:r>
          <a:r>
            <a:rPr lang="ar-KW" sz="2000" b="1" kern="0" dirty="0">
              <a:solidFill>
                <a:srgbClr val="C00000"/>
              </a:solidFill>
              <a:latin typeface="Arial" pitchFamily="34" charset="0"/>
              <a:cs typeface="+mj-cs"/>
            </a:rPr>
            <a:t>2040</a:t>
          </a:r>
          <a:r>
            <a:rPr lang="ar-EG" sz="2000" b="1" kern="0" dirty="0">
              <a:solidFill>
                <a:srgbClr val="C00000"/>
              </a:solidFill>
              <a:latin typeface="Arial" pitchFamily="34" charset="0"/>
              <a:cs typeface="PT Bold Heading" panose="02010400000000000000" pitchFamily="2" charset="-78"/>
            </a:rPr>
            <a:t>: </a:t>
          </a:r>
          <a:r>
            <a:rPr lang="ar-KW" sz="2000" b="1" kern="0" dirty="0">
              <a:latin typeface="Times New Roman" panose="02020603050405020304" pitchFamily="18" charset="0"/>
              <a:cs typeface="PT Bold Heading" panose="02010400000000000000" pitchFamily="2" charset="-78"/>
            </a:rPr>
            <a:t>24.9</a:t>
          </a:r>
          <a:r>
            <a:rPr lang="ar-EG" sz="2000" b="1" kern="0" dirty="0">
              <a:solidFill>
                <a:schemeClr val="tx2"/>
              </a:solidFill>
              <a:latin typeface="Arial" pitchFamily="34" charset="0"/>
              <a:cs typeface="PT Bold Heading" panose="02010400000000000000" pitchFamily="2" charset="-78"/>
            </a:rPr>
            <a:t> </a:t>
          </a:r>
          <a:r>
            <a:rPr lang="ar-KW" sz="2000" b="1" dirty="0">
              <a:solidFill>
                <a:schemeClr val="accent1">
                  <a:lumMod val="50000"/>
                </a:schemeClr>
              </a:solidFill>
              <a:latin typeface="Arial" pitchFamily="34" charset="0"/>
              <a:cs typeface="PT Bold Heading" panose="02010400000000000000" pitchFamily="2" charset="-78"/>
            </a:rPr>
            <a:t>مليون برميل/يوم</a:t>
          </a:r>
          <a:endParaRPr lang="en-US" sz="2000" b="1" dirty="0">
            <a:solidFill>
              <a:schemeClr val="accent1">
                <a:lumMod val="50000"/>
              </a:schemeClr>
            </a:solidFill>
            <a:latin typeface="Arial" pitchFamily="34" charset="0"/>
            <a:cs typeface="PT Bold Heading" panose="02010400000000000000" pitchFamily="2" charset="-7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0.07222</cdr:x>
      <cdr:y>0.86566</cdr:y>
    </cdr:from>
    <cdr:to>
      <cdr:x>0.76059</cdr:x>
      <cdr:y>0.95548</cdr:y>
    </cdr:to>
    <cdr:sp macro="" textlink="">
      <cdr:nvSpPr>
        <cdr:cNvPr id="2" name="TextBox 46">
          <a:extLst xmlns:a="http://schemas.openxmlformats.org/drawingml/2006/main">
            <a:ext uri="{FF2B5EF4-FFF2-40B4-BE49-F238E27FC236}">
              <a16:creationId xmlns:a16="http://schemas.microsoft.com/office/drawing/2014/main" id="{9CE9071E-07CD-4CB1-9378-4E7B6988F12B}"/>
            </a:ext>
          </a:extLst>
        </cdr:cNvPr>
        <cdr:cNvSpPr txBox="1"/>
      </cdr:nvSpPr>
      <cdr:spPr>
        <a:xfrm xmlns:a="http://schemas.openxmlformats.org/drawingml/2006/main" flipH="1">
          <a:off x="506726" y="3856316"/>
          <a:ext cx="4829893"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ar-KW" sz="2000" b="1" dirty="0">
              <a:solidFill>
                <a:schemeClr val="accent5">
                  <a:lumMod val="50000"/>
                </a:schemeClr>
              </a:solidFill>
              <a:latin typeface="Arial" pitchFamily="34" charset="0"/>
              <a:cs typeface="PT Bold Heading" panose="02010400000000000000" pitchFamily="2" charset="-78"/>
            </a:rPr>
            <a:t>عام</a:t>
          </a:r>
          <a:r>
            <a:rPr lang="ar-KW" sz="2000" b="1" dirty="0">
              <a:solidFill>
                <a:srgbClr val="C00000"/>
              </a:solidFill>
              <a:latin typeface="Arial" pitchFamily="34" charset="0"/>
              <a:cs typeface="PT Bold Heading" panose="02010400000000000000" pitchFamily="2" charset="-78"/>
            </a:rPr>
            <a:t> </a:t>
          </a:r>
          <a:r>
            <a:rPr lang="en-US" sz="2000" b="1" dirty="0">
              <a:solidFill>
                <a:srgbClr val="C00000"/>
              </a:solidFill>
              <a:latin typeface="Times New Roman" panose="02020603050405020304" pitchFamily="18" charset="0"/>
              <a:cs typeface="Times New Roman" panose="02020603050405020304" pitchFamily="18" charset="0"/>
            </a:rPr>
            <a:t>2017</a:t>
          </a:r>
          <a:r>
            <a:rPr lang="ar-EG" sz="2000" b="1" kern="0" dirty="0">
              <a:solidFill>
                <a:srgbClr val="C00000"/>
              </a:solidFill>
              <a:latin typeface="Arial" pitchFamily="34" charset="0"/>
              <a:cs typeface="PT Bold Heading" panose="02010400000000000000" pitchFamily="2" charset="-78"/>
            </a:rPr>
            <a:t>: </a:t>
          </a:r>
          <a:r>
            <a:rPr lang="ar-KW" sz="2000" b="1" kern="0" dirty="0">
              <a:solidFill>
                <a:schemeClr val="tx1"/>
              </a:solidFill>
              <a:latin typeface="Times New Roman" panose="02020603050405020304" pitchFamily="18" charset="0"/>
              <a:cs typeface="PT Bold Heading" panose="02010400000000000000" pitchFamily="2" charset="-78"/>
            </a:rPr>
            <a:t>19.6</a:t>
          </a:r>
          <a:r>
            <a:rPr lang="ar-EG" sz="2000" b="1" kern="0" dirty="0">
              <a:solidFill>
                <a:schemeClr val="tx2"/>
              </a:solidFill>
              <a:latin typeface="Arial" pitchFamily="34" charset="0"/>
              <a:cs typeface="PT Bold Heading" panose="02010400000000000000" pitchFamily="2" charset="-78"/>
            </a:rPr>
            <a:t> </a:t>
          </a:r>
          <a:r>
            <a:rPr lang="ar-KW" sz="2000" b="1" dirty="0">
              <a:solidFill>
                <a:schemeClr val="accent1">
                  <a:lumMod val="50000"/>
                </a:schemeClr>
              </a:solidFill>
              <a:latin typeface="Arial" pitchFamily="34" charset="0"/>
              <a:cs typeface="PT Bold Heading" panose="02010400000000000000" pitchFamily="2" charset="-78"/>
            </a:rPr>
            <a:t>مليون برميل/يوم</a:t>
          </a:r>
          <a:endParaRPr lang="en-US" sz="2000" b="1" dirty="0">
            <a:solidFill>
              <a:schemeClr val="accent1">
                <a:lumMod val="50000"/>
              </a:schemeClr>
            </a:solidFill>
            <a:cs typeface="PT Bold Heading" panose="02010400000000000000" pitchFamily="2" charset="-7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2D1008-21EC-4CD4-BF70-579403BB832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63828-4D66-488F-8AF8-B3F9847C240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78FCF2-6DAD-4E4D-A875-BA653D681BC0}" type="datetimeFigureOut">
              <a:rPr lang="en-US" smtClean="0"/>
              <a:pPr/>
              <a:t>11/5/2018</a:t>
            </a:fld>
            <a:endParaRPr lang="en-US"/>
          </a:p>
        </p:txBody>
      </p:sp>
      <p:sp>
        <p:nvSpPr>
          <p:cNvPr id="4" name="Footer Placeholder 3">
            <a:extLst>
              <a:ext uri="{FF2B5EF4-FFF2-40B4-BE49-F238E27FC236}">
                <a16:creationId xmlns:a16="http://schemas.microsoft.com/office/drawing/2014/main" id="{6058C246-73EF-40CF-BB38-A9A502DA0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F496F1-316B-4220-8354-60A3E7CDDC6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B96381-EA02-40F2-9D04-C8A3A0C6169F}" type="slidenum">
              <a:rPr lang="en-US" smtClean="0"/>
              <a:pPr/>
              <a:t>‹#›</a:t>
            </a:fld>
            <a:endParaRPr lang="en-US"/>
          </a:p>
        </p:txBody>
      </p:sp>
    </p:spTree>
    <p:extLst>
      <p:ext uri="{BB962C8B-B14F-4D97-AF65-F5344CB8AC3E}">
        <p14:creationId xmlns:p14="http://schemas.microsoft.com/office/powerpoint/2010/main" val="3349605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904F4E-0B5D-4F2F-884D-795080A36CE0}" type="datetimeFigureOut">
              <a:rPr lang="en-US" smtClean="0"/>
              <a:pPr/>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BDDE5A-3E39-4A1B-BE4D-08240365BCC1}" type="slidenum">
              <a:rPr lang="en-US" smtClean="0"/>
              <a:pPr/>
              <a:t>‹#›</a:t>
            </a:fld>
            <a:endParaRPr lang="en-US"/>
          </a:p>
        </p:txBody>
      </p:sp>
    </p:spTree>
    <p:extLst>
      <p:ext uri="{BB962C8B-B14F-4D97-AF65-F5344CB8AC3E}">
        <p14:creationId xmlns:p14="http://schemas.microsoft.com/office/powerpoint/2010/main" val="430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DDE5A-3E39-4A1B-BE4D-08240365BCC1}" type="slidenum">
              <a:rPr lang="en-US" smtClean="0"/>
              <a:pPr/>
              <a:t>1</a:t>
            </a:fld>
            <a:endParaRPr lang="en-US"/>
          </a:p>
        </p:txBody>
      </p:sp>
    </p:spTree>
    <p:extLst>
      <p:ext uri="{BB962C8B-B14F-4D97-AF65-F5344CB8AC3E}">
        <p14:creationId xmlns:p14="http://schemas.microsoft.com/office/powerpoint/2010/main" val="388682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10</a:t>
            </a:fld>
            <a:endParaRPr lang="en-US"/>
          </a:p>
        </p:txBody>
      </p:sp>
    </p:spTree>
    <p:extLst>
      <p:ext uri="{BB962C8B-B14F-4D97-AF65-F5344CB8AC3E}">
        <p14:creationId xmlns:p14="http://schemas.microsoft.com/office/powerpoint/2010/main" val="132169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11</a:t>
            </a:fld>
            <a:endParaRPr lang="en-US"/>
          </a:p>
        </p:txBody>
      </p:sp>
    </p:spTree>
    <p:extLst>
      <p:ext uri="{BB962C8B-B14F-4D97-AF65-F5344CB8AC3E}">
        <p14:creationId xmlns:p14="http://schemas.microsoft.com/office/powerpoint/2010/main" val="329844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12</a:t>
            </a:fld>
            <a:endParaRPr lang="en-US"/>
          </a:p>
        </p:txBody>
      </p:sp>
    </p:spTree>
    <p:extLst>
      <p:ext uri="{BB962C8B-B14F-4D97-AF65-F5344CB8AC3E}">
        <p14:creationId xmlns:p14="http://schemas.microsoft.com/office/powerpoint/2010/main" val="41045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13</a:t>
            </a:fld>
            <a:endParaRPr lang="en-US"/>
          </a:p>
        </p:txBody>
      </p:sp>
    </p:spTree>
    <p:extLst>
      <p:ext uri="{BB962C8B-B14F-4D97-AF65-F5344CB8AC3E}">
        <p14:creationId xmlns:p14="http://schemas.microsoft.com/office/powerpoint/2010/main" val="378095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14</a:t>
            </a:fld>
            <a:endParaRPr lang="en-US"/>
          </a:p>
        </p:txBody>
      </p:sp>
    </p:spTree>
    <p:extLst>
      <p:ext uri="{BB962C8B-B14F-4D97-AF65-F5344CB8AC3E}">
        <p14:creationId xmlns:p14="http://schemas.microsoft.com/office/powerpoint/2010/main" val="132004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15</a:t>
            </a:fld>
            <a:endParaRPr lang="en-US"/>
          </a:p>
        </p:txBody>
      </p:sp>
    </p:spTree>
    <p:extLst>
      <p:ext uri="{BB962C8B-B14F-4D97-AF65-F5344CB8AC3E}">
        <p14:creationId xmlns:p14="http://schemas.microsoft.com/office/powerpoint/2010/main" val="416250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16</a:t>
            </a:fld>
            <a:endParaRPr lang="en-US"/>
          </a:p>
        </p:txBody>
      </p:sp>
    </p:spTree>
    <p:extLst>
      <p:ext uri="{BB962C8B-B14F-4D97-AF65-F5344CB8AC3E}">
        <p14:creationId xmlns:p14="http://schemas.microsoft.com/office/powerpoint/2010/main" val="133388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17</a:t>
            </a:fld>
            <a:endParaRPr lang="en-US"/>
          </a:p>
        </p:txBody>
      </p:sp>
    </p:spTree>
    <p:extLst>
      <p:ext uri="{BB962C8B-B14F-4D97-AF65-F5344CB8AC3E}">
        <p14:creationId xmlns:p14="http://schemas.microsoft.com/office/powerpoint/2010/main" val="288972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18</a:t>
            </a:fld>
            <a:endParaRPr lang="en-US"/>
          </a:p>
        </p:txBody>
      </p:sp>
    </p:spTree>
    <p:extLst>
      <p:ext uri="{BB962C8B-B14F-4D97-AF65-F5344CB8AC3E}">
        <p14:creationId xmlns:p14="http://schemas.microsoft.com/office/powerpoint/2010/main" val="73320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KW" dirty="0"/>
          </a:p>
        </p:txBody>
      </p:sp>
      <p:sp>
        <p:nvSpPr>
          <p:cNvPr id="4" name="Slide Number Placeholder 3"/>
          <p:cNvSpPr>
            <a:spLocks noGrp="1"/>
          </p:cNvSpPr>
          <p:nvPr>
            <p:ph type="sldNum" sz="quarter" idx="10"/>
          </p:nvPr>
        </p:nvSpPr>
        <p:spPr/>
        <p:txBody>
          <a:bodyPr/>
          <a:lstStyle/>
          <a:p>
            <a:fld id="{1CBDDE5A-3E39-4A1B-BE4D-08240365BCC1}" type="slidenum">
              <a:rPr lang="en-US" smtClean="0"/>
              <a:t>19</a:t>
            </a:fld>
            <a:endParaRPr lang="en-US"/>
          </a:p>
        </p:txBody>
      </p:sp>
    </p:spTree>
    <p:extLst>
      <p:ext uri="{BB962C8B-B14F-4D97-AF65-F5344CB8AC3E}">
        <p14:creationId xmlns:p14="http://schemas.microsoft.com/office/powerpoint/2010/main" val="70795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DDE5A-3E39-4A1B-BE4D-08240365BCC1}" type="slidenum">
              <a:rPr lang="en-US" smtClean="0"/>
              <a:pPr/>
              <a:t>2</a:t>
            </a:fld>
            <a:endParaRPr lang="en-US"/>
          </a:p>
        </p:txBody>
      </p:sp>
    </p:spTree>
    <p:extLst>
      <p:ext uri="{BB962C8B-B14F-4D97-AF65-F5344CB8AC3E}">
        <p14:creationId xmlns:p14="http://schemas.microsoft.com/office/powerpoint/2010/main" val="368885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KW" dirty="0"/>
          </a:p>
        </p:txBody>
      </p:sp>
      <p:sp>
        <p:nvSpPr>
          <p:cNvPr id="4" name="Slide Number Placeholder 3"/>
          <p:cNvSpPr>
            <a:spLocks noGrp="1"/>
          </p:cNvSpPr>
          <p:nvPr>
            <p:ph type="sldNum" sz="quarter" idx="10"/>
          </p:nvPr>
        </p:nvSpPr>
        <p:spPr/>
        <p:txBody>
          <a:bodyPr/>
          <a:lstStyle/>
          <a:p>
            <a:fld id="{1CBDDE5A-3E39-4A1B-BE4D-08240365BCC1}" type="slidenum">
              <a:rPr lang="en-US" smtClean="0"/>
              <a:t>20</a:t>
            </a:fld>
            <a:endParaRPr lang="en-US"/>
          </a:p>
        </p:txBody>
      </p:sp>
    </p:spTree>
    <p:extLst>
      <p:ext uri="{BB962C8B-B14F-4D97-AF65-F5344CB8AC3E}">
        <p14:creationId xmlns:p14="http://schemas.microsoft.com/office/powerpoint/2010/main" val="9320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r>
              <a:rPr lang="ar-KW" dirty="0"/>
              <a:t>من المقرر أن ينعقد مؤتمر الأطراف الرابع والعشرين </a:t>
            </a:r>
            <a:r>
              <a:rPr lang="en-US" dirty="0"/>
              <a:t>(COP24) </a:t>
            </a:r>
            <a:r>
              <a:rPr lang="ar-KW" dirty="0"/>
              <a:t>في مدينة كاتوفيتشي البولندية، في شهر ديسمبر</a:t>
            </a:r>
            <a:r>
              <a:rPr lang="en-US" dirty="0"/>
              <a:t> 2018</a:t>
            </a:r>
            <a:r>
              <a:rPr lang="ar-KW" dirty="0"/>
              <a:t>. فيما عرضت البرازيل استضافة مؤتمر الأطراف الخامس والعشرين لتغير المناخ (</a:t>
            </a:r>
            <a:r>
              <a:rPr lang="en-US" dirty="0"/>
              <a:t>COP25</a:t>
            </a:r>
            <a:r>
              <a:rPr lang="ar-KW" dirty="0"/>
              <a:t>) في عام 2019. </a:t>
            </a:r>
            <a:endParaRPr lang="en-US" dirty="0"/>
          </a:p>
          <a:p>
            <a:pPr algn="r" rtl="1"/>
            <a:endParaRPr lang="ar-KW" dirty="0"/>
          </a:p>
        </p:txBody>
      </p:sp>
      <p:sp>
        <p:nvSpPr>
          <p:cNvPr id="4" name="Slide Number Placeholder 3"/>
          <p:cNvSpPr>
            <a:spLocks noGrp="1"/>
          </p:cNvSpPr>
          <p:nvPr>
            <p:ph type="sldNum" sz="quarter" idx="10"/>
          </p:nvPr>
        </p:nvSpPr>
        <p:spPr/>
        <p:txBody>
          <a:bodyPr/>
          <a:lstStyle/>
          <a:p>
            <a:fld id="{1CBDDE5A-3E39-4A1B-BE4D-08240365BCC1}" type="slidenum">
              <a:rPr lang="en-US" smtClean="0"/>
              <a:t>21</a:t>
            </a:fld>
            <a:endParaRPr lang="en-US"/>
          </a:p>
        </p:txBody>
      </p:sp>
    </p:spTree>
    <p:extLst>
      <p:ext uri="{BB962C8B-B14F-4D97-AF65-F5344CB8AC3E}">
        <p14:creationId xmlns:p14="http://schemas.microsoft.com/office/powerpoint/2010/main" val="7423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DDE5A-3E39-4A1B-BE4D-08240365BCC1}" type="slidenum">
              <a:rPr lang="en-US" smtClean="0"/>
              <a:pPr/>
              <a:t>22</a:t>
            </a:fld>
            <a:endParaRPr lang="en-US"/>
          </a:p>
        </p:txBody>
      </p:sp>
    </p:spTree>
    <p:extLst>
      <p:ext uri="{BB962C8B-B14F-4D97-AF65-F5344CB8AC3E}">
        <p14:creationId xmlns:p14="http://schemas.microsoft.com/office/powerpoint/2010/main" val="312078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3</a:t>
            </a:fld>
            <a:endParaRPr lang="en-US"/>
          </a:p>
        </p:txBody>
      </p:sp>
    </p:spTree>
    <p:extLst>
      <p:ext uri="{BB962C8B-B14F-4D97-AF65-F5344CB8AC3E}">
        <p14:creationId xmlns:p14="http://schemas.microsoft.com/office/powerpoint/2010/main" val="388693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4</a:t>
            </a:fld>
            <a:endParaRPr lang="en-US"/>
          </a:p>
        </p:txBody>
      </p:sp>
    </p:spTree>
    <p:extLst>
      <p:ext uri="{BB962C8B-B14F-4D97-AF65-F5344CB8AC3E}">
        <p14:creationId xmlns:p14="http://schemas.microsoft.com/office/powerpoint/2010/main" val="205949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5</a:t>
            </a:fld>
            <a:endParaRPr lang="en-US"/>
          </a:p>
        </p:txBody>
      </p:sp>
    </p:spTree>
    <p:extLst>
      <p:ext uri="{BB962C8B-B14F-4D97-AF65-F5344CB8AC3E}">
        <p14:creationId xmlns:p14="http://schemas.microsoft.com/office/powerpoint/2010/main" val="333295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6</a:t>
            </a:fld>
            <a:endParaRPr lang="en-US"/>
          </a:p>
        </p:txBody>
      </p:sp>
    </p:spTree>
    <p:extLst>
      <p:ext uri="{BB962C8B-B14F-4D97-AF65-F5344CB8AC3E}">
        <p14:creationId xmlns:p14="http://schemas.microsoft.com/office/powerpoint/2010/main" val="108279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7</a:t>
            </a:fld>
            <a:endParaRPr lang="en-US"/>
          </a:p>
        </p:txBody>
      </p:sp>
    </p:spTree>
    <p:extLst>
      <p:ext uri="{BB962C8B-B14F-4D97-AF65-F5344CB8AC3E}">
        <p14:creationId xmlns:p14="http://schemas.microsoft.com/office/powerpoint/2010/main" val="304317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8</a:t>
            </a:fld>
            <a:endParaRPr lang="en-US"/>
          </a:p>
        </p:txBody>
      </p:sp>
    </p:spTree>
    <p:extLst>
      <p:ext uri="{BB962C8B-B14F-4D97-AF65-F5344CB8AC3E}">
        <p14:creationId xmlns:p14="http://schemas.microsoft.com/office/powerpoint/2010/main" val="225798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dirty="0">
              <a:effectLst/>
            </a:endParaRPr>
          </a:p>
        </p:txBody>
      </p:sp>
      <p:sp>
        <p:nvSpPr>
          <p:cNvPr id="4" name="Slide Number Placeholder 3"/>
          <p:cNvSpPr>
            <a:spLocks noGrp="1"/>
          </p:cNvSpPr>
          <p:nvPr>
            <p:ph type="sldNum" sz="quarter" idx="10"/>
          </p:nvPr>
        </p:nvSpPr>
        <p:spPr/>
        <p:txBody>
          <a:bodyPr/>
          <a:lstStyle/>
          <a:p>
            <a:fld id="{1CBDDE5A-3E39-4A1B-BE4D-08240365BCC1}" type="slidenum">
              <a:rPr lang="en-US" smtClean="0"/>
              <a:pPr/>
              <a:t>9</a:t>
            </a:fld>
            <a:endParaRPr lang="en-US"/>
          </a:p>
        </p:txBody>
      </p:sp>
    </p:spTree>
    <p:extLst>
      <p:ext uri="{BB962C8B-B14F-4D97-AF65-F5344CB8AC3E}">
        <p14:creationId xmlns:p14="http://schemas.microsoft.com/office/powerpoint/2010/main" val="154400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9E8F34-7109-DC48-969B-6ED42F2024F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10598937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E8F34-7109-DC48-969B-6ED42F2024F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635849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E8F34-7109-DC48-969B-6ED42F2024F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64054356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E8F34-7109-DC48-969B-6ED42F2024F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89609144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E8F34-7109-DC48-969B-6ED42F2024F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09912870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E8F34-7109-DC48-969B-6ED42F2024FC}"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401779827"/>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E8F34-7109-DC48-969B-6ED42F2024FC}"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02496622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E8F34-7109-DC48-969B-6ED42F2024FC}" type="datetimeFigureOut">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64094376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8F34-7109-DC48-969B-6ED42F2024FC}" type="datetimeFigureOut">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35677954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E8F34-7109-DC48-969B-6ED42F2024FC}"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41246577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E8F34-7109-DC48-969B-6ED42F2024FC}"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2F77A-3C67-D745-947E-89828C9F75D1}" type="slidenum">
              <a:rPr lang="en-US" smtClean="0"/>
              <a:pPr/>
              <a:t>‹#›</a:t>
            </a:fld>
            <a:endParaRPr lang="en-US"/>
          </a:p>
        </p:txBody>
      </p:sp>
    </p:spTree>
    <p:extLst>
      <p:ext uri="{BB962C8B-B14F-4D97-AF65-F5344CB8AC3E}">
        <p14:creationId xmlns:p14="http://schemas.microsoft.com/office/powerpoint/2010/main" val="102806329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8F34-7109-DC48-969B-6ED42F2024FC}" type="datetimeFigureOut">
              <a:rPr lang="en-US" smtClean="0"/>
              <a:pPr/>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2F77A-3C67-D745-947E-89828C9F75D1}" type="slidenum">
              <a:rPr lang="en-US" smtClean="0"/>
              <a:pPr/>
              <a:t>‹#›</a:t>
            </a:fld>
            <a:endParaRPr lang="en-US"/>
          </a:p>
        </p:txBody>
      </p:sp>
    </p:spTree>
    <p:extLst>
      <p:ext uri="{BB962C8B-B14F-4D97-AF65-F5344CB8AC3E}">
        <p14:creationId xmlns:p14="http://schemas.microsoft.com/office/powerpoint/2010/main" val="149309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2.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2.pn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chart" Target="../charts/chart31.xml"/><Relationship Id="rId13" Type="http://schemas.openxmlformats.org/officeDocument/2006/relationships/chart" Target="../charts/chart36.xml"/><Relationship Id="rId3" Type="http://schemas.openxmlformats.org/officeDocument/2006/relationships/image" Target="../media/image6.png"/><Relationship Id="rId7" Type="http://schemas.openxmlformats.org/officeDocument/2006/relationships/chart" Target="../charts/chart30.xml"/><Relationship Id="rId12" Type="http://schemas.openxmlformats.org/officeDocument/2006/relationships/chart" Target="../charts/chart35.xml"/><Relationship Id="rId17" Type="http://schemas.openxmlformats.org/officeDocument/2006/relationships/image" Target="../media/image4.jpeg"/><Relationship Id="rId2" Type="http://schemas.openxmlformats.org/officeDocument/2006/relationships/notesSlide" Target="../notesSlides/notesSlide13.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29.xml"/><Relationship Id="rId11" Type="http://schemas.openxmlformats.org/officeDocument/2006/relationships/chart" Target="../charts/chart34.xml"/><Relationship Id="rId5" Type="http://schemas.openxmlformats.org/officeDocument/2006/relationships/chart" Target="../charts/chart28.xml"/><Relationship Id="rId15" Type="http://schemas.openxmlformats.org/officeDocument/2006/relationships/chart" Target="../charts/chart38.xml"/><Relationship Id="rId10" Type="http://schemas.openxmlformats.org/officeDocument/2006/relationships/chart" Target="../charts/chart33.xml"/><Relationship Id="rId4" Type="http://schemas.openxmlformats.org/officeDocument/2006/relationships/image" Target="../media/image2.png"/><Relationship Id="rId9" Type="http://schemas.openxmlformats.org/officeDocument/2006/relationships/chart" Target="../charts/chart32.xml"/><Relationship Id="rId14" Type="http://schemas.openxmlformats.org/officeDocument/2006/relationships/chart" Target="../charts/chart37.xml"/></Relationships>
</file>

<file path=ppt/slides/_rels/slide14.xml.rels><?xml version="1.0" encoding="UTF-8" standalone="yes"?>
<Relationships xmlns="http://schemas.openxmlformats.org/package/2006/relationships"><Relationship Id="rId8" Type="http://schemas.openxmlformats.org/officeDocument/2006/relationships/chart" Target="../charts/chart42.xml"/><Relationship Id="rId13" Type="http://schemas.openxmlformats.org/officeDocument/2006/relationships/chart" Target="../charts/chart47.xml"/><Relationship Id="rId3" Type="http://schemas.openxmlformats.org/officeDocument/2006/relationships/image" Target="../media/image6.png"/><Relationship Id="rId7" Type="http://schemas.openxmlformats.org/officeDocument/2006/relationships/chart" Target="../charts/chart41.xml"/><Relationship Id="rId12" Type="http://schemas.openxmlformats.org/officeDocument/2006/relationships/chart" Target="../charts/chart46.xml"/><Relationship Id="rId2" Type="http://schemas.openxmlformats.org/officeDocument/2006/relationships/notesSlide" Target="../notesSlides/notesSlide14.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chart" Target="../charts/chart40.xml"/><Relationship Id="rId11" Type="http://schemas.openxmlformats.org/officeDocument/2006/relationships/chart" Target="../charts/chart45.xml"/><Relationship Id="rId5" Type="http://schemas.openxmlformats.org/officeDocument/2006/relationships/chart" Target="../charts/chart39.xml"/><Relationship Id="rId15" Type="http://schemas.openxmlformats.org/officeDocument/2006/relationships/image" Target="../media/image3.jpeg"/><Relationship Id="rId10" Type="http://schemas.openxmlformats.org/officeDocument/2006/relationships/chart" Target="../charts/chart44.xml"/><Relationship Id="rId4" Type="http://schemas.openxmlformats.org/officeDocument/2006/relationships/image" Target="../media/image2.png"/><Relationship Id="rId9" Type="http://schemas.openxmlformats.org/officeDocument/2006/relationships/chart" Target="../charts/chart43.xml"/><Relationship Id="rId14" Type="http://schemas.openxmlformats.org/officeDocument/2006/relationships/chart" Target="../charts/chart48.xml"/></Relationships>
</file>

<file path=ppt/slides/_rels/slide15.xml.rels><?xml version="1.0" encoding="UTF-8" standalone="yes"?>
<Relationships xmlns="http://schemas.openxmlformats.org/package/2006/relationships"><Relationship Id="rId8" Type="http://schemas.openxmlformats.org/officeDocument/2006/relationships/chart" Target="../charts/chart52.xml"/><Relationship Id="rId13" Type="http://schemas.openxmlformats.org/officeDocument/2006/relationships/chart" Target="../charts/chart57.xml"/><Relationship Id="rId1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51.xml"/><Relationship Id="rId12" Type="http://schemas.openxmlformats.org/officeDocument/2006/relationships/chart" Target="../charts/chart56.xml"/><Relationship Id="rId17" Type="http://schemas.openxmlformats.org/officeDocument/2006/relationships/chart" Target="../charts/chart61.xml"/><Relationship Id="rId2" Type="http://schemas.openxmlformats.org/officeDocument/2006/relationships/notesSlide" Target="../notesSlides/notesSlide15.xml"/><Relationship Id="rId16" Type="http://schemas.openxmlformats.org/officeDocument/2006/relationships/chart" Target="../charts/chart60.xml"/><Relationship Id="rId1" Type="http://schemas.openxmlformats.org/officeDocument/2006/relationships/slideLayout" Target="../slideLayouts/slideLayout7.xml"/><Relationship Id="rId6" Type="http://schemas.openxmlformats.org/officeDocument/2006/relationships/chart" Target="../charts/chart50.xml"/><Relationship Id="rId11" Type="http://schemas.openxmlformats.org/officeDocument/2006/relationships/chart" Target="../charts/chart55.xml"/><Relationship Id="rId5" Type="http://schemas.openxmlformats.org/officeDocument/2006/relationships/chart" Target="../charts/chart49.xml"/><Relationship Id="rId15" Type="http://schemas.openxmlformats.org/officeDocument/2006/relationships/chart" Target="../charts/chart59.xml"/><Relationship Id="rId10" Type="http://schemas.openxmlformats.org/officeDocument/2006/relationships/chart" Target="../charts/chart54.xml"/><Relationship Id="rId19"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chart" Target="../charts/chart53.xml"/><Relationship Id="rId14" Type="http://schemas.openxmlformats.org/officeDocument/2006/relationships/chart" Target="../charts/chart58.xml"/></Relationships>
</file>

<file path=ppt/slides/_rels/slide16.xml.rels><?xml version="1.0" encoding="UTF-8" standalone="yes"?>
<Relationships xmlns="http://schemas.openxmlformats.org/package/2006/relationships"><Relationship Id="rId8" Type="http://schemas.openxmlformats.org/officeDocument/2006/relationships/chart" Target="../charts/chart65.xml"/><Relationship Id="rId13" Type="http://schemas.openxmlformats.org/officeDocument/2006/relationships/image" Target="../media/image3.jpeg"/><Relationship Id="rId3" Type="http://schemas.openxmlformats.org/officeDocument/2006/relationships/chart" Target="../charts/chart62.xml"/><Relationship Id="rId7" Type="http://schemas.openxmlformats.org/officeDocument/2006/relationships/chart" Target="../charts/chart64.xml"/><Relationship Id="rId12" Type="http://schemas.openxmlformats.org/officeDocument/2006/relationships/chart" Target="../charts/chart6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chart" Target="../charts/chart68.xml"/><Relationship Id="rId5" Type="http://schemas.openxmlformats.org/officeDocument/2006/relationships/image" Target="../media/image6.png"/><Relationship Id="rId10" Type="http://schemas.openxmlformats.org/officeDocument/2006/relationships/chart" Target="../charts/chart67.xml"/><Relationship Id="rId4" Type="http://schemas.openxmlformats.org/officeDocument/2006/relationships/chart" Target="../charts/chart63.xml"/><Relationship Id="rId9" Type="http://schemas.openxmlformats.org/officeDocument/2006/relationships/chart" Target="../charts/chart66.xml"/><Relationship Id="rId1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7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image" Target="../media/image2.png"/><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7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image" Target="../media/image2.png"/><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chart" Target="../charts/chart77.xml"/><Relationship Id="rId3" Type="http://schemas.openxmlformats.org/officeDocument/2006/relationships/image" Target="../media/image6.png"/><Relationship Id="rId7" Type="http://schemas.openxmlformats.org/officeDocument/2006/relationships/chart" Target="../charts/chart7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pn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10"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6.png"/><Relationship Id="rId7"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10"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19.xml"/><Relationship Id="rId4" Type="http://schemas.openxmlformats.org/officeDocument/2006/relationships/image" Target="../media/image2.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352906"/>
          </a:xfrm>
          <a:prstGeom prst="rect">
            <a:avLst/>
          </a:prstGeom>
        </p:spPr>
      </p:pic>
      <p:sp>
        <p:nvSpPr>
          <p:cNvPr id="6" name="Rectangle 5">
            <a:extLst>
              <a:ext uri="{FF2B5EF4-FFF2-40B4-BE49-F238E27FC236}">
                <a16:creationId xmlns:a16="http://schemas.microsoft.com/office/drawing/2014/main" id="{7BEAABA7-1315-45A0-BF67-81098F09615A}"/>
              </a:ext>
            </a:extLst>
          </p:cNvPr>
          <p:cNvSpPr/>
          <p:nvPr/>
        </p:nvSpPr>
        <p:spPr>
          <a:xfrm>
            <a:off x="1460810" y="613317"/>
            <a:ext cx="2129883" cy="147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9A4793-C0DF-41CF-BEA2-A3CA243B882B}"/>
              </a:ext>
            </a:extLst>
          </p:cNvPr>
          <p:cNvSpPr/>
          <p:nvPr/>
        </p:nvSpPr>
        <p:spPr>
          <a:xfrm>
            <a:off x="463139" y="2085278"/>
            <a:ext cx="4192496" cy="147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BB9B4C-8DD3-4410-9D6C-9F4B0EBFDF35}"/>
              </a:ext>
            </a:extLst>
          </p:cNvPr>
          <p:cNvSpPr/>
          <p:nvPr/>
        </p:nvSpPr>
        <p:spPr>
          <a:xfrm>
            <a:off x="0" y="5462650"/>
            <a:ext cx="5532431" cy="130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09FFB-6328-4AD9-8668-E6E8B32EDC74}"/>
              </a:ext>
            </a:extLst>
          </p:cNvPr>
          <p:cNvSpPr/>
          <p:nvPr/>
        </p:nvSpPr>
        <p:spPr>
          <a:xfrm>
            <a:off x="0" y="4969825"/>
            <a:ext cx="6096000" cy="429768"/>
          </a:xfrm>
          <a:prstGeom prst="rect">
            <a:avLst/>
          </a:prstGeom>
          <a:solidFill>
            <a:schemeClr val="accent4">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nut 2">
            <a:extLst>
              <a:ext uri="{FF2B5EF4-FFF2-40B4-BE49-F238E27FC236}">
                <a16:creationId xmlns:a16="http://schemas.microsoft.com/office/drawing/2014/main" id="{67D22C25-C1D3-4652-BF6C-914E6715988B}"/>
              </a:ext>
            </a:extLst>
          </p:cNvPr>
          <p:cNvSpPr/>
          <p:nvPr/>
        </p:nvSpPr>
        <p:spPr>
          <a:xfrm>
            <a:off x="9679392" y="2099447"/>
            <a:ext cx="2203025" cy="2236820"/>
          </a:xfrm>
          <a:prstGeom prst="donut">
            <a:avLst>
              <a:gd name="adj" fmla="val 1068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60" name="Donut 101">
            <a:extLst>
              <a:ext uri="{FF2B5EF4-FFF2-40B4-BE49-F238E27FC236}">
                <a16:creationId xmlns:a16="http://schemas.microsoft.com/office/drawing/2014/main" id="{180C25E3-6E65-4244-B520-AAA598DD0362}"/>
              </a:ext>
            </a:extLst>
          </p:cNvPr>
          <p:cNvSpPr/>
          <p:nvPr/>
        </p:nvSpPr>
        <p:spPr>
          <a:xfrm>
            <a:off x="9547145" y="1983731"/>
            <a:ext cx="2423329" cy="2460500"/>
          </a:xfrm>
          <a:prstGeom prst="donut">
            <a:avLst>
              <a:gd name="adj" fmla="val 151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pic>
        <p:nvPicPr>
          <p:cNvPr id="161" name="Picture 60" descr="final_logo">
            <a:extLst>
              <a:ext uri="{FF2B5EF4-FFF2-40B4-BE49-F238E27FC236}">
                <a16:creationId xmlns:a16="http://schemas.microsoft.com/office/drawing/2014/main" id="{CA8733C0-BADE-4B14-8A69-D7FA0C7F2F0A}"/>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31190" y="247672"/>
            <a:ext cx="1096859" cy="1073654"/>
          </a:xfrm>
          <a:prstGeom prst="rect">
            <a:avLst/>
          </a:prstGeom>
          <a:noFill/>
          <a:ln w="9525">
            <a:noFill/>
            <a:miter lim="800000"/>
            <a:headEnd/>
            <a:tailEnd/>
          </a:ln>
          <a:effectLst/>
        </p:spPr>
      </p:pic>
      <p:sp>
        <p:nvSpPr>
          <p:cNvPr id="162" name="TextBox 161">
            <a:extLst>
              <a:ext uri="{FF2B5EF4-FFF2-40B4-BE49-F238E27FC236}">
                <a16:creationId xmlns:a16="http://schemas.microsoft.com/office/drawing/2014/main" id="{F06587B6-5396-45D9-8945-4AB3DC8DE4DB}"/>
              </a:ext>
            </a:extLst>
          </p:cNvPr>
          <p:cNvSpPr txBox="1"/>
          <p:nvPr/>
        </p:nvSpPr>
        <p:spPr>
          <a:xfrm>
            <a:off x="824477" y="5487818"/>
            <a:ext cx="5532431" cy="1323439"/>
          </a:xfrm>
          <a:prstGeom prst="rect">
            <a:avLst/>
          </a:prstGeom>
          <a:noFill/>
        </p:spPr>
        <p:txBody>
          <a:bodyPr wrap="square" rtlCol="0">
            <a:spAutoFit/>
          </a:bodyPr>
          <a:lstStyle/>
          <a:p>
            <a:pPr algn="ctr"/>
            <a:r>
              <a:rPr lang="ar-KW" sz="2000" dirty="0">
                <a:solidFill>
                  <a:schemeClr val="accent5">
                    <a:lumMod val="50000"/>
                  </a:schemeClr>
                </a:solidFill>
                <a:cs typeface="PT Bold Heading" panose="02010400000000000000" pitchFamily="2" charset="-78"/>
              </a:rPr>
              <a:t>عبد الفتاح دندي</a:t>
            </a:r>
          </a:p>
          <a:p>
            <a:pPr algn="ctr"/>
            <a:r>
              <a:rPr lang="en-US" sz="2000" b="1" dirty="0">
                <a:solidFill>
                  <a:srgbClr val="800000"/>
                </a:solidFill>
                <a:latin typeface="Times New Roman" panose="02020603050405020304" pitchFamily="18" charset="0"/>
                <a:cs typeface="Times New Roman" panose="02020603050405020304" pitchFamily="18" charset="0"/>
              </a:rPr>
              <a:t>Abdulfattah Arefi Dandi</a:t>
            </a:r>
            <a:endParaRPr lang="ar-KW" sz="2000" b="1" dirty="0">
              <a:solidFill>
                <a:srgbClr val="800000"/>
              </a:solidFill>
              <a:latin typeface="Times New Roman" panose="02020603050405020304" pitchFamily="18" charset="0"/>
              <a:cs typeface="Times New Roman" panose="02020603050405020304" pitchFamily="18" charset="0"/>
            </a:endParaRPr>
          </a:p>
          <a:p>
            <a:pPr algn="ctr" rtl="1"/>
            <a:r>
              <a:rPr lang="ar-KW" sz="2000" dirty="0">
                <a:solidFill>
                  <a:schemeClr val="accent5">
                    <a:lumMod val="50000"/>
                  </a:schemeClr>
                </a:solidFill>
                <a:cs typeface="PT Bold Heading" panose="02010400000000000000" pitchFamily="2" charset="-78"/>
              </a:rPr>
              <a:t>مدير الإدارة الاقتصادية، </a:t>
            </a:r>
            <a:r>
              <a:rPr lang="ar-KW" sz="2000" dirty="0">
                <a:cs typeface="PT Bold Heading" panose="02010400000000000000" pitchFamily="2" charset="-78"/>
              </a:rPr>
              <a:t>منظمة أوابك</a:t>
            </a:r>
            <a:endParaRPr lang="en-US" sz="2000" dirty="0">
              <a:cs typeface="PT Bold Heading" panose="02010400000000000000" pitchFamily="2" charset="-78"/>
            </a:endParaRPr>
          </a:p>
          <a:p>
            <a:pPr algn="ctr"/>
            <a:r>
              <a:rPr lang="en-US" sz="2000" b="1" dirty="0">
                <a:solidFill>
                  <a:srgbClr val="800000"/>
                </a:solidFill>
                <a:latin typeface="Times New Roman" panose="02020603050405020304" pitchFamily="18" charset="0"/>
                <a:cs typeface="Times New Roman" panose="02020603050405020304" pitchFamily="18" charset="0"/>
              </a:rPr>
              <a:t>Director of Economics Department, </a:t>
            </a:r>
            <a:r>
              <a:rPr lang="en-US" sz="2000" b="1" dirty="0">
                <a:latin typeface="Times New Roman" panose="02020603050405020304" pitchFamily="18" charset="0"/>
                <a:cs typeface="Times New Roman" panose="02020603050405020304" pitchFamily="18" charset="0"/>
              </a:rPr>
              <a:t>OAPEC</a:t>
            </a:r>
          </a:p>
        </p:txBody>
      </p:sp>
      <p:sp>
        <p:nvSpPr>
          <p:cNvPr id="22" name="Rectangle 21">
            <a:extLst>
              <a:ext uri="{FF2B5EF4-FFF2-40B4-BE49-F238E27FC236}">
                <a16:creationId xmlns:a16="http://schemas.microsoft.com/office/drawing/2014/main" id="{ED2915F1-C531-4EA8-8EE3-5D6FE5E3783E}"/>
              </a:ext>
            </a:extLst>
          </p:cNvPr>
          <p:cNvSpPr/>
          <p:nvPr/>
        </p:nvSpPr>
        <p:spPr>
          <a:xfrm rot="2490090">
            <a:off x="4239430" y="-104692"/>
            <a:ext cx="2239903" cy="2685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29DD51C4-1C52-41F0-BD40-C51554D99E45}"/>
              </a:ext>
            </a:extLst>
          </p:cNvPr>
          <p:cNvSpPr txBox="1"/>
          <p:nvPr/>
        </p:nvSpPr>
        <p:spPr>
          <a:xfrm>
            <a:off x="282833" y="2198917"/>
            <a:ext cx="4608409" cy="892552"/>
          </a:xfrm>
          <a:prstGeom prst="rect">
            <a:avLst/>
          </a:prstGeom>
          <a:noFill/>
        </p:spPr>
        <p:txBody>
          <a:bodyPr wrap="square" rtlCol="0">
            <a:spAutoFit/>
          </a:bodyPr>
          <a:lstStyle/>
          <a:p>
            <a:pPr algn="ctr" rtl="1"/>
            <a:r>
              <a:rPr lang="en-US" sz="2600" dirty="0">
                <a:solidFill>
                  <a:srgbClr val="C00000"/>
                </a:solidFill>
                <a:cs typeface="PT Bold Heading" panose="02010400000000000000" pitchFamily="2" charset="-78"/>
              </a:rPr>
              <a:t>“</a:t>
            </a:r>
            <a:r>
              <a:rPr lang="ar-KW" sz="2600" dirty="0">
                <a:solidFill>
                  <a:srgbClr val="C00000"/>
                </a:solidFill>
                <a:cs typeface="PT Bold Heading" panose="02010400000000000000" pitchFamily="2" charset="-78"/>
              </a:rPr>
              <a:t>واقع واَفاق التعاون العربي الصيني في مجال النفط والغاز الطبيعي</a:t>
            </a:r>
            <a:r>
              <a:rPr lang="en-US" sz="2600" dirty="0">
                <a:solidFill>
                  <a:srgbClr val="C00000"/>
                </a:solidFill>
                <a:cs typeface="PT Bold Heading" panose="02010400000000000000" pitchFamily="2" charset="-78"/>
              </a:rPr>
              <a:t>”</a:t>
            </a:r>
          </a:p>
        </p:txBody>
      </p:sp>
      <p:sp>
        <p:nvSpPr>
          <p:cNvPr id="20" name="TextBox 19">
            <a:extLst>
              <a:ext uri="{FF2B5EF4-FFF2-40B4-BE49-F238E27FC236}">
                <a16:creationId xmlns:a16="http://schemas.microsoft.com/office/drawing/2014/main" id="{CC52BD7F-D623-4A75-B99E-1224EB34100F}"/>
              </a:ext>
            </a:extLst>
          </p:cNvPr>
          <p:cNvSpPr txBox="1"/>
          <p:nvPr/>
        </p:nvSpPr>
        <p:spPr>
          <a:xfrm>
            <a:off x="-55146" y="3054137"/>
            <a:ext cx="4891242" cy="1246495"/>
          </a:xfrm>
          <a:prstGeom prst="rect">
            <a:avLst/>
          </a:prstGeom>
          <a:noFill/>
        </p:spPr>
        <p:txBody>
          <a:bodyPr wrap="square" rtlCol="0">
            <a:spAutoFit/>
          </a:bodyPr>
          <a:lstStyle/>
          <a:p>
            <a:pPr algn="ctr"/>
            <a:r>
              <a:rPr lang="en-US" sz="2500" b="1" dirty="0">
                <a:solidFill>
                  <a:schemeClr val="accent1">
                    <a:lumMod val="50000"/>
                  </a:schemeClr>
                </a:solidFill>
                <a:latin typeface="Times New Roman" panose="02020603050405020304" pitchFamily="18" charset="0"/>
                <a:cs typeface="Times New Roman" panose="02020603050405020304" pitchFamily="18" charset="0"/>
              </a:rPr>
              <a:t>Current and  Future Outlook of  Arab – Chinese Cooperation in Oil and Natural Gas Field </a:t>
            </a:r>
          </a:p>
        </p:txBody>
      </p:sp>
      <p:grpSp>
        <p:nvGrpSpPr>
          <p:cNvPr id="23" name="Group 22">
            <a:extLst>
              <a:ext uri="{FF2B5EF4-FFF2-40B4-BE49-F238E27FC236}">
                <a16:creationId xmlns:a16="http://schemas.microsoft.com/office/drawing/2014/main" id="{D18F0690-D0AF-4AAE-A8FB-2EE6B7337903}"/>
              </a:ext>
            </a:extLst>
          </p:cNvPr>
          <p:cNvGrpSpPr/>
          <p:nvPr/>
        </p:nvGrpSpPr>
        <p:grpSpPr>
          <a:xfrm>
            <a:off x="9903854" y="2318197"/>
            <a:ext cx="1751527" cy="1803042"/>
            <a:chOff x="-91190" y="0"/>
            <a:chExt cx="2480341" cy="2381250"/>
          </a:xfrm>
        </p:grpSpPr>
        <p:pic>
          <p:nvPicPr>
            <p:cNvPr id="25" name="Picture 24" descr="ÙØªÙØ¬Ø© Ø¨Ø­Ø« Ø§ÙØµÙØ± Ø¹Ù Ø¬Ø§ÙØ¹Ø© Ø§ÙØ¯ÙÙ Ø§ÙØ¹Ø±Ø¨ÙØ©">
              <a:extLst>
                <a:ext uri="{FF2B5EF4-FFF2-40B4-BE49-F238E27FC236}">
                  <a16:creationId xmlns:a16="http://schemas.microsoft.com/office/drawing/2014/main" id="{1EEA8C6A-483C-4849-9ADF-02732808BD7E}"/>
                </a:ext>
              </a:extLst>
            </p:cNvPr>
            <p:cNvPicPr>
              <a:picLocks noChangeAspect="1"/>
            </p:cNvPicPr>
            <p:nvPr/>
          </p:nvPicPr>
          <p:blipFill rotWithShape="1">
            <a:blip r:embed="rId5">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6" name="Picture 25" descr="ÙØªÙØ¬Ø© Ø¨Ø­Ø« Ø§ÙØµÙØ± Ø¹Ù âªchina flagâ¬â">
              <a:extLst>
                <a:ext uri="{FF2B5EF4-FFF2-40B4-BE49-F238E27FC236}">
                  <a16:creationId xmlns:a16="http://schemas.microsoft.com/office/drawing/2014/main" id="{4AF9359B-7D5B-430B-8D9F-75DE714F5E5F}"/>
                </a:ext>
              </a:extLst>
            </p:cNvPr>
            <p:cNvPicPr>
              <a:picLocks noChangeAspect="1"/>
            </p:cNvPicPr>
            <p:nvPr/>
          </p:nvPicPr>
          <p:blipFill rotWithShape="1">
            <a:blip r:embed="rId6">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pic>
        <p:nvPicPr>
          <p:cNvPr id="5" name="Picture 4">
            <a:extLst>
              <a:ext uri="{FF2B5EF4-FFF2-40B4-BE49-F238E27FC236}">
                <a16:creationId xmlns:a16="http://schemas.microsoft.com/office/drawing/2014/main" id="{02F9A140-D65D-4E45-B52A-48099DC61F4D}"/>
              </a:ext>
            </a:extLst>
          </p:cNvPr>
          <p:cNvPicPr>
            <a:picLocks noChangeAspect="1"/>
          </p:cNvPicPr>
          <p:nvPr/>
        </p:nvPicPr>
        <p:blipFill>
          <a:blip r:embed="rId7"/>
          <a:stretch>
            <a:fillRect/>
          </a:stretch>
        </p:blipFill>
        <p:spPr>
          <a:xfrm>
            <a:off x="-7986" y="-14871"/>
            <a:ext cx="5951585" cy="2325615"/>
          </a:xfrm>
          <a:prstGeom prst="rect">
            <a:avLst/>
          </a:prstGeom>
        </p:spPr>
      </p:pic>
      <p:sp>
        <p:nvSpPr>
          <p:cNvPr id="3" name="TextBox 2">
            <a:extLst>
              <a:ext uri="{FF2B5EF4-FFF2-40B4-BE49-F238E27FC236}">
                <a16:creationId xmlns:a16="http://schemas.microsoft.com/office/drawing/2014/main" id="{26BAB06B-5690-4574-9FEA-7FED77113D48}"/>
              </a:ext>
            </a:extLst>
          </p:cNvPr>
          <p:cNvSpPr txBox="1"/>
          <p:nvPr/>
        </p:nvSpPr>
        <p:spPr>
          <a:xfrm>
            <a:off x="158999" y="355815"/>
            <a:ext cx="1828827" cy="338554"/>
          </a:xfrm>
          <a:prstGeom prst="rect">
            <a:avLst/>
          </a:prstGeom>
          <a:noFill/>
        </p:spPr>
        <p:txBody>
          <a:bodyPr wrap="square" rtlCol="0">
            <a:spAutoFit/>
          </a:bodyPr>
          <a:lstStyle/>
          <a:p>
            <a:pPr algn="ctr" rtl="1"/>
            <a:r>
              <a:rPr lang="ar-KW" sz="800" b="1" dirty="0">
                <a:solidFill>
                  <a:schemeClr val="tx2"/>
                </a:solidFill>
                <a:latin typeface="Arial" panose="020B0604020202020204" pitchFamily="34" charset="0"/>
                <a:cs typeface="Arial" panose="020B0604020202020204" pitchFamily="34" charset="0"/>
              </a:rPr>
              <a:t>5 – 8 نوفمبر 2018، القاهرة</a:t>
            </a:r>
          </a:p>
          <a:p>
            <a:pPr algn="ctr" rtl="1"/>
            <a:r>
              <a:rPr lang="ar-KW" sz="800" b="1" dirty="0">
                <a:solidFill>
                  <a:schemeClr val="tx2"/>
                </a:solidFill>
                <a:latin typeface="Arial" panose="020B0604020202020204" pitchFamily="34" charset="0"/>
                <a:cs typeface="Arial" panose="020B0604020202020204" pitchFamily="34" charset="0"/>
              </a:rPr>
              <a:t>جمهورية مصر العربية</a:t>
            </a:r>
            <a:endParaRPr lang="en-US" sz="800" b="1" dirty="0">
              <a:solidFill>
                <a:schemeClr val="tx2"/>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E05CB862-657C-4B87-8151-8F7477272DED}"/>
              </a:ext>
            </a:extLst>
          </p:cNvPr>
          <p:cNvSpPr/>
          <p:nvPr/>
        </p:nvSpPr>
        <p:spPr>
          <a:xfrm>
            <a:off x="5688886" y="-11723"/>
            <a:ext cx="290035" cy="954668"/>
          </a:xfrm>
          <a:custGeom>
            <a:avLst/>
            <a:gdLst>
              <a:gd name="connsiteX0" fmla="*/ 290035 w 290035"/>
              <a:gd name="connsiteY0" fmla="*/ 0 h 954668"/>
              <a:gd name="connsiteX1" fmla="*/ 161081 w 290035"/>
              <a:gd name="connsiteY1" fmla="*/ 726831 h 954668"/>
              <a:gd name="connsiteX2" fmla="*/ 8681 w 290035"/>
              <a:gd name="connsiteY2" fmla="*/ 937846 h 954668"/>
              <a:gd name="connsiteX3" fmla="*/ 32127 w 290035"/>
              <a:gd name="connsiteY3" fmla="*/ 926123 h 954668"/>
            </a:gdLst>
            <a:ahLst/>
            <a:cxnLst>
              <a:cxn ang="0">
                <a:pos x="connsiteX0" y="connsiteY0"/>
              </a:cxn>
              <a:cxn ang="0">
                <a:pos x="connsiteX1" y="connsiteY1"/>
              </a:cxn>
              <a:cxn ang="0">
                <a:pos x="connsiteX2" y="connsiteY2"/>
              </a:cxn>
              <a:cxn ang="0">
                <a:pos x="connsiteX3" y="connsiteY3"/>
              </a:cxn>
            </a:cxnLst>
            <a:rect l="l" t="t" r="r" b="b"/>
            <a:pathLst>
              <a:path w="290035" h="954668">
                <a:moveTo>
                  <a:pt x="290035" y="0"/>
                </a:moveTo>
                <a:cubicBezTo>
                  <a:pt x="249004" y="285261"/>
                  <a:pt x="207973" y="570523"/>
                  <a:pt x="161081" y="726831"/>
                </a:cubicBezTo>
                <a:cubicBezTo>
                  <a:pt x="114189" y="883139"/>
                  <a:pt x="30173" y="904631"/>
                  <a:pt x="8681" y="937846"/>
                </a:cubicBezTo>
                <a:cubicBezTo>
                  <a:pt x="-12811" y="971061"/>
                  <a:pt x="9658" y="948592"/>
                  <a:pt x="32127" y="92612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3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1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80934"/>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410435"/>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530998" y="562057"/>
            <a:ext cx="5828302"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الميزان النفطي وفق المجموعات الدولية حتى عام </a:t>
            </a:r>
            <a:r>
              <a:rPr lang="ar-KW" sz="2200" b="1" kern="0" dirty="0">
                <a:latin typeface="Arial" pitchFamily="34" charset="0"/>
                <a:cs typeface="PT Bold Heading" panose="02010400000000000000" pitchFamily="2" charset="-78"/>
              </a:rPr>
              <a:t>2040</a:t>
            </a:r>
            <a:r>
              <a:rPr lang="ar-KW"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مليون ب/ي</a:t>
            </a:r>
            <a:r>
              <a:rPr lang="ar-KW" sz="2200" b="1" kern="0" dirty="0">
                <a:solidFill>
                  <a:schemeClr val="tx2"/>
                </a:solidFill>
                <a:latin typeface="Arial" pitchFamily="34" charset="0"/>
                <a:cs typeface="+mj-cs"/>
              </a:rPr>
              <a:t>)</a:t>
            </a:r>
            <a:endParaRPr lang="en-US" sz="2200" b="1" kern="0" dirty="0">
              <a:solidFill>
                <a:schemeClr val="tx2"/>
              </a:solidFill>
              <a:latin typeface="Arial" pitchFamily="34" charset="0"/>
              <a:cs typeface="+mj-cs"/>
            </a:endParaRPr>
          </a:p>
        </p:txBody>
      </p:sp>
      <p:graphicFrame>
        <p:nvGraphicFramePr>
          <p:cNvPr id="15" name="Chart 14">
            <a:extLst>
              <a:ext uri="{FF2B5EF4-FFF2-40B4-BE49-F238E27FC236}">
                <a16:creationId xmlns:a16="http://schemas.microsoft.com/office/drawing/2014/main" id="{625207E3-DBEC-420D-926E-4B0EACBAA660}"/>
              </a:ext>
            </a:extLst>
          </p:cNvPr>
          <p:cNvGraphicFramePr/>
          <p:nvPr>
            <p:extLst/>
          </p:nvPr>
        </p:nvGraphicFramePr>
        <p:xfrm>
          <a:off x="4928304" y="2812006"/>
          <a:ext cx="3851419" cy="2410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1726CEE8-41AF-4301-B1A7-7A5CAAEDD87F}"/>
              </a:ext>
            </a:extLst>
          </p:cNvPr>
          <p:cNvGraphicFramePr/>
          <p:nvPr>
            <p:extLst>
              <p:ext uri="{D42A27DB-BD31-4B8C-83A1-F6EECF244321}">
                <p14:modId xmlns:p14="http://schemas.microsoft.com/office/powerpoint/2010/main" val="1873256282"/>
              </p:ext>
            </p:extLst>
          </p:nvPr>
        </p:nvGraphicFramePr>
        <p:xfrm>
          <a:off x="1622738" y="1812976"/>
          <a:ext cx="8873544" cy="4884039"/>
        </p:xfrm>
        <a:graphic>
          <a:graphicData uri="http://schemas.openxmlformats.org/drawingml/2006/chart">
            <c:chart xmlns:c="http://schemas.openxmlformats.org/drawingml/2006/chart" xmlns:r="http://schemas.openxmlformats.org/officeDocument/2006/relationships" r:id="rId7"/>
          </a:graphicData>
        </a:graphic>
      </p:graphicFrame>
      <p:grpSp>
        <p:nvGrpSpPr>
          <p:cNvPr id="202" name="Group 201">
            <a:extLst>
              <a:ext uri="{FF2B5EF4-FFF2-40B4-BE49-F238E27FC236}">
                <a16:creationId xmlns:a16="http://schemas.microsoft.com/office/drawing/2014/main" id="{0ED67ADB-37C5-4CBA-ABB8-74B3D94BF313}"/>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203" name="Freeform 1208">
              <a:extLst>
                <a:ext uri="{FF2B5EF4-FFF2-40B4-BE49-F238E27FC236}">
                  <a16:creationId xmlns:a16="http://schemas.microsoft.com/office/drawing/2014/main" id="{A73A609B-F221-41AC-BD89-A9B09D2D48AC}"/>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227">
              <a:extLst>
                <a:ext uri="{FF2B5EF4-FFF2-40B4-BE49-F238E27FC236}">
                  <a16:creationId xmlns:a16="http://schemas.microsoft.com/office/drawing/2014/main" id="{8D01E51D-ED5B-4720-BEFB-4F557A4FFB7E}"/>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5" name="Group 204">
              <a:extLst>
                <a:ext uri="{FF2B5EF4-FFF2-40B4-BE49-F238E27FC236}">
                  <a16:creationId xmlns:a16="http://schemas.microsoft.com/office/drawing/2014/main" id="{5AD62D0B-D54F-47DA-9784-4D841977D3DB}"/>
                </a:ext>
              </a:extLst>
            </p:cNvPr>
            <p:cNvGrpSpPr/>
            <p:nvPr/>
          </p:nvGrpSpPr>
          <p:grpSpPr>
            <a:xfrm>
              <a:off x="3823545" y="4144788"/>
              <a:ext cx="1121241" cy="1809322"/>
              <a:chOff x="3823545" y="4144788"/>
              <a:chExt cx="1121241" cy="1809322"/>
            </a:xfrm>
            <a:grpFill/>
          </p:grpSpPr>
          <p:sp>
            <p:nvSpPr>
              <p:cNvPr id="384" name="Freeform 1228">
                <a:extLst>
                  <a:ext uri="{FF2B5EF4-FFF2-40B4-BE49-F238E27FC236}">
                    <a16:creationId xmlns:a16="http://schemas.microsoft.com/office/drawing/2014/main" id="{0B04C9AC-03BB-4C4A-82A6-33D9A9BA4FE3}"/>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30">
                <a:extLst>
                  <a:ext uri="{FF2B5EF4-FFF2-40B4-BE49-F238E27FC236}">
                    <a16:creationId xmlns:a16="http://schemas.microsoft.com/office/drawing/2014/main" id="{52E5672A-AFA5-4BF8-A915-53A1AAB17E5D}"/>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31">
                <a:extLst>
                  <a:ext uri="{FF2B5EF4-FFF2-40B4-BE49-F238E27FC236}">
                    <a16:creationId xmlns:a16="http://schemas.microsoft.com/office/drawing/2014/main" id="{2C46B727-28F3-4242-8E2A-2B4CD5E09D94}"/>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 name="Group 205">
              <a:extLst>
                <a:ext uri="{FF2B5EF4-FFF2-40B4-BE49-F238E27FC236}">
                  <a16:creationId xmlns:a16="http://schemas.microsoft.com/office/drawing/2014/main" id="{DE631A0C-89C7-4730-9BD6-775CB9208D96}"/>
                </a:ext>
              </a:extLst>
            </p:cNvPr>
            <p:cNvGrpSpPr/>
            <p:nvPr/>
          </p:nvGrpSpPr>
          <p:grpSpPr>
            <a:xfrm>
              <a:off x="1751012" y="1676400"/>
              <a:ext cx="3720198" cy="2808284"/>
              <a:chOff x="1751012" y="1676400"/>
              <a:chExt cx="3720198" cy="2808284"/>
            </a:xfrm>
            <a:grpFill/>
          </p:grpSpPr>
          <p:sp>
            <p:nvSpPr>
              <p:cNvPr id="319" name="Freeform 1229">
                <a:extLst>
                  <a:ext uri="{FF2B5EF4-FFF2-40B4-BE49-F238E27FC236}">
                    <a16:creationId xmlns:a16="http://schemas.microsoft.com/office/drawing/2014/main" id="{88FEFD27-5F0D-4629-A69D-263D928BAF62}"/>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233">
                <a:extLst>
                  <a:ext uri="{FF2B5EF4-FFF2-40B4-BE49-F238E27FC236}">
                    <a16:creationId xmlns:a16="http://schemas.microsoft.com/office/drawing/2014/main" id="{6B04B003-DC33-4374-BA3D-89D2039A7937}"/>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234">
                <a:extLst>
                  <a:ext uri="{FF2B5EF4-FFF2-40B4-BE49-F238E27FC236}">
                    <a16:creationId xmlns:a16="http://schemas.microsoft.com/office/drawing/2014/main" id="{E2782E22-479E-4634-B720-9F6D0BAC2295}"/>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235">
                <a:extLst>
                  <a:ext uri="{FF2B5EF4-FFF2-40B4-BE49-F238E27FC236}">
                    <a16:creationId xmlns:a16="http://schemas.microsoft.com/office/drawing/2014/main" id="{5EC14B97-6983-48B6-8EB3-4BF3ADF197FA}"/>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236">
                <a:extLst>
                  <a:ext uri="{FF2B5EF4-FFF2-40B4-BE49-F238E27FC236}">
                    <a16:creationId xmlns:a16="http://schemas.microsoft.com/office/drawing/2014/main" id="{BAAAC662-C1ED-40FD-8300-1A301192375F}"/>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237">
                <a:extLst>
                  <a:ext uri="{FF2B5EF4-FFF2-40B4-BE49-F238E27FC236}">
                    <a16:creationId xmlns:a16="http://schemas.microsoft.com/office/drawing/2014/main" id="{F043F642-ADD1-421E-840B-BEDDE59D88F2}"/>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238">
                <a:extLst>
                  <a:ext uri="{FF2B5EF4-FFF2-40B4-BE49-F238E27FC236}">
                    <a16:creationId xmlns:a16="http://schemas.microsoft.com/office/drawing/2014/main" id="{BC02C277-4467-40DA-AE83-EDD4B1A19F84}"/>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239">
                <a:extLst>
                  <a:ext uri="{FF2B5EF4-FFF2-40B4-BE49-F238E27FC236}">
                    <a16:creationId xmlns:a16="http://schemas.microsoft.com/office/drawing/2014/main" id="{5C02A88E-52E7-456C-819B-51EA42EB2949}"/>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240">
                <a:extLst>
                  <a:ext uri="{FF2B5EF4-FFF2-40B4-BE49-F238E27FC236}">
                    <a16:creationId xmlns:a16="http://schemas.microsoft.com/office/drawing/2014/main" id="{A999E7D7-C541-4A32-8743-7258294EACAC}"/>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241">
                <a:extLst>
                  <a:ext uri="{FF2B5EF4-FFF2-40B4-BE49-F238E27FC236}">
                    <a16:creationId xmlns:a16="http://schemas.microsoft.com/office/drawing/2014/main" id="{078C290E-7797-4880-ABE4-E069F366E2B8}"/>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242">
                <a:extLst>
                  <a:ext uri="{FF2B5EF4-FFF2-40B4-BE49-F238E27FC236}">
                    <a16:creationId xmlns:a16="http://schemas.microsoft.com/office/drawing/2014/main" id="{C1319251-B737-4F27-A982-183D52D047D0}"/>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243">
                <a:extLst>
                  <a:ext uri="{FF2B5EF4-FFF2-40B4-BE49-F238E27FC236}">
                    <a16:creationId xmlns:a16="http://schemas.microsoft.com/office/drawing/2014/main" id="{139C37EE-06BA-4657-B7A1-E55FFDF4BD7C}"/>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244">
                <a:extLst>
                  <a:ext uri="{FF2B5EF4-FFF2-40B4-BE49-F238E27FC236}">
                    <a16:creationId xmlns:a16="http://schemas.microsoft.com/office/drawing/2014/main" id="{26E09961-8F58-42F0-AF2E-DBD7C0E7EF18}"/>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245">
                <a:extLst>
                  <a:ext uri="{FF2B5EF4-FFF2-40B4-BE49-F238E27FC236}">
                    <a16:creationId xmlns:a16="http://schemas.microsoft.com/office/drawing/2014/main" id="{71DB4545-2E31-4378-8998-4D9BF8551695}"/>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246">
                <a:extLst>
                  <a:ext uri="{FF2B5EF4-FFF2-40B4-BE49-F238E27FC236}">
                    <a16:creationId xmlns:a16="http://schemas.microsoft.com/office/drawing/2014/main" id="{94B862C5-7D01-499A-B675-B2375A6CB8DB}"/>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247">
                <a:extLst>
                  <a:ext uri="{FF2B5EF4-FFF2-40B4-BE49-F238E27FC236}">
                    <a16:creationId xmlns:a16="http://schemas.microsoft.com/office/drawing/2014/main" id="{1421F760-ECA9-40B2-8930-A03E635D157E}"/>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248">
                <a:extLst>
                  <a:ext uri="{FF2B5EF4-FFF2-40B4-BE49-F238E27FC236}">
                    <a16:creationId xmlns:a16="http://schemas.microsoft.com/office/drawing/2014/main" id="{263FC197-9F08-4659-93F4-E232CC3DA914}"/>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249">
                <a:extLst>
                  <a:ext uri="{FF2B5EF4-FFF2-40B4-BE49-F238E27FC236}">
                    <a16:creationId xmlns:a16="http://schemas.microsoft.com/office/drawing/2014/main" id="{E3786B4B-4808-4DEE-BCA2-981A4AA25F5C}"/>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250">
                <a:extLst>
                  <a:ext uri="{FF2B5EF4-FFF2-40B4-BE49-F238E27FC236}">
                    <a16:creationId xmlns:a16="http://schemas.microsoft.com/office/drawing/2014/main" id="{61A2E117-E4E8-43C0-BCAE-DCB77B900A8D}"/>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251">
                <a:extLst>
                  <a:ext uri="{FF2B5EF4-FFF2-40B4-BE49-F238E27FC236}">
                    <a16:creationId xmlns:a16="http://schemas.microsoft.com/office/drawing/2014/main" id="{6B8E0F97-449F-4417-9D57-8D77415CC172}"/>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252">
                <a:extLst>
                  <a:ext uri="{FF2B5EF4-FFF2-40B4-BE49-F238E27FC236}">
                    <a16:creationId xmlns:a16="http://schemas.microsoft.com/office/drawing/2014/main" id="{1383E3A5-2F82-4C4F-B6A3-003454D151E8}"/>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253">
                <a:extLst>
                  <a:ext uri="{FF2B5EF4-FFF2-40B4-BE49-F238E27FC236}">
                    <a16:creationId xmlns:a16="http://schemas.microsoft.com/office/drawing/2014/main" id="{089363AB-A368-40D5-8D21-02697A30AEF6}"/>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254">
                <a:extLst>
                  <a:ext uri="{FF2B5EF4-FFF2-40B4-BE49-F238E27FC236}">
                    <a16:creationId xmlns:a16="http://schemas.microsoft.com/office/drawing/2014/main" id="{014716C7-56E9-4A0D-A424-4FC0524C9E32}"/>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55">
                <a:extLst>
                  <a:ext uri="{FF2B5EF4-FFF2-40B4-BE49-F238E27FC236}">
                    <a16:creationId xmlns:a16="http://schemas.microsoft.com/office/drawing/2014/main" id="{8C0B1A52-C3DC-41B3-B67B-F16102CDFD43}"/>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256">
                <a:extLst>
                  <a:ext uri="{FF2B5EF4-FFF2-40B4-BE49-F238E27FC236}">
                    <a16:creationId xmlns:a16="http://schemas.microsoft.com/office/drawing/2014/main" id="{CE611A7B-B102-4702-B4C9-3CC6F9583F96}"/>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257">
                <a:extLst>
                  <a:ext uri="{FF2B5EF4-FFF2-40B4-BE49-F238E27FC236}">
                    <a16:creationId xmlns:a16="http://schemas.microsoft.com/office/drawing/2014/main" id="{2B7CD1D7-5C80-4172-A17E-3BB98E93DC36}"/>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258">
                <a:extLst>
                  <a:ext uri="{FF2B5EF4-FFF2-40B4-BE49-F238E27FC236}">
                    <a16:creationId xmlns:a16="http://schemas.microsoft.com/office/drawing/2014/main" id="{D61105DB-55EF-4F97-90FC-401A0871AD20}"/>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259">
                <a:extLst>
                  <a:ext uri="{FF2B5EF4-FFF2-40B4-BE49-F238E27FC236}">
                    <a16:creationId xmlns:a16="http://schemas.microsoft.com/office/drawing/2014/main" id="{49F08E52-B695-4930-8A86-7076D7E210F6}"/>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260">
                <a:extLst>
                  <a:ext uri="{FF2B5EF4-FFF2-40B4-BE49-F238E27FC236}">
                    <a16:creationId xmlns:a16="http://schemas.microsoft.com/office/drawing/2014/main" id="{F17634B8-9290-4351-BA22-186B17BA8CFA}"/>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61">
                <a:extLst>
                  <a:ext uri="{FF2B5EF4-FFF2-40B4-BE49-F238E27FC236}">
                    <a16:creationId xmlns:a16="http://schemas.microsoft.com/office/drawing/2014/main" id="{C56283E2-0F91-4C2C-853B-EFB831270084}"/>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262">
                <a:extLst>
                  <a:ext uri="{FF2B5EF4-FFF2-40B4-BE49-F238E27FC236}">
                    <a16:creationId xmlns:a16="http://schemas.microsoft.com/office/drawing/2014/main" id="{D9413302-31DC-41B4-897D-59FA731C52D6}"/>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263">
                <a:extLst>
                  <a:ext uri="{FF2B5EF4-FFF2-40B4-BE49-F238E27FC236}">
                    <a16:creationId xmlns:a16="http://schemas.microsoft.com/office/drawing/2014/main" id="{782FED40-46C0-4FDB-95EF-74F56A4A709C}"/>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264">
                <a:extLst>
                  <a:ext uri="{FF2B5EF4-FFF2-40B4-BE49-F238E27FC236}">
                    <a16:creationId xmlns:a16="http://schemas.microsoft.com/office/drawing/2014/main" id="{F442E71E-0A57-45C8-BD64-CDCF9F71F1C4}"/>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265">
                <a:extLst>
                  <a:ext uri="{FF2B5EF4-FFF2-40B4-BE49-F238E27FC236}">
                    <a16:creationId xmlns:a16="http://schemas.microsoft.com/office/drawing/2014/main" id="{3FDC957D-21BD-4BF6-9551-2ABC5A98E634}"/>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266">
                <a:extLst>
                  <a:ext uri="{FF2B5EF4-FFF2-40B4-BE49-F238E27FC236}">
                    <a16:creationId xmlns:a16="http://schemas.microsoft.com/office/drawing/2014/main" id="{EF4C9EAF-C64A-4F8E-8A98-116EF52FF3F8}"/>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267">
                <a:extLst>
                  <a:ext uri="{FF2B5EF4-FFF2-40B4-BE49-F238E27FC236}">
                    <a16:creationId xmlns:a16="http://schemas.microsoft.com/office/drawing/2014/main" id="{E8A89224-F956-4823-B9F1-68400F2F44CF}"/>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268">
                <a:extLst>
                  <a:ext uri="{FF2B5EF4-FFF2-40B4-BE49-F238E27FC236}">
                    <a16:creationId xmlns:a16="http://schemas.microsoft.com/office/drawing/2014/main" id="{DB8D5859-DA47-4CF1-9F80-FFFFB45F9FCA}"/>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269">
                <a:extLst>
                  <a:ext uri="{FF2B5EF4-FFF2-40B4-BE49-F238E27FC236}">
                    <a16:creationId xmlns:a16="http://schemas.microsoft.com/office/drawing/2014/main" id="{3E7540EA-3271-4FF5-99D0-3DEC7B85318B}"/>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270">
                <a:extLst>
                  <a:ext uri="{FF2B5EF4-FFF2-40B4-BE49-F238E27FC236}">
                    <a16:creationId xmlns:a16="http://schemas.microsoft.com/office/drawing/2014/main" id="{C6F3F731-9A1C-41CD-8E39-FD77065735E5}"/>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271">
                <a:extLst>
                  <a:ext uri="{FF2B5EF4-FFF2-40B4-BE49-F238E27FC236}">
                    <a16:creationId xmlns:a16="http://schemas.microsoft.com/office/drawing/2014/main" id="{0287E6C0-F7E3-45C3-9D17-166ACCB54F7E}"/>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272">
                <a:extLst>
                  <a:ext uri="{FF2B5EF4-FFF2-40B4-BE49-F238E27FC236}">
                    <a16:creationId xmlns:a16="http://schemas.microsoft.com/office/drawing/2014/main" id="{02F3AAAC-1919-4BE4-A3F9-BEEFF45DE0D3}"/>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273">
                <a:extLst>
                  <a:ext uri="{FF2B5EF4-FFF2-40B4-BE49-F238E27FC236}">
                    <a16:creationId xmlns:a16="http://schemas.microsoft.com/office/drawing/2014/main" id="{2157E57C-5753-44FD-A2F7-15CAA560530A}"/>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274">
                <a:extLst>
                  <a:ext uri="{FF2B5EF4-FFF2-40B4-BE49-F238E27FC236}">
                    <a16:creationId xmlns:a16="http://schemas.microsoft.com/office/drawing/2014/main" id="{48A17C29-1895-4038-A036-C79190D696DB}"/>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275">
                <a:extLst>
                  <a:ext uri="{FF2B5EF4-FFF2-40B4-BE49-F238E27FC236}">
                    <a16:creationId xmlns:a16="http://schemas.microsoft.com/office/drawing/2014/main" id="{47959D19-E554-40AF-9B63-1EA81A3DC3E5}"/>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276">
                <a:extLst>
                  <a:ext uri="{FF2B5EF4-FFF2-40B4-BE49-F238E27FC236}">
                    <a16:creationId xmlns:a16="http://schemas.microsoft.com/office/drawing/2014/main" id="{B6C2151E-1CB8-48DE-8BB1-6AAF13A08AA6}"/>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277">
                <a:extLst>
                  <a:ext uri="{FF2B5EF4-FFF2-40B4-BE49-F238E27FC236}">
                    <a16:creationId xmlns:a16="http://schemas.microsoft.com/office/drawing/2014/main" id="{3DC5F2C2-3775-4140-99F1-17B2D551E60C}"/>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278">
                <a:extLst>
                  <a:ext uri="{FF2B5EF4-FFF2-40B4-BE49-F238E27FC236}">
                    <a16:creationId xmlns:a16="http://schemas.microsoft.com/office/drawing/2014/main" id="{19DC966D-8D7F-419F-A1A9-0362273001A1}"/>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279">
                <a:extLst>
                  <a:ext uri="{FF2B5EF4-FFF2-40B4-BE49-F238E27FC236}">
                    <a16:creationId xmlns:a16="http://schemas.microsoft.com/office/drawing/2014/main" id="{FB5EBA8B-AD98-469D-9FD5-C7446AEB8B02}"/>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280">
                <a:extLst>
                  <a:ext uri="{FF2B5EF4-FFF2-40B4-BE49-F238E27FC236}">
                    <a16:creationId xmlns:a16="http://schemas.microsoft.com/office/drawing/2014/main" id="{BAD71536-88E0-4D57-BD16-018A0D4A9B8E}"/>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281">
                <a:extLst>
                  <a:ext uri="{FF2B5EF4-FFF2-40B4-BE49-F238E27FC236}">
                    <a16:creationId xmlns:a16="http://schemas.microsoft.com/office/drawing/2014/main" id="{591081D3-B91D-411E-858E-6CB66325BFC3}"/>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282">
                <a:extLst>
                  <a:ext uri="{FF2B5EF4-FFF2-40B4-BE49-F238E27FC236}">
                    <a16:creationId xmlns:a16="http://schemas.microsoft.com/office/drawing/2014/main" id="{1F415D1D-DF3F-4F4C-BED1-DB6590D80786}"/>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283">
                <a:extLst>
                  <a:ext uri="{FF2B5EF4-FFF2-40B4-BE49-F238E27FC236}">
                    <a16:creationId xmlns:a16="http://schemas.microsoft.com/office/drawing/2014/main" id="{67C4C115-A4DD-45F6-98D7-872ABF042348}"/>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84">
                <a:extLst>
                  <a:ext uri="{FF2B5EF4-FFF2-40B4-BE49-F238E27FC236}">
                    <a16:creationId xmlns:a16="http://schemas.microsoft.com/office/drawing/2014/main" id="{635BF248-9F66-4702-AF63-7F2FDFE9193B}"/>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285">
                <a:extLst>
                  <a:ext uri="{FF2B5EF4-FFF2-40B4-BE49-F238E27FC236}">
                    <a16:creationId xmlns:a16="http://schemas.microsoft.com/office/drawing/2014/main" id="{5365138E-7619-460E-8C54-0637DBB3B34A}"/>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286">
                <a:extLst>
                  <a:ext uri="{FF2B5EF4-FFF2-40B4-BE49-F238E27FC236}">
                    <a16:creationId xmlns:a16="http://schemas.microsoft.com/office/drawing/2014/main" id="{DD619FA7-34EF-41E7-9008-0F4B0EB05E6D}"/>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287">
                <a:extLst>
                  <a:ext uri="{FF2B5EF4-FFF2-40B4-BE49-F238E27FC236}">
                    <a16:creationId xmlns:a16="http://schemas.microsoft.com/office/drawing/2014/main" id="{B46B88FC-F2CB-4028-94AB-026E64E76F38}"/>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288">
                <a:extLst>
                  <a:ext uri="{FF2B5EF4-FFF2-40B4-BE49-F238E27FC236}">
                    <a16:creationId xmlns:a16="http://schemas.microsoft.com/office/drawing/2014/main" id="{665449B4-95FD-4B90-BAD5-DE321C21BE3F}"/>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289">
                <a:extLst>
                  <a:ext uri="{FF2B5EF4-FFF2-40B4-BE49-F238E27FC236}">
                    <a16:creationId xmlns:a16="http://schemas.microsoft.com/office/drawing/2014/main" id="{659C6EDC-00E8-45E6-9FA4-82619132836F}"/>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290">
                <a:extLst>
                  <a:ext uri="{FF2B5EF4-FFF2-40B4-BE49-F238E27FC236}">
                    <a16:creationId xmlns:a16="http://schemas.microsoft.com/office/drawing/2014/main" id="{F90E8BBF-80B7-4B9E-A17F-E43E9CD0E092}"/>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291">
                <a:extLst>
                  <a:ext uri="{FF2B5EF4-FFF2-40B4-BE49-F238E27FC236}">
                    <a16:creationId xmlns:a16="http://schemas.microsoft.com/office/drawing/2014/main" id="{9C37A288-5606-4E24-B2AC-72C635F25193}"/>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292">
                <a:extLst>
                  <a:ext uri="{FF2B5EF4-FFF2-40B4-BE49-F238E27FC236}">
                    <a16:creationId xmlns:a16="http://schemas.microsoft.com/office/drawing/2014/main" id="{0EDCAD8A-EEBE-4085-ABAC-9F6281B03727}"/>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293">
                <a:extLst>
                  <a:ext uri="{FF2B5EF4-FFF2-40B4-BE49-F238E27FC236}">
                    <a16:creationId xmlns:a16="http://schemas.microsoft.com/office/drawing/2014/main" id="{1929A7EF-887A-4F3A-8849-DC415D96A658}"/>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94">
                <a:extLst>
                  <a:ext uri="{FF2B5EF4-FFF2-40B4-BE49-F238E27FC236}">
                    <a16:creationId xmlns:a16="http://schemas.microsoft.com/office/drawing/2014/main" id="{972536BC-8D95-4172-B968-0FF78E437D3B}"/>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95">
                <a:extLst>
                  <a:ext uri="{FF2B5EF4-FFF2-40B4-BE49-F238E27FC236}">
                    <a16:creationId xmlns:a16="http://schemas.microsoft.com/office/drawing/2014/main" id="{763356AD-4ECE-4CEC-AE5B-B37130398B42}"/>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96">
                <a:extLst>
                  <a:ext uri="{FF2B5EF4-FFF2-40B4-BE49-F238E27FC236}">
                    <a16:creationId xmlns:a16="http://schemas.microsoft.com/office/drawing/2014/main" id="{A870054F-6CEC-4F6A-AC8D-991C57CAD518}"/>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 name="Freeform 1364">
              <a:extLst>
                <a:ext uri="{FF2B5EF4-FFF2-40B4-BE49-F238E27FC236}">
                  <a16:creationId xmlns:a16="http://schemas.microsoft.com/office/drawing/2014/main" id="{A1CABA74-0A84-462F-BCD1-D0F58497EE8C}"/>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226">
              <a:extLst>
                <a:ext uri="{FF2B5EF4-FFF2-40B4-BE49-F238E27FC236}">
                  <a16:creationId xmlns:a16="http://schemas.microsoft.com/office/drawing/2014/main" id="{0032511C-8C9E-46C9-B439-6821F1D90842}"/>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9" name="Group 208">
              <a:extLst>
                <a:ext uri="{FF2B5EF4-FFF2-40B4-BE49-F238E27FC236}">
                  <a16:creationId xmlns:a16="http://schemas.microsoft.com/office/drawing/2014/main" id="{9B5AB4BD-A13D-4681-90E7-195921019A7F}"/>
                </a:ext>
              </a:extLst>
            </p:cNvPr>
            <p:cNvGrpSpPr/>
            <p:nvPr/>
          </p:nvGrpSpPr>
          <p:grpSpPr>
            <a:xfrm>
              <a:off x="8486745" y="4130279"/>
              <a:ext cx="1562691" cy="1521241"/>
              <a:chOff x="8486745" y="4130279"/>
              <a:chExt cx="1562691" cy="1521241"/>
            </a:xfrm>
            <a:grpFill/>
          </p:grpSpPr>
          <p:sp>
            <p:nvSpPr>
              <p:cNvPr id="299" name="Freeform 1220">
                <a:extLst>
                  <a:ext uri="{FF2B5EF4-FFF2-40B4-BE49-F238E27FC236}">
                    <a16:creationId xmlns:a16="http://schemas.microsoft.com/office/drawing/2014/main" id="{DD7E69A2-69B1-4F6D-9420-DB65B6A38E54}"/>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221">
                <a:extLst>
                  <a:ext uri="{FF2B5EF4-FFF2-40B4-BE49-F238E27FC236}">
                    <a16:creationId xmlns:a16="http://schemas.microsoft.com/office/drawing/2014/main" id="{343D570D-F400-40DF-A80A-73187919AD31}"/>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222">
                <a:extLst>
                  <a:ext uri="{FF2B5EF4-FFF2-40B4-BE49-F238E27FC236}">
                    <a16:creationId xmlns:a16="http://schemas.microsoft.com/office/drawing/2014/main" id="{20580570-9F77-43F7-8C32-014D34F52AA6}"/>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223">
                <a:extLst>
                  <a:ext uri="{FF2B5EF4-FFF2-40B4-BE49-F238E27FC236}">
                    <a16:creationId xmlns:a16="http://schemas.microsoft.com/office/drawing/2014/main" id="{767569D2-184B-4429-B20C-CF527ABB682E}"/>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224">
                <a:extLst>
                  <a:ext uri="{FF2B5EF4-FFF2-40B4-BE49-F238E27FC236}">
                    <a16:creationId xmlns:a16="http://schemas.microsoft.com/office/drawing/2014/main" id="{46511519-0E7F-4E46-8120-D2A661B6B413}"/>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225">
                <a:extLst>
                  <a:ext uri="{FF2B5EF4-FFF2-40B4-BE49-F238E27FC236}">
                    <a16:creationId xmlns:a16="http://schemas.microsoft.com/office/drawing/2014/main" id="{96A3D372-D851-46FC-98F4-B6AC8A5EE3E1}"/>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209">
                <a:extLst>
                  <a:ext uri="{FF2B5EF4-FFF2-40B4-BE49-F238E27FC236}">
                    <a16:creationId xmlns:a16="http://schemas.microsoft.com/office/drawing/2014/main" id="{881EE092-E7C5-43F5-86A7-B25A71D7EB75}"/>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210">
                <a:extLst>
                  <a:ext uri="{FF2B5EF4-FFF2-40B4-BE49-F238E27FC236}">
                    <a16:creationId xmlns:a16="http://schemas.microsoft.com/office/drawing/2014/main" id="{D99AB573-B677-42DC-9F54-826171DBD3C4}"/>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211">
                <a:extLst>
                  <a:ext uri="{FF2B5EF4-FFF2-40B4-BE49-F238E27FC236}">
                    <a16:creationId xmlns:a16="http://schemas.microsoft.com/office/drawing/2014/main" id="{B4CCC70F-A3F7-4C79-89E9-B3C1A91C471B}"/>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212">
                <a:extLst>
                  <a:ext uri="{FF2B5EF4-FFF2-40B4-BE49-F238E27FC236}">
                    <a16:creationId xmlns:a16="http://schemas.microsoft.com/office/drawing/2014/main" id="{A618B826-F878-4B0F-A517-AE495E83D941}"/>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213">
                <a:extLst>
                  <a:ext uri="{FF2B5EF4-FFF2-40B4-BE49-F238E27FC236}">
                    <a16:creationId xmlns:a16="http://schemas.microsoft.com/office/drawing/2014/main" id="{EB402CB1-EFAC-4B14-81E9-9968E278320F}"/>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214">
                <a:extLst>
                  <a:ext uri="{FF2B5EF4-FFF2-40B4-BE49-F238E27FC236}">
                    <a16:creationId xmlns:a16="http://schemas.microsoft.com/office/drawing/2014/main" id="{05325FD0-6548-424E-BDB5-0D1DBD4D6AFD}"/>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215">
                <a:extLst>
                  <a:ext uri="{FF2B5EF4-FFF2-40B4-BE49-F238E27FC236}">
                    <a16:creationId xmlns:a16="http://schemas.microsoft.com/office/drawing/2014/main" id="{36D6F4D5-6380-4B3D-BA12-4A5C054BEBA1}"/>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216">
                <a:extLst>
                  <a:ext uri="{FF2B5EF4-FFF2-40B4-BE49-F238E27FC236}">
                    <a16:creationId xmlns:a16="http://schemas.microsoft.com/office/drawing/2014/main" id="{8E7AD90E-96BD-4CE0-8E51-990071D04C84}"/>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217">
                <a:extLst>
                  <a:ext uri="{FF2B5EF4-FFF2-40B4-BE49-F238E27FC236}">
                    <a16:creationId xmlns:a16="http://schemas.microsoft.com/office/drawing/2014/main" id="{46F9CAFB-2ABF-4FB7-B7A6-BBFB1D17F003}"/>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218">
                <a:extLst>
                  <a:ext uri="{FF2B5EF4-FFF2-40B4-BE49-F238E27FC236}">
                    <a16:creationId xmlns:a16="http://schemas.microsoft.com/office/drawing/2014/main" id="{0382084C-451B-4D30-B5D1-992A39994AF0}"/>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219">
                <a:extLst>
                  <a:ext uri="{FF2B5EF4-FFF2-40B4-BE49-F238E27FC236}">
                    <a16:creationId xmlns:a16="http://schemas.microsoft.com/office/drawing/2014/main" id="{B30F423E-9888-4C83-A451-C4AC4AE3E31C}"/>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308">
                <a:extLst>
                  <a:ext uri="{FF2B5EF4-FFF2-40B4-BE49-F238E27FC236}">
                    <a16:creationId xmlns:a16="http://schemas.microsoft.com/office/drawing/2014/main" id="{64888AFE-FD40-4B6D-8283-556AF923EF87}"/>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314">
                <a:extLst>
                  <a:ext uri="{FF2B5EF4-FFF2-40B4-BE49-F238E27FC236}">
                    <a16:creationId xmlns:a16="http://schemas.microsoft.com/office/drawing/2014/main" id="{CF789C3F-5BDC-4CFB-A3DD-FB4396C8337D}"/>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318">
                <a:extLst>
                  <a:ext uri="{FF2B5EF4-FFF2-40B4-BE49-F238E27FC236}">
                    <a16:creationId xmlns:a16="http://schemas.microsoft.com/office/drawing/2014/main" id="{33ACAEDD-30EA-41EA-854E-34792DD1E260}"/>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 name="Group 209">
              <a:extLst>
                <a:ext uri="{FF2B5EF4-FFF2-40B4-BE49-F238E27FC236}">
                  <a16:creationId xmlns:a16="http://schemas.microsoft.com/office/drawing/2014/main" id="{BF594C73-C8EB-49BA-9E26-A872EAC0C65C}"/>
                </a:ext>
              </a:extLst>
            </p:cNvPr>
            <p:cNvGrpSpPr/>
            <p:nvPr/>
          </p:nvGrpSpPr>
          <p:grpSpPr>
            <a:xfrm>
              <a:off x="6389342" y="1817332"/>
              <a:ext cx="3937813" cy="2901547"/>
              <a:chOff x="6389342" y="1817332"/>
              <a:chExt cx="3937813" cy="2901547"/>
            </a:xfrm>
            <a:grpFill/>
          </p:grpSpPr>
          <p:sp>
            <p:nvSpPr>
              <p:cNvPr id="247" name="Freeform 1297">
                <a:extLst>
                  <a:ext uri="{FF2B5EF4-FFF2-40B4-BE49-F238E27FC236}">
                    <a16:creationId xmlns:a16="http://schemas.microsoft.com/office/drawing/2014/main" id="{0867B791-BF76-45A7-82D1-16A7217B12BB}"/>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298">
                <a:extLst>
                  <a:ext uri="{FF2B5EF4-FFF2-40B4-BE49-F238E27FC236}">
                    <a16:creationId xmlns:a16="http://schemas.microsoft.com/office/drawing/2014/main" id="{1B342DB6-3E2F-467C-A42A-1C40C6A664AF}"/>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299">
                <a:extLst>
                  <a:ext uri="{FF2B5EF4-FFF2-40B4-BE49-F238E27FC236}">
                    <a16:creationId xmlns:a16="http://schemas.microsoft.com/office/drawing/2014/main" id="{11A3B293-C7B1-4F69-BF42-BBF1502F57D8}"/>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300">
                <a:extLst>
                  <a:ext uri="{FF2B5EF4-FFF2-40B4-BE49-F238E27FC236}">
                    <a16:creationId xmlns:a16="http://schemas.microsoft.com/office/drawing/2014/main" id="{FA251B9D-9A0B-4C27-B89E-B00062252821}"/>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301">
                <a:extLst>
                  <a:ext uri="{FF2B5EF4-FFF2-40B4-BE49-F238E27FC236}">
                    <a16:creationId xmlns:a16="http://schemas.microsoft.com/office/drawing/2014/main" id="{A9CC1583-35DB-4201-8DAE-DA1F0F39F9D4}"/>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302">
                <a:extLst>
                  <a:ext uri="{FF2B5EF4-FFF2-40B4-BE49-F238E27FC236}">
                    <a16:creationId xmlns:a16="http://schemas.microsoft.com/office/drawing/2014/main" id="{EFBC0810-769F-4172-B3A5-4667B54B1E85}"/>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303">
                <a:extLst>
                  <a:ext uri="{FF2B5EF4-FFF2-40B4-BE49-F238E27FC236}">
                    <a16:creationId xmlns:a16="http://schemas.microsoft.com/office/drawing/2014/main" id="{533C68C3-4C89-41CF-9D18-1C410768C8C6}"/>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304">
                <a:extLst>
                  <a:ext uri="{FF2B5EF4-FFF2-40B4-BE49-F238E27FC236}">
                    <a16:creationId xmlns:a16="http://schemas.microsoft.com/office/drawing/2014/main" id="{51A343D0-0A80-46AF-8F08-932F53D1D4AC}"/>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05">
                <a:extLst>
                  <a:ext uri="{FF2B5EF4-FFF2-40B4-BE49-F238E27FC236}">
                    <a16:creationId xmlns:a16="http://schemas.microsoft.com/office/drawing/2014/main" id="{8245AD18-554B-4826-A8D8-48B70BD4D967}"/>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306">
                <a:extLst>
                  <a:ext uri="{FF2B5EF4-FFF2-40B4-BE49-F238E27FC236}">
                    <a16:creationId xmlns:a16="http://schemas.microsoft.com/office/drawing/2014/main" id="{523E420C-3840-44C0-8B6A-2C0FE0F6CF29}"/>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307">
                <a:extLst>
                  <a:ext uri="{FF2B5EF4-FFF2-40B4-BE49-F238E27FC236}">
                    <a16:creationId xmlns:a16="http://schemas.microsoft.com/office/drawing/2014/main" id="{DFBCCEF5-3901-4CE5-B174-4EA1CB5E1F1F}"/>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309">
                <a:extLst>
                  <a:ext uri="{FF2B5EF4-FFF2-40B4-BE49-F238E27FC236}">
                    <a16:creationId xmlns:a16="http://schemas.microsoft.com/office/drawing/2014/main" id="{B852E201-FD1C-433B-ABC9-5ADA033B20BD}"/>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310">
                <a:extLst>
                  <a:ext uri="{FF2B5EF4-FFF2-40B4-BE49-F238E27FC236}">
                    <a16:creationId xmlns:a16="http://schemas.microsoft.com/office/drawing/2014/main" id="{9B1FF252-83B8-4C89-ABD1-C7015790BD7F}"/>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11">
                <a:extLst>
                  <a:ext uri="{FF2B5EF4-FFF2-40B4-BE49-F238E27FC236}">
                    <a16:creationId xmlns:a16="http://schemas.microsoft.com/office/drawing/2014/main" id="{D694F659-6F3A-448B-B2E1-2A4250E280F7}"/>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12">
                <a:extLst>
                  <a:ext uri="{FF2B5EF4-FFF2-40B4-BE49-F238E27FC236}">
                    <a16:creationId xmlns:a16="http://schemas.microsoft.com/office/drawing/2014/main" id="{0B03A237-568F-452D-965F-8C25BB846A6D}"/>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13">
                <a:extLst>
                  <a:ext uri="{FF2B5EF4-FFF2-40B4-BE49-F238E27FC236}">
                    <a16:creationId xmlns:a16="http://schemas.microsoft.com/office/drawing/2014/main" id="{903EEF76-DA2E-40A9-9384-2BAD87EF1147}"/>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15">
                <a:extLst>
                  <a:ext uri="{FF2B5EF4-FFF2-40B4-BE49-F238E27FC236}">
                    <a16:creationId xmlns:a16="http://schemas.microsoft.com/office/drawing/2014/main" id="{F61D7B1B-E552-46ED-AEF7-B22E36AEFC26}"/>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16">
                <a:extLst>
                  <a:ext uri="{FF2B5EF4-FFF2-40B4-BE49-F238E27FC236}">
                    <a16:creationId xmlns:a16="http://schemas.microsoft.com/office/drawing/2014/main" id="{3AB90410-29B7-4CF8-9303-6CFAEDD78FAF}"/>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17">
                <a:extLst>
                  <a:ext uri="{FF2B5EF4-FFF2-40B4-BE49-F238E27FC236}">
                    <a16:creationId xmlns:a16="http://schemas.microsoft.com/office/drawing/2014/main" id="{5625AF4C-9B85-49F1-8AB1-AADD02C0DC7C}"/>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19">
                <a:extLst>
                  <a:ext uri="{FF2B5EF4-FFF2-40B4-BE49-F238E27FC236}">
                    <a16:creationId xmlns:a16="http://schemas.microsoft.com/office/drawing/2014/main" id="{3032EC17-1853-4F43-A02E-3952B9E5F75B}"/>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20">
                <a:extLst>
                  <a:ext uri="{FF2B5EF4-FFF2-40B4-BE49-F238E27FC236}">
                    <a16:creationId xmlns:a16="http://schemas.microsoft.com/office/drawing/2014/main" id="{83E0E05E-D8E7-4184-B074-0558232997FD}"/>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21">
                <a:extLst>
                  <a:ext uri="{FF2B5EF4-FFF2-40B4-BE49-F238E27FC236}">
                    <a16:creationId xmlns:a16="http://schemas.microsoft.com/office/drawing/2014/main" id="{15508D0B-E585-4382-8654-7F8936326800}"/>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22">
                <a:extLst>
                  <a:ext uri="{FF2B5EF4-FFF2-40B4-BE49-F238E27FC236}">
                    <a16:creationId xmlns:a16="http://schemas.microsoft.com/office/drawing/2014/main" id="{EF747F69-6EBA-4747-8729-FD799E4030EC}"/>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323">
                <a:extLst>
                  <a:ext uri="{FF2B5EF4-FFF2-40B4-BE49-F238E27FC236}">
                    <a16:creationId xmlns:a16="http://schemas.microsoft.com/office/drawing/2014/main" id="{B3E37D06-DAB2-4951-89D2-C8C6C6400F65}"/>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324">
                <a:extLst>
                  <a:ext uri="{FF2B5EF4-FFF2-40B4-BE49-F238E27FC236}">
                    <a16:creationId xmlns:a16="http://schemas.microsoft.com/office/drawing/2014/main" id="{478DEAD6-4923-470E-B56C-DC4A7B2D13A4}"/>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325">
                <a:extLst>
                  <a:ext uri="{FF2B5EF4-FFF2-40B4-BE49-F238E27FC236}">
                    <a16:creationId xmlns:a16="http://schemas.microsoft.com/office/drawing/2014/main" id="{3B6600E1-DDC4-4A0E-9F0F-0EFCF4204FB0}"/>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326">
                <a:extLst>
                  <a:ext uri="{FF2B5EF4-FFF2-40B4-BE49-F238E27FC236}">
                    <a16:creationId xmlns:a16="http://schemas.microsoft.com/office/drawing/2014/main" id="{12BFEA41-45BF-4B98-9129-18643026F917}"/>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27">
                <a:extLst>
                  <a:ext uri="{FF2B5EF4-FFF2-40B4-BE49-F238E27FC236}">
                    <a16:creationId xmlns:a16="http://schemas.microsoft.com/office/drawing/2014/main" id="{0A153758-CAA0-4635-8B55-B31E03DDEEE8}"/>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328">
                <a:extLst>
                  <a:ext uri="{FF2B5EF4-FFF2-40B4-BE49-F238E27FC236}">
                    <a16:creationId xmlns:a16="http://schemas.microsoft.com/office/drawing/2014/main" id="{4A4349CA-838F-44CE-A715-949A6698CCF5}"/>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329">
                <a:extLst>
                  <a:ext uri="{FF2B5EF4-FFF2-40B4-BE49-F238E27FC236}">
                    <a16:creationId xmlns:a16="http://schemas.microsoft.com/office/drawing/2014/main" id="{39E0D42A-FC5F-40F2-95A6-3540B065698F}"/>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330">
                <a:extLst>
                  <a:ext uri="{FF2B5EF4-FFF2-40B4-BE49-F238E27FC236}">
                    <a16:creationId xmlns:a16="http://schemas.microsoft.com/office/drawing/2014/main" id="{0B4B72F0-EDBE-4BA8-BBE4-3F9739032070}"/>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331">
                <a:extLst>
                  <a:ext uri="{FF2B5EF4-FFF2-40B4-BE49-F238E27FC236}">
                    <a16:creationId xmlns:a16="http://schemas.microsoft.com/office/drawing/2014/main" id="{DBFE541C-E9DB-4F5E-9F31-5CFB50523573}"/>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332">
                <a:extLst>
                  <a:ext uri="{FF2B5EF4-FFF2-40B4-BE49-F238E27FC236}">
                    <a16:creationId xmlns:a16="http://schemas.microsoft.com/office/drawing/2014/main" id="{293BC769-481A-4808-AAA5-C3A245FC73B5}"/>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333">
                <a:extLst>
                  <a:ext uri="{FF2B5EF4-FFF2-40B4-BE49-F238E27FC236}">
                    <a16:creationId xmlns:a16="http://schemas.microsoft.com/office/drawing/2014/main" id="{5E957F3B-CE36-49C0-B609-3FC0D173734C}"/>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334">
                <a:extLst>
                  <a:ext uri="{FF2B5EF4-FFF2-40B4-BE49-F238E27FC236}">
                    <a16:creationId xmlns:a16="http://schemas.microsoft.com/office/drawing/2014/main" id="{420D5FB6-7F12-41C9-9DA0-FA7EFF44CA94}"/>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335">
                <a:extLst>
                  <a:ext uri="{FF2B5EF4-FFF2-40B4-BE49-F238E27FC236}">
                    <a16:creationId xmlns:a16="http://schemas.microsoft.com/office/drawing/2014/main" id="{66FB30F1-AF9F-4729-8212-B23A54698AA5}"/>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336">
                <a:extLst>
                  <a:ext uri="{FF2B5EF4-FFF2-40B4-BE49-F238E27FC236}">
                    <a16:creationId xmlns:a16="http://schemas.microsoft.com/office/drawing/2014/main" id="{7EE2AF83-D29C-421B-AA16-7199DF915493}"/>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337">
                <a:extLst>
                  <a:ext uri="{FF2B5EF4-FFF2-40B4-BE49-F238E27FC236}">
                    <a16:creationId xmlns:a16="http://schemas.microsoft.com/office/drawing/2014/main" id="{1D105D3D-4168-48AF-9B44-D43CBF6ABCB7}"/>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338">
                <a:extLst>
                  <a:ext uri="{FF2B5EF4-FFF2-40B4-BE49-F238E27FC236}">
                    <a16:creationId xmlns:a16="http://schemas.microsoft.com/office/drawing/2014/main" id="{9F1AB5AB-E688-4712-AB02-C6572D259CE7}"/>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339">
                <a:extLst>
                  <a:ext uri="{FF2B5EF4-FFF2-40B4-BE49-F238E27FC236}">
                    <a16:creationId xmlns:a16="http://schemas.microsoft.com/office/drawing/2014/main" id="{230AC43E-E188-41C2-9612-88BA57C117C0}"/>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340">
                <a:extLst>
                  <a:ext uri="{FF2B5EF4-FFF2-40B4-BE49-F238E27FC236}">
                    <a16:creationId xmlns:a16="http://schemas.microsoft.com/office/drawing/2014/main" id="{7C54B0CD-DAD2-457D-AAB3-2D750E230CD4}"/>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341">
                <a:extLst>
                  <a:ext uri="{FF2B5EF4-FFF2-40B4-BE49-F238E27FC236}">
                    <a16:creationId xmlns:a16="http://schemas.microsoft.com/office/drawing/2014/main" id="{F9CA8DFB-8445-4517-9CE6-47007480D542}"/>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342">
                <a:extLst>
                  <a:ext uri="{FF2B5EF4-FFF2-40B4-BE49-F238E27FC236}">
                    <a16:creationId xmlns:a16="http://schemas.microsoft.com/office/drawing/2014/main" id="{4DD4BB43-3E8D-4809-9C9A-010353A093EF}"/>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343">
                <a:extLst>
                  <a:ext uri="{FF2B5EF4-FFF2-40B4-BE49-F238E27FC236}">
                    <a16:creationId xmlns:a16="http://schemas.microsoft.com/office/drawing/2014/main" id="{30920F03-E876-4BE5-BB02-446E3DC77098}"/>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344">
                <a:extLst>
                  <a:ext uri="{FF2B5EF4-FFF2-40B4-BE49-F238E27FC236}">
                    <a16:creationId xmlns:a16="http://schemas.microsoft.com/office/drawing/2014/main" id="{FAC689E0-7771-4041-9939-95F6BE657FB2}"/>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345">
                <a:extLst>
                  <a:ext uri="{FF2B5EF4-FFF2-40B4-BE49-F238E27FC236}">
                    <a16:creationId xmlns:a16="http://schemas.microsoft.com/office/drawing/2014/main" id="{299E8819-D01D-46CB-849C-B5ABB40BE563}"/>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47">
                <a:extLst>
                  <a:ext uri="{FF2B5EF4-FFF2-40B4-BE49-F238E27FC236}">
                    <a16:creationId xmlns:a16="http://schemas.microsoft.com/office/drawing/2014/main" id="{F54CC7DF-17B4-426F-981F-C47835EDF862}"/>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49">
                <a:extLst>
                  <a:ext uri="{FF2B5EF4-FFF2-40B4-BE49-F238E27FC236}">
                    <a16:creationId xmlns:a16="http://schemas.microsoft.com/office/drawing/2014/main" id="{6610C9A3-E154-41EC-95FB-E441DBF90CF0}"/>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51">
                <a:extLst>
                  <a:ext uri="{FF2B5EF4-FFF2-40B4-BE49-F238E27FC236}">
                    <a16:creationId xmlns:a16="http://schemas.microsoft.com/office/drawing/2014/main" id="{6E6D05B3-FFD4-4CA7-BA57-0FA6CF9DCD0D}"/>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52">
                <a:extLst>
                  <a:ext uri="{FF2B5EF4-FFF2-40B4-BE49-F238E27FC236}">
                    <a16:creationId xmlns:a16="http://schemas.microsoft.com/office/drawing/2014/main" id="{C4FCD791-29D7-410C-A7A5-015578FC5014}"/>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53">
                <a:extLst>
                  <a:ext uri="{FF2B5EF4-FFF2-40B4-BE49-F238E27FC236}">
                    <a16:creationId xmlns:a16="http://schemas.microsoft.com/office/drawing/2014/main" id="{EF96A4B5-FFEC-44A9-BD48-1D3D10EAC1B1}"/>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58">
                <a:extLst>
                  <a:ext uri="{FF2B5EF4-FFF2-40B4-BE49-F238E27FC236}">
                    <a16:creationId xmlns:a16="http://schemas.microsoft.com/office/drawing/2014/main" id="{DE36EF35-FCC8-4CB0-9ACE-F8D45F91E118}"/>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1" name="Freeform 1380">
              <a:extLst>
                <a:ext uri="{FF2B5EF4-FFF2-40B4-BE49-F238E27FC236}">
                  <a16:creationId xmlns:a16="http://schemas.microsoft.com/office/drawing/2014/main" id="{B8C363E0-D5AD-4596-84BE-E5965D02351B}"/>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2" name="Group 211">
              <a:extLst>
                <a:ext uri="{FF2B5EF4-FFF2-40B4-BE49-F238E27FC236}">
                  <a16:creationId xmlns:a16="http://schemas.microsoft.com/office/drawing/2014/main" id="{AE057FD4-54F4-4083-8D06-3A919C40A85F}"/>
                </a:ext>
              </a:extLst>
            </p:cNvPr>
            <p:cNvGrpSpPr/>
            <p:nvPr/>
          </p:nvGrpSpPr>
          <p:grpSpPr>
            <a:xfrm>
              <a:off x="5601779" y="1788317"/>
              <a:ext cx="1875644" cy="1772016"/>
              <a:chOff x="5601779" y="1788317"/>
              <a:chExt cx="1875644" cy="1772016"/>
            </a:xfrm>
            <a:grpFill/>
          </p:grpSpPr>
          <p:sp>
            <p:nvSpPr>
              <p:cNvPr id="214" name="Freeform 1232">
                <a:extLst>
                  <a:ext uri="{FF2B5EF4-FFF2-40B4-BE49-F238E27FC236}">
                    <a16:creationId xmlns:a16="http://schemas.microsoft.com/office/drawing/2014/main" id="{EC9CF299-9BEF-4CA4-947E-3ED5AADAF52E}"/>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46">
                <a:extLst>
                  <a:ext uri="{FF2B5EF4-FFF2-40B4-BE49-F238E27FC236}">
                    <a16:creationId xmlns:a16="http://schemas.microsoft.com/office/drawing/2014/main" id="{68F98CF9-0A23-4394-B6E1-D23D0556BDDD}"/>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348">
                <a:extLst>
                  <a:ext uri="{FF2B5EF4-FFF2-40B4-BE49-F238E27FC236}">
                    <a16:creationId xmlns:a16="http://schemas.microsoft.com/office/drawing/2014/main" id="{EB14A0EC-C6ED-4087-962C-2ED68BD2FEC2}"/>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350">
                <a:extLst>
                  <a:ext uri="{FF2B5EF4-FFF2-40B4-BE49-F238E27FC236}">
                    <a16:creationId xmlns:a16="http://schemas.microsoft.com/office/drawing/2014/main" id="{7F6F8AD4-4A78-40CD-9BCC-4984BA6CA42C}"/>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354">
                <a:extLst>
                  <a:ext uri="{FF2B5EF4-FFF2-40B4-BE49-F238E27FC236}">
                    <a16:creationId xmlns:a16="http://schemas.microsoft.com/office/drawing/2014/main" id="{EB03C4B5-D60C-482C-BD4B-17EBC269AC0C}"/>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355">
                <a:extLst>
                  <a:ext uri="{FF2B5EF4-FFF2-40B4-BE49-F238E27FC236}">
                    <a16:creationId xmlns:a16="http://schemas.microsoft.com/office/drawing/2014/main" id="{307BD230-52D3-42B0-B719-A9313366582B}"/>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356">
                <a:extLst>
                  <a:ext uri="{FF2B5EF4-FFF2-40B4-BE49-F238E27FC236}">
                    <a16:creationId xmlns:a16="http://schemas.microsoft.com/office/drawing/2014/main" id="{B268AB47-292E-40D6-89A2-30113CC0CA5A}"/>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357">
                <a:extLst>
                  <a:ext uri="{FF2B5EF4-FFF2-40B4-BE49-F238E27FC236}">
                    <a16:creationId xmlns:a16="http://schemas.microsoft.com/office/drawing/2014/main" id="{97EC116C-B2B7-40CF-BAE3-EBC665DB7C8B}"/>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359">
                <a:extLst>
                  <a:ext uri="{FF2B5EF4-FFF2-40B4-BE49-F238E27FC236}">
                    <a16:creationId xmlns:a16="http://schemas.microsoft.com/office/drawing/2014/main" id="{69FC56E4-E9E1-4C95-871B-C71ADC79A6CE}"/>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60">
                <a:extLst>
                  <a:ext uri="{FF2B5EF4-FFF2-40B4-BE49-F238E27FC236}">
                    <a16:creationId xmlns:a16="http://schemas.microsoft.com/office/drawing/2014/main" id="{2C82EC8C-439A-4A6A-B71E-AFBA3CBD3E80}"/>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361">
                <a:extLst>
                  <a:ext uri="{FF2B5EF4-FFF2-40B4-BE49-F238E27FC236}">
                    <a16:creationId xmlns:a16="http://schemas.microsoft.com/office/drawing/2014/main" id="{F471355A-CE13-45D9-A197-21E5953F1DDA}"/>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362">
                <a:extLst>
                  <a:ext uri="{FF2B5EF4-FFF2-40B4-BE49-F238E27FC236}">
                    <a16:creationId xmlns:a16="http://schemas.microsoft.com/office/drawing/2014/main" id="{4C858FFA-B6C9-49AD-AAA1-C8377AA89C15}"/>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363">
                <a:extLst>
                  <a:ext uri="{FF2B5EF4-FFF2-40B4-BE49-F238E27FC236}">
                    <a16:creationId xmlns:a16="http://schemas.microsoft.com/office/drawing/2014/main" id="{BECA8105-1696-4962-905D-8FC4D07B97A0}"/>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365">
                <a:extLst>
                  <a:ext uri="{FF2B5EF4-FFF2-40B4-BE49-F238E27FC236}">
                    <a16:creationId xmlns:a16="http://schemas.microsoft.com/office/drawing/2014/main" id="{8A7F7E60-A42C-4080-972B-80444A1D16D9}"/>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366">
                <a:extLst>
                  <a:ext uri="{FF2B5EF4-FFF2-40B4-BE49-F238E27FC236}">
                    <a16:creationId xmlns:a16="http://schemas.microsoft.com/office/drawing/2014/main" id="{69944FAE-8C87-44C0-ACD9-57A0D0EFA89E}"/>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367">
                <a:extLst>
                  <a:ext uri="{FF2B5EF4-FFF2-40B4-BE49-F238E27FC236}">
                    <a16:creationId xmlns:a16="http://schemas.microsoft.com/office/drawing/2014/main" id="{C9DB7903-E31C-446C-A0BB-7B3D5C1E47C5}"/>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368">
                <a:extLst>
                  <a:ext uri="{FF2B5EF4-FFF2-40B4-BE49-F238E27FC236}">
                    <a16:creationId xmlns:a16="http://schemas.microsoft.com/office/drawing/2014/main" id="{FB1939C9-8279-40E3-BCD3-0E1FD1C6BC99}"/>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369">
                <a:extLst>
                  <a:ext uri="{FF2B5EF4-FFF2-40B4-BE49-F238E27FC236}">
                    <a16:creationId xmlns:a16="http://schemas.microsoft.com/office/drawing/2014/main" id="{8D89B8AD-37FD-4E19-A28A-9558B26584D5}"/>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370">
                <a:extLst>
                  <a:ext uri="{FF2B5EF4-FFF2-40B4-BE49-F238E27FC236}">
                    <a16:creationId xmlns:a16="http://schemas.microsoft.com/office/drawing/2014/main" id="{3B8831DD-F466-4BFD-964B-D0FA2270AD2B}"/>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371">
                <a:extLst>
                  <a:ext uri="{FF2B5EF4-FFF2-40B4-BE49-F238E27FC236}">
                    <a16:creationId xmlns:a16="http://schemas.microsoft.com/office/drawing/2014/main" id="{A5D195B7-4806-44B4-A400-D4F6041B8170}"/>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372">
                <a:extLst>
                  <a:ext uri="{FF2B5EF4-FFF2-40B4-BE49-F238E27FC236}">
                    <a16:creationId xmlns:a16="http://schemas.microsoft.com/office/drawing/2014/main" id="{18C99D85-5DF1-42C1-8AFB-B69BFEC9EA17}"/>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373">
                <a:extLst>
                  <a:ext uri="{FF2B5EF4-FFF2-40B4-BE49-F238E27FC236}">
                    <a16:creationId xmlns:a16="http://schemas.microsoft.com/office/drawing/2014/main" id="{CAA0A02D-35FE-48F8-ABBB-BE3C3795E1BC}"/>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374">
                <a:extLst>
                  <a:ext uri="{FF2B5EF4-FFF2-40B4-BE49-F238E27FC236}">
                    <a16:creationId xmlns:a16="http://schemas.microsoft.com/office/drawing/2014/main" id="{6E6C9EE6-AA00-410B-B9DC-55F27C8BBFCC}"/>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375">
                <a:extLst>
                  <a:ext uri="{FF2B5EF4-FFF2-40B4-BE49-F238E27FC236}">
                    <a16:creationId xmlns:a16="http://schemas.microsoft.com/office/drawing/2014/main" id="{B2DA77DA-728B-4265-B26B-D0B205F9E15A}"/>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376">
                <a:extLst>
                  <a:ext uri="{FF2B5EF4-FFF2-40B4-BE49-F238E27FC236}">
                    <a16:creationId xmlns:a16="http://schemas.microsoft.com/office/drawing/2014/main" id="{14B14677-7354-4FF7-B797-F75ADE95D8FD}"/>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377">
                <a:extLst>
                  <a:ext uri="{FF2B5EF4-FFF2-40B4-BE49-F238E27FC236}">
                    <a16:creationId xmlns:a16="http://schemas.microsoft.com/office/drawing/2014/main" id="{C3E2F0CA-B465-4518-9D3B-2C142BD7FBE0}"/>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378">
                <a:extLst>
                  <a:ext uri="{FF2B5EF4-FFF2-40B4-BE49-F238E27FC236}">
                    <a16:creationId xmlns:a16="http://schemas.microsoft.com/office/drawing/2014/main" id="{77AD2E85-00D4-4DB7-A23B-C524A8063214}"/>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379">
                <a:extLst>
                  <a:ext uri="{FF2B5EF4-FFF2-40B4-BE49-F238E27FC236}">
                    <a16:creationId xmlns:a16="http://schemas.microsoft.com/office/drawing/2014/main" id="{406AE175-0399-4AE9-82D4-460FC5072B6C}"/>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381">
                <a:extLst>
                  <a:ext uri="{FF2B5EF4-FFF2-40B4-BE49-F238E27FC236}">
                    <a16:creationId xmlns:a16="http://schemas.microsoft.com/office/drawing/2014/main" id="{A55F8635-F830-4960-B134-FDA84D1E2B9D}"/>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382">
                <a:extLst>
                  <a:ext uri="{FF2B5EF4-FFF2-40B4-BE49-F238E27FC236}">
                    <a16:creationId xmlns:a16="http://schemas.microsoft.com/office/drawing/2014/main" id="{DC500147-7873-46A2-9B9D-95C2CAF2E34D}"/>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383">
                <a:extLst>
                  <a:ext uri="{FF2B5EF4-FFF2-40B4-BE49-F238E27FC236}">
                    <a16:creationId xmlns:a16="http://schemas.microsoft.com/office/drawing/2014/main" id="{47752ECD-F9C6-460F-AF05-40253CAAB44F}"/>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384">
                <a:extLst>
                  <a:ext uri="{FF2B5EF4-FFF2-40B4-BE49-F238E27FC236}">
                    <a16:creationId xmlns:a16="http://schemas.microsoft.com/office/drawing/2014/main" id="{9C0768D4-73B6-4503-8452-AE6F2EF5A900}"/>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385">
                <a:extLst>
                  <a:ext uri="{FF2B5EF4-FFF2-40B4-BE49-F238E27FC236}">
                    <a16:creationId xmlns:a16="http://schemas.microsoft.com/office/drawing/2014/main" id="{52E0374E-435F-48FA-A31A-80BEFCCFE62D}"/>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 name="Freeform 1386">
              <a:extLst>
                <a:ext uri="{FF2B5EF4-FFF2-40B4-BE49-F238E27FC236}">
                  <a16:creationId xmlns:a16="http://schemas.microsoft.com/office/drawing/2014/main" id="{86F39D1A-85E8-4747-8B0C-54AD89EB924D}"/>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 name="TextBox 199">
            <a:extLst>
              <a:ext uri="{FF2B5EF4-FFF2-40B4-BE49-F238E27FC236}">
                <a16:creationId xmlns:a16="http://schemas.microsoft.com/office/drawing/2014/main" id="{BF444F35-C912-4B3B-A1D3-4ABFB3EF1FCD}"/>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01" name="Rectangle 200">
            <a:extLst>
              <a:ext uri="{FF2B5EF4-FFF2-40B4-BE49-F238E27FC236}">
                <a16:creationId xmlns:a16="http://schemas.microsoft.com/office/drawing/2014/main" id="{CA80502B-FB7A-44BC-A731-038D4F4069ED}"/>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386">
            <a:extLst>
              <a:ext uri="{FF2B5EF4-FFF2-40B4-BE49-F238E27FC236}">
                <a16:creationId xmlns:a16="http://schemas.microsoft.com/office/drawing/2014/main" id="{FD81E798-A11A-4843-AEEE-ADF1944765DA}"/>
              </a:ext>
            </a:extLst>
          </p:cNvPr>
          <p:cNvGrpSpPr/>
          <p:nvPr/>
        </p:nvGrpSpPr>
        <p:grpSpPr>
          <a:xfrm>
            <a:off x="10801898" y="240143"/>
            <a:ext cx="1069796" cy="1063330"/>
            <a:chOff x="-91190" y="0"/>
            <a:chExt cx="2480341" cy="2381250"/>
          </a:xfrm>
        </p:grpSpPr>
        <p:pic>
          <p:nvPicPr>
            <p:cNvPr id="388" name="Picture 387" descr="ÙØªÙØ¬Ø© Ø¨Ø­Ø« Ø§ÙØµÙØ± Ø¹Ù Ø¬Ø§ÙØ¹Ø© Ø§ÙØ¯ÙÙ Ø§ÙØ¹Ø±Ø¨ÙØ©">
              <a:extLst>
                <a:ext uri="{FF2B5EF4-FFF2-40B4-BE49-F238E27FC236}">
                  <a16:creationId xmlns:a16="http://schemas.microsoft.com/office/drawing/2014/main" id="{5FD79C48-3DF0-47DD-AECE-C19E6F525A2E}"/>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389" name="Picture 388" descr="ÙØªÙØ¬Ø© Ø¨Ø­Ø« Ø§ÙØµÙØ± Ø¹Ù âªchina flagâ¬â">
              <a:extLst>
                <a:ext uri="{FF2B5EF4-FFF2-40B4-BE49-F238E27FC236}">
                  <a16:creationId xmlns:a16="http://schemas.microsoft.com/office/drawing/2014/main" id="{58BF28C9-519D-4E9A-BF66-2BA1FDAEA138}"/>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9269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25" dur="1000" fill="hold"/>
                                        <p:tgtEl>
                                          <p:spTgt spid="10">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26" dur="1000" fill="hold"/>
                                        <p:tgtEl>
                                          <p:spTgt spid="10">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27" dur="1000"/>
                                        <p:tgtEl>
                                          <p:spTgt spid="10">
                                            <p:graphicEl>
                                              <a:chart seriesIdx="-3" categoryIdx="-3" bldStep="gridLegend"/>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up)">
                                      <p:cBhvr>
                                        <p:cTn id="30" dur="1000"/>
                                        <p:tgtEl>
                                          <p:spTgt spid="10">
                                            <p:graphicEl>
                                              <a:chart seriesIdx="-4" categoryIdx="0" bldStep="category"/>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up)">
                                      <p:cBhvr>
                                        <p:cTn id="33" dur="1000"/>
                                        <p:tgtEl>
                                          <p:spTgt spid="10">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15" grpId="0">
        <p:bldAsOne/>
      </p:bldGraphic>
      <p:bldGraphic spid="10"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80934"/>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410435"/>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614241" y="562057"/>
            <a:ext cx="6331207"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ميزان الغاز الطبيعي وفق المجموعات الدولية حتى عام </a:t>
            </a:r>
            <a:r>
              <a:rPr lang="ar-KW" sz="2200" b="1" kern="0" dirty="0">
                <a:latin typeface="Arial" pitchFamily="34" charset="0"/>
                <a:cs typeface="PT Bold Heading" panose="02010400000000000000" pitchFamily="2" charset="-78"/>
              </a:rPr>
              <a:t>2040</a:t>
            </a:r>
            <a:r>
              <a:rPr lang="ar-KW"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مليار متر مكعب</a:t>
            </a:r>
            <a:r>
              <a:rPr lang="ar-KW" sz="2200" b="1" kern="0" dirty="0">
                <a:solidFill>
                  <a:schemeClr val="tx2"/>
                </a:solidFill>
                <a:latin typeface="Arial" pitchFamily="34" charset="0"/>
                <a:cs typeface="+mj-cs"/>
              </a:rPr>
              <a:t>)</a:t>
            </a:r>
            <a:endParaRPr lang="en-US" sz="2200" b="1" kern="0" dirty="0">
              <a:solidFill>
                <a:schemeClr val="tx2"/>
              </a:solidFill>
              <a:latin typeface="Arial" pitchFamily="34" charset="0"/>
              <a:cs typeface="+mj-cs"/>
            </a:endParaRPr>
          </a:p>
        </p:txBody>
      </p:sp>
      <p:graphicFrame>
        <p:nvGraphicFramePr>
          <p:cNvPr id="9" name="Chart 8">
            <a:extLst>
              <a:ext uri="{FF2B5EF4-FFF2-40B4-BE49-F238E27FC236}">
                <a16:creationId xmlns:a16="http://schemas.microsoft.com/office/drawing/2014/main" id="{8BFC9ED8-B14D-4A9C-94DA-D98E73ED0223}"/>
              </a:ext>
            </a:extLst>
          </p:cNvPr>
          <p:cNvGraphicFramePr/>
          <p:nvPr>
            <p:extLst>
              <p:ext uri="{D42A27DB-BD31-4B8C-83A1-F6EECF244321}">
                <p14:modId xmlns:p14="http://schemas.microsoft.com/office/powerpoint/2010/main" val="4174434198"/>
              </p:ext>
            </p:extLst>
          </p:nvPr>
        </p:nvGraphicFramePr>
        <p:xfrm>
          <a:off x="1622738" y="1812976"/>
          <a:ext cx="8873544" cy="4884039"/>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a:extLst>
              <a:ext uri="{FF2B5EF4-FFF2-40B4-BE49-F238E27FC236}">
                <a16:creationId xmlns:a16="http://schemas.microsoft.com/office/drawing/2014/main" id="{A78EE1FC-17BC-468E-B998-CCEA58E26E9E}"/>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12" name="Freeform 1208">
              <a:extLst>
                <a:ext uri="{FF2B5EF4-FFF2-40B4-BE49-F238E27FC236}">
                  <a16:creationId xmlns:a16="http://schemas.microsoft.com/office/drawing/2014/main" id="{AD952F52-8C53-48AD-9F55-8546BEE5DE25}"/>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27">
              <a:extLst>
                <a:ext uri="{FF2B5EF4-FFF2-40B4-BE49-F238E27FC236}">
                  <a16:creationId xmlns:a16="http://schemas.microsoft.com/office/drawing/2014/main" id="{652614B3-C735-48C4-892C-141546AD38F7}"/>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D0B2A16C-75DB-495B-BE06-CD93219739F5}"/>
                </a:ext>
              </a:extLst>
            </p:cNvPr>
            <p:cNvGrpSpPr/>
            <p:nvPr/>
          </p:nvGrpSpPr>
          <p:grpSpPr>
            <a:xfrm>
              <a:off x="3823545" y="4144788"/>
              <a:ext cx="1121241" cy="1809322"/>
              <a:chOff x="3823545" y="4144788"/>
              <a:chExt cx="1121241" cy="1809322"/>
            </a:xfrm>
            <a:grpFill/>
          </p:grpSpPr>
          <p:sp>
            <p:nvSpPr>
              <p:cNvPr id="197" name="Freeform 1228">
                <a:extLst>
                  <a:ext uri="{FF2B5EF4-FFF2-40B4-BE49-F238E27FC236}">
                    <a16:creationId xmlns:a16="http://schemas.microsoft.com/office/drawing/2014/main" id="{ABE554D7-1D4B-46FC-AD76-42968EA46A96}"/>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30">
                <a:extLst>
                  <a:ext uri="{FF2B5EF4-FFF2-40B4-BE49-F238E27FC236}">
                    <a16:creationId xmlns:a16="http://schemas.microsoft.com/office/drawing/2014/main" id="{515B15F5-14EC-4911-8E07-6272711ADFE5}"/>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31">
                <a:extLst>
                  <a:ext uri="{FF2B5EF4-FFF2-40B4-BE49-F238E27FC236}">
                    <a16:creationId xmlns:a16="http://schemas.microsoft.com/office/drawing/2014/main" id="{F4515A73-5A52-443F-BDEA-C72CE58198E9}"/>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184E750D-C022-4570-BB6D-F4A85B5269CB}"/>
                </a:ext>
              </a:extLst>
            </p:cNvPr>
            <p:cNvGrpSpPr/>
            <p:nvPr/>
          </p:nvGrpSpPr>
          <p:grpSpPr>
            <a:xfrm>
              <a:off x="1751012" y="1676400"/>
              <a:ext cx="3720198" cy="2808284"/>
              <a:chOff x="1751012" y="1676400"/>
              <a:chExt cx="3720198" cy="2808284"/>
            </a:xfrm>
            <a:grpFill/>
          </p:grpSpPr>
          <p:sp>
            <p:nvSpPr>
              <p:cNvPr id="132" name="Freeform 1229">
                <a:extLst>
                  <a:ext uri="{FF2B5EF4-FFF2-40B4-BE49-F238E27FC236}">
                    <a16:creationId xmlns:a16="http://schemas.microsoft.com/office/drawing/2014/main" id="{5215D3AD-B153-4113-A873-02FD4B9AF0FE}"/>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33">
                <a:extLst>
                  <a:ext uri="{FF2B5EF4-FFF2-40B4-BE49-F238E27FC236}">
                    <a16:creationId xmlns:a16="http://schemas.microsoft.com/office/drawing/2014/main" id="{CB0B0850-F7BD-4293-A8CE-9A9678D05D2C}"/>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34">
                <a:extLst>
                  <a:ext uri="{FF2B5EF4-FFF2-40B4-BE49-F238E27FC236}">
                    <a16:creationId xmlns:a16="http://schemas.microsoft.com/office/drawing/2014/main" id="{71B749A4-2B26-4E55-9A1A-16A33DA062A1}"/>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35">
                <a:extLst>
                  <a:ext uri="{FF2B5EF4-FFF2-40B4-BE49-F238E27FC236}">
                    <a16:creationId xmlns:a16="http://schemas.microsoft.com/office/drawing/2014/main" id="{3D2FA0AF-BF2F-42CB-AF7D-1A489C63CA23}"/>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36">
                <a:extLst>
                  <a:ext uri="{FF2B5EF4-FFF2-40B4-BE49-F238E27FC236}">
                    <a16:creationId xmlns:a16="http://schemas.microsoft.com/office/drawing/2014/main" id="{08F4533B-A6BA-4D51-A40E-C00E85BE2C05}"/>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37">
                <a:extLst>
                  <a:ext uri="{FF2B5EF4-FFF2-40B4-BE49-F238E27FC236}">
                    <a16:creationId xmlns:a16="http://schemas.microsoft.com/office/drawing/2014/main" id="{9C8CB586-010F-4C5A-BD2C-430E92B2C2B0}"/>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38">
                <a:extLst>
                  <a:ext uri="{FF2B5EF4-FFF2-40B4-BE49-F238E27FC236}">
                    <a16:creationId xmlns:a16="http://schemas.microsoft.com/office/drawing/2014/main" id="{38D864AF-DEDE-4B29-A735-F869F08CC33E}"/>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239">
                <a:extLst>
                  <a:ext uri="{FF2B5EF4-FFF2-40B4-BE49-F238E27FC236}">
                    <a16:creationId xmlns:a16="http://schemas.microsoft.com/office/drawing/2014/main" id="{EAF95471-42B4-4A82-886B-8BF75B953730}"/>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40">
                <a:extLst>
                  <a:ext uri="{FF2B5EF4-FFF2-40B4-BE49-F238E27FC236}">
                    <a16:creationId xmlns:a16="http://schemas.microsoft.com/office/drawing/2014/main" id="{0EC349AF-12BA-4B81-BF7C-BCE01B73576D}"/>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41">
                <a:extLst>
                  <a:ext uri="{FF2B5EF4-FFF2-40B4-BE49-F238E27FC236}">
                    <a16:creationId xmlns:a16="http://schemas.microsoft.com/office/drawing/2014/main" id="{EF9269F9-5F85-4FDA-BF09-95ACE140C716}"/>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42">
                <a:extLst>
                  <a:ext uri="{FF2B5EF4-FFF2-40B4-BE49-F238E27FC236}">
                    <a16:creationId xmlns:a16="http://schemas.microsoft.com/office/drawing/2014/main" id="{2C4479D1-4A6F-4C4C-B032-46BDB7EDCFDF}"/>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43">
                <a:extLst>
                  <a:ext uri="{FF2B5EF4-FFF2-40B4-BE49-F238E27FC236}">
                    <a16:creationId xmlns:a16="http://schemas.microsoft.com/office/drawing/2014/main" id="{9C6FF3DC-9810-4849-AA73-2B2164A3CB7D}"/>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44">
                <a:extLst>
                  <a:ext uri="{FF2B5EF4-FFF2-40B4-BE49-F238E27FC236}">
                    <a16:creationId xmlns:a16="http://schemas.microsoft.com/office/drawing/2014/main" id="{54FF2B16-9428-41AD-B351-E0F389BA2959}"/>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45">
                <a:extLst>
                  <a:ext uri="{FF2B5EF4-FFF2-40B4-BE49-F238E27FC236}">
                    <a16:creationId xmlns:a16="http://schemas.microsoft.com/office/drawing/2014/main" id="{72C1C7C5-6FFC-4F5C-BC32-BED899235DC4}"/>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46">
                <a:extLst>
                  <a:ext uri="{FF2B5EF4-FFF2-40B4-BE49-F238E27FC236}">
                    <a16:creationId xmlns:a16="http://schemas.microsoft.com/office/drawing/2014/main" id="{083EA12E-76CE-4FB3-9BB3-6803C7AF8C8A}"/>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47">
                <a:extLst>
                  <a:ext uri="{FF2B5EF4-FFF2-40B4-BE49-F238E27FC236}">
                    <a16:creationId xmlns:a16="http://schemas.microsoft.com/office/drawing/2014/main" id="{56114FCA-5162-42D3-9B37-783107A53734}"/>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8">
                <a:extLst>
                  <a:ext uri="{FF2B5EF4-FFF2-40B4-BE49-F238E27FC236}">
                    <a16:creationId xmlns:a16="http://schemas.microsoft.com/office/drawing/2014/main" id="{46FD3579-D7B2-4A66-B350-270C8300C925}"/>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49">
                <a:extLst>
                  <a:ext uri="{FF2B5EF4-FFF2-40B4-BE49-F238E27FC236}">
                    <a16:creationId xmlns:a16="http://schemas.microsoft.com/office/drawing/2014/main" id="{8E1C4113-2074-4B6A-AC36-BF5D36EC2AD7}"/>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50">
                <a:extLst>
                  <a:ext uri="{FF2B5EF4-FFF2-40B4-BE49-F238E27FC236}">
                    <a16:creationId xmlns:a16="http://schemas.microsoft.com/office/drawing/2014/main" id="{ABF7FE19-DC86-4F56-B11B-7ED006872F11}"/>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51">
                <a:extLst>
                  <a:ext uri="{FF2B5EF4-FFF2-40B4-BE49-F238E27FC236}">
                    <a16:creationId xmlns:a16="http://schemas.microsoft.com/office/drawing/2014/main" id="{AB645F07-12F3-4EDE-B819-25936319C9CD}"/>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52">
                <a:extLst>
                  <a:ext uri="{FF2B5EF4-FFF2-40B4-BE49-F238E27FC236}">
                    <a16:creationId xmlns:a16="http://schemas.microsoft.com/office/drawing/2014/main" id="{9F65093E-0C8A-4F56-ABCC-FF520468787C}"/>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53">
                <a:extLst>
                  <a:ext uri="{FF2B5EF4-FFF2-40B4-BE49-F238E27FC236}">
                    <a16:creationId xmlns:a16="http://schemas.microsoft.com/office/drawing/2014/main" id="{2630E1F7-60C0-4776-8A24-AF2C7F933615}"/>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54">
                <a:extLst>
                  <a:ext uri="{FF2B5EF4-FFF2-40B4-BE49-F238E27FC236}">
                    <a16:creationId xmlns:a16="http://schemas.microsoft.com/office/drawing/2014/main" id="{C3478164-B945-4302-BD13-7A9D5C4682CE}"/>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55">
                <a:extLst>
                  <a:ext uri="{FF2B5EF4-FFF2-40B4-BE49-F238E27FC236}">
                    <a16:creationId xmlns:a16="http://schemas.microsoft.com/office/drawing/2014/main" id="{CDE5C095-47F2-4784-A232-678A9D46925F}"/>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56">
                <a:extLst>
                  <a:ext uri="{FF2B5EF4-FFF2-40B4-BE49-F238E27FC236}">
                    <a16:creationId xmlns:a16="http://schemas.microsoft.com/office/drawing/2014/main" id="{0159410A-BEC4-4D2D-9CE1-3FD163528437}"/>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57">
                <a:extLst>
                  <a:ext uri="{FF2B5EF4-FFF2-40B4-BE49-F238E27FC236}">
                    <a16:creationId xmlns:a16="http://schemas.microsoft.com/office/drawing/2014/main" id="{4E9A17DD-4CD2-48A8-AEB9-88BC8DCB58F2}"/>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58">
                <a:extLst>
                  <a:ext uri="{FF2B5EF4-FFF2-40B4-BE49-F238E27FC236}">
                    <a16:creationId xmlns:a16="http://schemas.microsoft.com/office/drawing/2014/main" id="{3656ECAA-7DA8-4D1F-BDA0-F642AA88D057}"/>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59">
                <a:extLst>
                  <a:ext uri="{FF2B5EF4-FFF2-40B4-BE49-F238E27FC236}">
                    <a16:creationId xmlns:a16="http://schemas.microsoft.com/office/drawing/2014/main" id="{413BF7E1-636E-4CAE-B1D6-395579C3A9AA}"/>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60">
                <a:extLst>
                  <a:ext uri="{FF2B5EF4-FFF2-40B4-BE49-F238E27FC236}">
                    <a16:creationId xmlns:a16="http://schemas.microsoft.com/office/drawing/2014/main" id="{C40561C5-20D9-4640-8206-D44145B34983}"/>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261">
                <a:extLst>
                  <a:ext uri="{FF2B5EF4-FFF2-40B4-BE49-F238E27FC236}">
                    <a16:creationId xmlns:a16="http://schemas.microsoft.com/office/drawing/2014/main" id="{91702FDF-DE32-490B-ACA9-21637CC62188}"/>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262">
                <a:extLst>
                  <a:ext uri="{FF2B5EF4-FFF2-40B4-BE49-F238E27FC236}">
                    <a16:creationId xmlns:a16="http://schemas.microsoft.com/office/drawing/2014/main" id="{43FD2A7D-2613-475B-BC8C-E024883E757C}"/>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263">
                <a:extLst>
                  <a:ext uri="{FF2B5EF4-FFF2-40B4-BE49-F238E27FC236}">
                    <a16:creationId xmlns:a16="http://schemas.microsoft.com/office/drawing/2014/main" id="{4F0B5380-923A-4FEA-B264-7951AAC90CB9}"/>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264">
                <a:extLst>
                  <a:ext uri="{FF2B5EF4-FFF2-40B4-BE49-F238E27FC236}">
                    <a16:creationId xmlns:a16="http://schemas.microsoft.com/office/drawing/2014/main" id="{C0003B2D-29F4-49E3-AD46-243E6341C9FE}"/>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265">
                <a:extLst>
                  <a:ext uri="{FF2B5EF4-FFF2-40B4-BE49-F238E27FC236}">
                    <a16:creationId xmlns:a16="http://schemas.microsoft.com/office/drawing/2014/main" id="{A394C665-6E75-4689-8DE3-9BC7036607C3}"/>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266">
                <a:extLst>
                  <a:ext uri="{FF2B5EF4-FFF2-40B4-BE49-F238E27FC236}">
                    <a16:creationId xmlns:a16="http://schemas.microsoft.com/office/drawing/2014/main" id="{D7E44F97-67C6-4900-BD84-55FCD690E218}"/>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67">
                <a:extLst>
                  <a:ext uri="{FF2B5EF4-FFF2-40B4-BE49-F238E27FC236}">
                    <a16:creationId xmlns:a16="http://schemas.microsoft.com/office/drawing/2014/main" id="{17DDCC07-C6E0-4276-9C2F-735E457F96DD}"/>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268">
                <a:extLst>
                  <a:ext uri="{FF2B5EF4-FFF2-40B4-BE49-F238E27FC236}">
                    <a16:creationId xmlns:a16="http://schemas.microsoft.com/office/drawing/2014/main" id="{66895861-5B49-4B0C-867B-2CFA70FED2FA}"/>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269">
                <a:extLst>
                  <a:ext uri="{FF2B5EF4-FFF2-40B4-BE49-F238E27FC236}">
                    <a16:creationId xmlns:a16="http://schemas.microsoft.com/office/drawing/2014/main" id="{F3012427-8D49-4C42-B820-2E4589095221}"/>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270">
                <a:extLst>
                  <a:ext uri="{FF2B5EF4-FFF2-40B4-BE49-F238E27FC236}">
                    <a16:creationId xmlns:a16="http://schemas.microsoft.com/office/drawing/2014/main" id="{A1A026D8-0009-47D4-B895-2365B177FDDA}"/>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271">
                <a:extLst>
                  <a:ext uri="{FF2B5EF4-FFF2-40B4-BE49-F238E27FC236}">
                    <a16:creationId xmlns:a16="http://schemas.microsoft.com/office/drawing/2014/main" id="{E0C561B6-2438-49CB-A8E6-299060EB0C74}"/>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72">
                <a:extLst>
                  <a:ext uri="{FF2B5EF4-FFF2-40B4-BE49-F238E27FC236}">
                    <a16:creationId xmlns:a16="http://schemas.microsoft.com/office/drawing/2014/main" id="{800EDE68-39B2-4081-8D4C-73D34CB9540E}"/>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73">
                <a:extLst>
                  <a:ext uri="{FF2B5EF4-FFF2-40B4-BE49-F238E27FC236}">
                    <a16:creationId xmlns:a16="http://schemas.microsoft.com/office/drawing/2014/main" id="{B830D13B-7D8F-4274-B42B-3D674A5939AB}"/>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74">
                <a:extLst>
                  <a:ext uri="{FF2B5EF4-FFF2-40B4-BE49-F238E27FC236}">
                    <a16:creationId xmlns:a16="http://schemas.microsoft.com/office/drawing/2014/main" id="{95D31CB5-AB9D-422C-B791-CB47C361EF93}"/>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75">
                <a:extLst>
                  <a:ext uri="{FF2B5EF4-FFF2-40B4-BE49-F238E27FC236}">
                    <a16:creationId xmlns:a16="http://schemas.microsoft.com/office/drawing/2014/main" id="{1B7D7F28-01F6-4CBD-B4D7-2CC70DCF6F57}"/>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276">
                <a:extLst>
                  <a:ext uri="{FF2B5EF4-FFF2-40B4-BE49-F238E27FC236}">
                    <a16:creationId xmlns:a16="http://schemas.microsoft.com/office/drawing/2014/main" id="{3510D84F-D445-4907-A747-987AAC2C74F2}"/>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77">
                <a:extLst>
                  <a:ext uri="{FF2B5EF4-FFF2-40B4-BE49-F238E27FC236}">
                    <a16:creationId xmlns:a16="http://schemas.microsoft.com/office/drawing/2014/main" id="{A3A0F8B4-8E7C-43AC-A4DD-6C78848BAA32}"/>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78">
                <a:extLst>
                  <a:ext uri="{FF2B5EF4-FFF2-40B4-BE49-F238E27FC236}">
                    <a16:creationId xmlns:a16="http://schemas.microsoft.com/office/drawing/2014/main" id="{403428B1-5425-44DA-AF0F-91AF4372FAC9}"/>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279">
                <a:extLst>
                  <a:ext uri="{FF2B5EF4-FFF2-40B4-BE49-F238E27FC236}">
                    <a16:creationId xmlns:a16="http://schemas.microsoft.com/office/drawing/2014/main" id="{C16095D1-3345-4925-B00E-625B3E3F3CC0}"/>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280">
                <a:extLst>
                  <a:ext uri="{FF2B5EF4-FFF2-40B4-BE49-F238E27FC236}">
                    <a16:creationId xmlns:a16="http://schemas.microsoft.com/office/drawing/2014/main" id="{7A644FC1-1D70-4361-84C1-6055047078EE}"/>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281">
                <a:extLst>
                  <a:ext uri="{FF2B5EF4-FFF2-40B4-BE49-F238E27FC236}">
                    <a16:creationId xmlns:a16="http://schemas.microsoft.com/office/drawing/2014/main" id="{2A309B70-F8B4-4C4F-862B-F44B74CA251F}"/>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82">
                <a:extLst>
                  <a:ext uri="{FF2B5EF4-FFF2-40B4-BE49-F238E27FC236}">
                    <a16:creationId xmlns:a16="http://schemas.microsoft.com/office/drawing/2014/main" id="{55114DB3-20F0-4A02-935D-30B558F9132A}"/>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283">
                <a:extLst>
                  <a:ext uri="{FF2B5EF4-FFF2-40B4-BE49-F238E27FC236}">
                    <a16:creationId xmlns:a16="http://schemas.microsoft.com/office/drawing/2014/main" id="{0EDCC22D-3730-4EA5-89EF-EEFE657D5D17}"/>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84">
                <a:extLst>
                  <a:ext uri="{FF2B5EF4-FFF2-40B4-BE49-F238E27FC236}">
                    <a16:creationId xmlns:a16="http://schemas.microsoft.com/office/drawing/2014/main" id="{07350353-3CDD-41FB-A25B-3D403C26CF18}"/>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285">
                <a:extLst>
                  <a:ext uri="{FF2B5EF4-FFF2-40B4-BE49-F238E27FC236}">
                    <a16:creationId xmlns:a16="http://schemas.microsoft.com/office/drawing/2014/main" id="{7314D7DD-57D6-4E01-BBBC-686D862ECFD9}"/>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286">
                <a:extLst>
                  <a:ext uri="{FF2B5EF4-FFF2-40B4-BE49-F238E27FC236}">
                    <a16:creationId xmlns:a16="http://schemas.microsoft.com/office/drawing/2014/main" id="{9A667B0F-5164-4381-AC54-4DC9F15B487B}"/>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287">
                <a:extLst>
                  <a:ext uri="{FF2B5EF4-FFF2-40B4-BE49-F238E27FC236}">
                    <a16:creationId xmlns:a16="http://schemas.microsoft.com/office/drawing/2014/main" id="{918981D4-CFB1-4C11-A61C-9DEC794566EF}"/>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88">
                <a:extLst>
                  <a:ext uri="{FF2B5EF4-FFF2-40B4-BE49-F238E27FC236}">
                    <a16:creationId xmlns:a16="http://schemas.microsoft.com/office/drawing/2014/main" id="{5C98CB7E-DEE7-467E-B500-E1B688A8F272}"/>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89">
                <a:extLst>
                  <a:ext uri="{FF2B5EF4-FFF2-40B4-BE49-F238E27FC236}">
                    <a16:creationId xmlns:a16="http://schemas.microsoft.com/office/drawing/2014/main" id="{CEAF9E80-908C-49BA-90AA-2FA6FD7C68B9}"/>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90">
                <a:extLst>
                  <a:ext uri="{FF2B5EF4-FFF2-40B4-BE49-F238E27FC236}">
                    <a16:creationId xmlns:a16="http://schemas.microsoft.com/office/drawing/2014/main" id="{566444F6-6B13-4583-9A4D-2AEF58380917}"/>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291">
                <a:extLst>
                  <a:ext uri="{FF2B5EF4-FFF2-40B4-BE49-F238E27FC236}">
                    <a16:creationId xmlns:a16="http://schemas.microsoft.com/office/drawing/2014/main" id="{4E5EDAAF-9EE2-4009-96B0-E3C6FC468358}"/>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92">
                <a:extLst>
                  <a:ext uri="{FF2B5EF4-FFF2-40B4-BE49-F238E27FC236}">
                    <a16:creationId xmlns:a16="http://schemas.microsoft.com/office/drawing/2014/main" id="{DED9AC68-6AF1-4DA5-ADBE-C52895FF1B02}"/>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293">
                <a:extLst>
                  <a:ext uri="{FF2B5EF4-FFF2-40B4-BE49-F238E27FC236}">
                    <a16:creationId xmlns:a16="http://schemas.microsoft.com/office/drawing/2014/main" id="{84DDA175-18DE-4FD5-88B4-C6835528345C}"/>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294">
                <a:extLst>
                  <a:ext uri="{FF2B5EF4-FFF2-40B4-BE49-F238E27FC236}">
                    <a16:creationId xmlns:a16="http://schemas.microsoft.com/office/drawing/2014/main" id="{1D3974E3-B87C-488D-8A1F-171B47B811B8}"/>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95">
                <a:extLst>
                  <a:ext uri="{FF2B5EF4-FFF2-40B4-BE49-F238E27FC236}">
                    <a16:creationId xmlns:a16="http://schemas.microsoft.com/office/drawing/2014/main" id="{C871BA43-ABCB-4A12-B2B9-03A472BD77E3}"/>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96">
                <a:extLst>
                  <a:ext uri="{FF2B5EF4-FFF2-40B4-BE49-F238E27FC236}">
                    <a16:creationId xmlns:a16="http://schemas.microsoft.com/office/drawing/2014/main" id="{5D642A74-3D52-463F-A104-355804FDBA61}"/>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Freeform 1364">
              <a:extLst>
                <a:ext uri="{FF2B5EF4-FFF2-40B4-BE49-F238E27FC236}">
                  <a16:creationId xmlns:a16="http://schemas.microsoft.com/office/drawing/2014/main" id="{5B5FAE12-D86C-4604-ACB9-19D02B471CDF}"/>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26">
              <a:extLst>
                <a:ext uri="{FF2B5EF4-FFF2-40B4-BE49-F238E27FC236}">
                  <a16:creationId xmlns:a16="http://schemas.microsoft.com/office/drawing/2014/main" id="{F7BE3BB0-23D3-4938-8AC1-4443F9DE39B4}"/>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050020A3-A36C-4737-9D7E-E36C02ED5B65}"/>
                </a:ext>
              </a:extLst>
            </p:cNvPr>
            <p:cNvGrpSpPr/>
            <p:nvPr/>
          </p:nvGrpSpPr>
          <p:grpSpPr>
            <a:xfrm>
              <a:off x="8486745" y="4130279"/>
              <a:ext cx="1562691" cy="1521241"/>
              <a:chOff x="8486745" y="4130279"/>
              <a:chExt cx="1562691" cy="1521241"/>
            </a:xfrm>
            <a:grpFill/>
          </p:grpSpPr>
          <p:sp>
            <p:nvSpPr>
              <p:cNvPr id="112" name="Freeform 1220">
                <a:extLst>
                  <a:ext uri="{FF2B5EF4-FFF2-40B4-BE49-F238E27FC236}">
                    <a16:creationId xmlns:a16="http://schemas.microsoft.com/office/drawing/2014/main" id="{2598C738-B66D-40F1-B293-848EA4BB3F71}"/>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221">
                <a:extLst>
                  <a:ext uri="{FF2B5EF4-FFF2-40B4-BE49-F238E27FC236}">
                    <a16:creationId xmlns:a16="http://schemas.microsoft.com/office/drawing/2014/main" id="{E482F8CD-2549-4AAE-9E61-1D6A7E23D75B}"/>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22">
                <a:extLst>
                  <a:ext uri="{FF2B5EF4-FFF2-40B4-BE49-F238E27FC236}">
                    <a16:creationId xmlns:a16="http://schemas.microsoft.com/office/drawing/2014/main" id="{365B8518-6CB0-4FF5-8EB4-7F8FEC6F119C}"/>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223">
                <a:extLst>
                  <a:ext uri="{FF2B5EF4-FFF2-40B4-BE49-F238E27FC236}">
                    <a16:creationId xmlns:a16="http://schemas.microsoft.com/office/drawing/2014/main" id="{58FD37E4-9A66-4E11-BF93-EEF21FFC7549}"/>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24">
                <a:extLst>
                  <a:ext uri="{FF2B5EF4-FFF2-40B4-BE49-F238E27FC236}">
                    <a16:creationId xmlns:a16="http://schemas.microsoft.com/office/drawing/2014/main" id="{021B4218-DF3B-4267-9154-6F152EF524D6}"/>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225">
                <a:extLst>
                  <a:ext uri="{FF2B5EF4-FFF2-40B4-BE49-F238E27FC236}">
                    <a16:creationId xmlns:a16="http://schemas.microsoft.com/office/drawing/2014/main" id="{4D57AA6A-4DB7-4C46-A3E5-6F43D53FF3D8}"/>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209">
                <a:extLst>
                  <a:ext uri="{FF2B5EF4-FFF2-40B4-BE49-F238E27FC236}">
                    <a16:creationId xmlns:a16="http://schemas.microsoft.com/office/drawing/2014/main" id="{AD3DF6F1-C0C0-4568-B9EE-BBD38C628F72}"/>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210">
                <a:extLst>
                  <a:ext uri="{FF2B5EF4-FFF2-40B4-BE49-F238E27FC236}">
                    <a16:creationId xmlns:a16="http://schemas.microsoft.com/office/drawing/2014/main" id="{E1061BFE-398E-4926-8FB1-72AED7F98A96}"/>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11">
                <a:extLst>
                  <a:ext uri="{FF2B5EF4-FFF2-40B4-BE49-F238E27FC236}">
                    <a16:creationId xmlns:a16="http://schemas.microsoft.com/office/drawing/2014/main" id="{06F0929B-06B3-4585-AD84-6EEDB1BDECA2}"/>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12">
                <a:extLst>
                  <a:ext uri="{FF2B5EF4-FFF2-40B4-BE49-F238E27FC236}">
                    <a16:creationId xmlns:a16="http://schemas.microsoft.com/office/drawing/2014/main" id="{1A6116B5-03DA-45BE-BAF5-DECE403E7FD6}"/>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13">
                <a:extLst>
                  <a:ext uri="{FF2B5EF4-FFF2-40B4-BE49-F238E27FC236}">
                    <a16:creationId xmlns:a16="http://schemas.microsoft.com/office/drawing/2014/main" id="{DB8D33F8-D77C-4DEF-B557-0C8F69A0AD26}"/>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14">
                <a:extLst>
                  <a:ext uri="{FF2B5EF4-FFF2-40B4-BE49-F238E27FC236}">
                    <a16:creationId xmlns:a16="http://schemas.microsoft.com/office/drawing/2014/main" id="{8C91E0F5-65EA-46E9-8D48-21091121B402}"/>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15">
                <a:extLst>
                  <a:ext uri="{FF2B5EF4-FFF2-40B4-BE49-F238E27FC236}">
                    <a16:creationId xmlns:a16="http://schemas.microsoft.com/office/drawing/2014/main" id="{445D2FD2-3ED2-4D05-85F3-D25F670A0BA9}"/>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16">
                <a:extLst>
                  <a:ext uri="{FF2B5EF4-FFF2-40B4-BE49-F238E27FC236}">
                    <a16:creationId xmlns:a16="http://schemas.microsoft.com/office/drawing/2014/main" id="{605B6A1A-BF47-4DDF-9DD6-D9EC0AD92F30}"/>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17">
                <a:extLst>
                  <a:ext uri="{FF2B5EF4-FFF2-40B4-BE49-F238E27FC236}">
                    <a16:creationId xmlns:a16="http://schemas.microsoft.com/office/drawing/2014/main" id="{707E2392-A0B0-468A-8992-CF3BB71F248D}"/>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18">
                <a:extLst>
                  <a:ext uri="{FF2B5EF4-FFF2-40B4-BE49-F238E27FC236}">
                    <a16:creationId xmlns:a16="http://schemas.microsoft.com/office/drawing/2014/main" id="{CF9861B6-C4ED-424B-AD09-6A25C6D9468C}"/>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9">
                <a:extLst>
                  <a:ext uri="{FF2B5EF4-FFF2-40B4-BE49-F238E27FC236}">
                    <a16:creationId xmlns:a16="http://schemas.microsoft.com/office/drawing/2014/main" id="{91A1D802-EEB0-46C9-9B1A-362CA54AA09B}"/>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08">
                <a:extLst>
                  <a:ext uri="{FF2B5EF4-FFF2-40B4-BE49-F238E27FC236}">
                    <a16:creationId xmlns:a16="http://schemas.microsoft.com/office/drawing/2014/main" id="{F49BA68D-2A31-43A5-BCA3-49EC6249C7A7}"/>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314">
                <a:extLst>
                  <a:ext uri="{FF2B5EF4-FFF2-40B4-BE49-F238E27FC236}">
                    <a16:creationId xmlns:a16="http://schemas.microsoft.com/office/drawing/2014/main" id="{FA5263C5-5543-4A83-B6F6-D77CD1158E4D}"/>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18">
                <a:extLst>
                  <a:ext uri="{FF2B5EF4-FFF2-40B4-BE49-F238E27FC236}">
                    <a16:creationId xmlns:a16="http://schemas.microsoft.com/office/drawing/2014/main" id="{805F011E-E121-48BA-A717-2298AB42411E}"/>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47373D0B-B430-4AFE-B824-0A90BB59FD4F}"/>
                </a:ext>
              </a:extLst>
            </p:cNvPr>
            <p:cNvGrpSpPr/>
            <p:nvPr/>
          </p:nvGrpSpPr>
          <p:grpSpPr>
            <a:xfrm>
              <a:off x="6389342" y="1817332"/>
              <a:ext cx="3937813" cy="2901547"/>
              <a:chOff x="6389342" y="1817332"/>
              <a:chExt cx="3937813" cy="2901547"/>
            </a:xfrm>
            <a:grpFill/>
          </p:grpSpPr>
          <p:sp>
            <p:nvSpPr>
              <p:cNvPr id="59" name="Freeform 1297">
                <a:extLst>
                  <a:ext uri="{FF2B5EF4-FFF2-40B4-BE49-F238E27FC236}">
                    <a16:creationId xmlns:a16="http://schemas.microsoft.com/office/drawing/2014/main" id="{A9A674A8-3043-47EA-B748-78C3791EC14D}"/>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298">
                <a:extLst>
                  <a:ext uri="{FF2B5EF4-FFF2-40B4-BE49-F238E27FC236}">
                    <a16:creationId xmlns:a16="http://schemas.microsoft.com/office/drawing/2014/main" id="{C51BFB12-5A04-4F11-8E17-19B698A0C3D6}"/>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99">
                <a:extLst>
                  <a:ext uri="{FF2B5EF4-FFF2-40B4-BE49-F238E27FC236}">
                    <a16:creationId xmlns:a16="http://schemas.microsoft.com/office/drawing/2014/main" id="{2372196F-E90B-41E9-B01B-35C29DC6DB6A}"/>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00">
                <a:extLst>
                  <a:ext uri="{FF2B5EF4-FFF2-40B4-BE49-F238E27FC236}">
                    <a16:creationId xmlns:a16="http://schemas.microsoft.com/office/drawing/2014/main" id="{B644E99A-7347-4411-B02D-FFC02312B237}"/>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01">
                <a:extLst>
                  <a:ext uri="{FF2B5EF4-FFF2-40B4-BE49-F238E27FC236}">
                    <a16:creationId xmlns:a16="http://schemas.microsoft.com/office/drawing/2014/main" id="{1B7962A2-347A-44E0-9510-D22AE0B4E200}"/>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302">
                <a:extLst>
                  <a:ext uri="{FF2B5EF4-FFF2-40B4-BE49-F238E27FC236}">
                    <a16:creationId xmlns:a16="http://schemas.microsoft.com/office/drawing/2014/main" id="{9D298AC6-DC0E-4DB6-B244-6925E6DA5BD8}"/>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03">
                <a:extLst>
                  <a:ext uri="{FF2B5EF4-FFF2-40B4-BE49-F238E27FC236}">
                    <a16:creationId xmlns:a16="http://schemas.microsoft.com/office/drawing/2014/main" id="{97E8E2D8-D630-4B05-B059-A9B547BA1C20}"/>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04">
                <a:extLst>
                  <a:ext uri="{FF2B5EF4-FFF2-40B4-BE49-F238E27FC236}">
                    <a16:creationId xmlns:a16="http://schemas.microsoft.com/office/drawing/2014/main" id="{D2798930-7756-4AD6-BD29-1E4F7F9B6EA5}"/>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305">
                <a:extLst>
                  <a:ext uri="{FF2B5EF4-FFF2-40B4-BE49-F238E27FC236}">
                    <a16:creationId xmlns:a16="http://schemas.microsoft.com/office/drawing/2014/main" id="{C0715E3B-71D8-4744-B5FD-9FCD63D8DF57}"/>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06">
                <a:extLst>
                  <a:ext uri="{FF2B5EF4-FFF2-40B4-BE49-F238E27FC236}">
                    <a16:creationId xmlns:a16="http://schemas.microsoft.com/office/drawing/2014/main" id="{B118DF36-2177-4324-95ED-A2081FDA4F46}"/>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307">
                <a:extLst>
                  <a:ext uri="{FF2B5EF4-FFF2-40B4-BE49-F238E27FC236}">
                    <a16:creationId xmlns:a16="http://schemas.microsoft.com/office/drawing/2014/main" id="{222E42E2-B2E3-4266-B5D8-57CA3493A133}"/>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309">
                <a:extLst>
                  <a:ext uri="{FF2B5EF4-FFF2-40B4-BE49-F238E27FC236}">
                    <a16:creationId xmlns:a16="http://schemas.microsoft.com/office/drawing/2014/main" id="{038860CA-0D0B-4C64-9E80-E0CA5448B533}"/>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10">
                <a:extLst>
                  <a:ext uri="{FF2B5EF4-FFF2-40B4-BE49-F238E27FC236}">
                    <a16:creationId xmlns:a16="http://schemas.microsoft.com/office/drawing/2014/main" id="{C216FE8D-F188-47C9-89AB-01A5C2DA881F}"/>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11">
                <a:extLst>
                  <a:ext uri="{FF2B5EF4-FFF2-40B4-BE49-F238E27FC236}">
                    <a16:creationId xmlns:a16="http://schemas.microsoft.com/office/drawing/2014/main" id="{5B3F1FC6-7EAF-420A-B74E-A0792A2EEFAE}"/>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12">
                <a:extLst>
                  <a:ext uri="{FF2B5EF4-FFF2-40B4-BE49-F238E27FC236}">
                    <a16:creationId xmlns:a16="http://schemas.microsoft.com/office/drawing/2014/main" id="{1D8C46E0-6884-48C6-882C-6ACB54ECE97C}"/>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13">
                <a:extLst>
                  <a:ext uri="{FF2B5EF4-FFF2-40B4-BE49-F238E27FC236}">
                    <a16:creationId xmlns:a16="http://schemas.microsoft.com/office/drawing/2014/main" id="{3BDC38D3-58D6-404F-9213-F6070B4B0028}"/>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15">
                <a:extLst>
                  <a:ext uri="{FF2B5EF4-FFF2-40B4-BE49-F238E27FC236}">
                    <a16:creationId xmlns:a16="http://schemas.microsoft.com/office/drawing/2014/main" id="{B3CD9036-1B41-4E25-ABB4-5EB23DC69FE1}"/>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16">
                <a:extLst>
                  <a:ext uri="{FF2B5EF4-FFF2-40B4-BE49-F238E27FC236}">
                    <a16:creationId xmlns:a16="http://schemas.microsoft.com/office/drawing/2014/main" id="{691BA242-5F82-4445-B77A-B58801917F65}"/>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17">
                <a:extLst>
                  <a:ext uri="{FF2B5EF4-FFF2-40B4-BE49-F238E27FC236}">
                    <a16:creationId xmlns:a16="http://schemas.microsoft.com/office/drawing/2014/main" id="{B3D4984B-E8A7-4D78-B95E-341CE8274200}"/>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19">
                <a:extLst>
                  <a:ext uri="{FF2B5EF4-FFF2-40B4-BE49-F238E27FC236}">
                    <a16:creationId xmlns:a16="http://schemas.microsoft.com/office/drawing/2014/main" id="{B457E5AF-006D-4314-8BD3-AB30DD46E303}"/>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20">
                <a:extLst>
                  <a:ext uri="{FF2B5EF4-FFF2-40B4-BE49-F238E27FC236}">
                    <a16:creationId xmlns:a16="http://schemas.microsoft.com/office/drawing/2014/main" id="{41F96FB5-6824-4F2C-996E-4ED33CC880B6}"/>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21">
                <a:extLst>
                  <a:ext uri="{FF2B5EF4-FFF2-40B4-BE49-F238E27FC236}">
                    <a16:creationId xmlns:a16="http://schemas.microsoft.com/office/drawing/2014/main" id="{11C1A3F3-5547-428C-AC64-24B7AACC63A9}"/>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22">
                <a:extLst>
                  <a:ext uri="{FF2B5EF4-FFF2-40B4-BE49-F238E27FC236}">
                    <a16:creationId xmlns:a16="http://schemas.microsoft.com/office/drawing/2014/main" id="{0D62424C-762C-4164-9D05-46E5263DAB74}"/>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23">
                <a:extLst>
                  <a:ext uri="{FF2B5EF4-FFF2-40B4-BE49-F238E27FC236}">
                    <a16:creationId xmlns:a16="http://schemas.microsoft.com/office/drawing/2014/main" id="{256AD3BE-EF86-4301-A967-E14170206E51}"/>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24">
                <a:extLst>
                  <a:ext uri="{FF2B5EF4-FFF2-40B4-BE49-F238E27FC236}">
                    <a16:creationId xmlns:a16="http://schemas.microsoft.com/office/drawing/2014/main" id="{AF904D1B-91BB-4C6B-8680-A05E5DCC9A14}"/>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25">
                <a:extLst>
                  <a:ext uri="{FF2B5EF4-FFF2-40B4-BE49-F238E27FC236}">
                    <a16:creationId xmlns:a16="http://schemas.microsoft.com/office/drawing/2014/main" id="{6FDA6762-4774-497D-9025-1A1D7C77A018}"/>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26">
                <a:extLst>
                  <a:ext uri="{FF2B5EF4-FFF2-40B4-BE49-F238E27FC236}">
                    <a16:creationId xmlns:a16="http://schemas.microsoft.com/office/drawing/2014/main" id="{B27DFE6F-6F41-47BA-8470-E382EA0BAA39}"/>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27">
                <a:extLst>
                  <a:ext uri="{FF2B5EF4-FFF2-40B4-BE49-F238E27FC236}">
                    <a16:creationId xmlns:a16="http://schemas.microsoft.com/office/drawing/2014/main" id="{9D6A484D-40ED-4066-A3BF-5185D37BF281}"/>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28">
                <a:extLst>
                  <a:ext uri="{FF2B5EF4-FFF2-40B4-BE49-F238E27FC236}">
                    <a16:creationId xmlns:a16="http://schemas.microsoft.com/office/drawing/2014/main" id="{F370AC78-0344-480C-A84F-86E17F6F7785}"/>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29">
                <a:extLst>
                  <a:ext uri="{FF2B5EF4-FFF2-40B4-BE49-F238E27FC236}">
                    <a16:creationId xmlns:a16="http://schemas.microsoft.com/office/drawing/2014/main" id="{ECCE458D-302B-4F4E-8154-E455C521753C}"/>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30">
                <a:extLst>
                  <a:ext uri="{FF2B5EF4-FFF2-40B4-BE49-F238E27FC236}">
                    <a16:creationId xmlns:a16="http://schemas.microsoft.com/office/drawing/2014/main" id="{991E44AB-4FB1-4567-A953-CE5A900671D7}"/>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31">
                <a:extLst>
                  <a:ext uri="{FF2B5EF4-FFF2-40B4-BE49-F238E27FC236}">
                    <a16:creationId xmlns:a16="http://schemas.microsoft.com/office/drawing/2014/main" id="{9460EAA1-040F-4FF8-8056-6EEFEDE1A916}"/>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32">
                <a:extLst>
                  <a:ext uri="{FF2B5EF4-FFF2-40B4-BE49-F238E27FC236}">
                    <a16:creationId xmlns:a16="http://schemas.microsoft.com/office/drawing/2014/main" id="{767E065A-E613-4610-A2C6-261F05A3EC14}"/>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33">
                <a:extLst>
                  <a:ext uri="{FF2B5EF4-FFF2-40B4-BE49-F238E27FC236}">
                    <a16:creationId xmlns:a16="http://schemas.microsoft.com/office/drawing/2014/main" id="{70232CEF-DA4D-4536-A548-9AAB327749A1}"/>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34">
                <a:extLst>
                  <a:ext uri="{FF2B5EF4-FFF2-40B4-BE49-F238E27FC236}">
                    <a16:creationId xmlns:a16="http://schemas.microsoft.com/office/drawing/2014/main" id="{9B9E94D5-E7BE-4CCC-B12A-94E732A02BB9}"/>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35">
                <a:extLst>
                  <a:ext uri="{FF2B5EF4-FFF2-40B4-BE49-F238E27FC236}">
                    <a16:creationId xmlns:a16="http://schemas.microsoft.com/office/drawing/2014/main" id="{7770E097-7372-4578-9712-272B5859C318}"/>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36">
                <a:extLst>
                  <a:ext uri="{FF2B5EF4-FFF2-40B4-BE49-F238E27FC236}">
                    <a16:creationId xmlns:a16="http://schemas.microsoft.com/office/drawing/2014/main" id="{4720EF5E-67E5-4AFA-AA15-B36474B00D13}"/>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37">
                <a:extLst>
                  <a:ext uri="{FF2B5EF4-FFF2-40B4-BE49-F238E27FC236}">
                    <a16:creationId xmlns:a16="http://schemas.microsoft.com/office/drawing/2014/main" id="{49F66BD7-71F8-4079-8E7F-5EE735CD0976}"/>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38">
                <a:extLst>
                  <a:ext uri="{FF2B5EF4-FFF2-40B4-BE49-F238E27FC236}">
                    <a16:creationId xmlns:a16="http://schemas.microsoft.com/office/drawing/2014/main" id="{9EC84CAD-76AF-4838-94F1-62BEDB3E02D8}"/>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39">
                <a:extLst>
                  <a:ext uri="{FF2B5EF4-FFF2-40B4-BE49-F238E27FC236}">
                    <a16:creationId xmlns:a16="http://schemas.microsoft.com/office/drawing/2014/main" id="{ACCE90D4-0096-4C5D-AAF8-6B1E599F6475}"/>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40">
                <a:extLst>
                  <a:ext uri="{FF2B5EF4-FFF2-40B4-BE49-F238E27FC236}">
                    <a16:creationId xmlns:a16="http://schemas.microsoft.com/office/drawing/2014/main" id="{05044CAC-FD0A-4D38-897C-FC2E2A6A8A0D}"/>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41">
                <a:extLst>
                  <a:ext uri="{FF2B5EF4-FFF2-40B4-BE49-F238E27FC236}">
                    <a16:creationId xmlns:a16="http://schemas.microsoft.com/office/drawing/2014/main" id="{B5750AFC-289E-470E-8F6A-1627CD00C657}"/>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42">
                <a:extLst>
                  <a:ext uri="{FF2B5EF4-FFF2-40B4-BE49-F238E27FC236}">
                    <a16:creationId xmlns:a16="http://schemas.microsoft.com/office/drawing/2014/main" id="{AB11279D-F8FD-4831-B72F-217BFF3C55D4}"/>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43">
                <a:extLst>
                  <a:ext uri="{FF2B5EF4-FFF2-40B4-BE49-F238E27FC236}">
                    <a16:creationId xmlns:a16="http://schemas.microsoft.com/office/drawing/2014/main" id="{F64CE5D3-C312-4686-9470-A81BD04B434C}"/>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44">
                <a:extLst>
                  <a:ext uri="{FF2B5EF4-FFF2-40B4-BE49-F238E27FC236}">
                    <a16:creationId xmlns:a16="http://schemas.microsoft.com/office/drawing/2014/main" id="{4D1B2726-6D26-4087-912D-B8A67ACCC1C4}"/>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45">
                <a:extLst>
                  <a:ext uri="{FF2B5EF4-FFF2-40B4-BE49-F238E27FC236}">
                    <a16:creationId xmlns:a16="http://schemas.microsoft.com/office/drawing/2014/main" id="{D29A2212-2221-4E41-9F49-EF393DD4F032}"/>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47">
                <a:extLst>
                  <a:ext uri="{FF2B5EF4-FFF2-40B4-BE49-F238E27FC236}">
                    <a16:creationId xmlns:a16="http://schemas.microsoft.com/office/drawing/2014/main" id="{6EC23ABC-FB54-4E57-97E0-B9C592F9C615}"/>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49">
                <a:extLst>
                  <a:ext uri="{FF2B5EF4-FFF2-40B4-BE49-F238E27FC236}">
                    <a16:creationId xmlns:a16="http://schemas.microsoft.com/office/drawing/2014/main" id="{A2D412BF-2D3B-4B94-A122-BDF36E7CBE0B}"/>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51">
                <a:extLst>
                  <a:ext uri="{FF2B5EF4-FFF2-40B4-BE49-F238E27FC236}">
                    <a16:creationId xmlns:a16="http://schemas.microsoft.com/office/drawing/2014/main" id="{FC444A3B-2C93-4569-832A-5702AF85FEC2}"/>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52">
                <a:extLst>
                  <a:ext uri="{FF2B5EF4-FFF2-40B4-BE49-F238E27FC236}">
                    <a16:creationId xmlns:a16="http://schemas.microsoft.com/office/drawing/2014/main" id="{22D979BB-1DE9-4C57-9519-0658BB193FF8}"/>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53">
                <a:extLst>
                  <a:ext uri="{FF2B5EF4-FFF2-40B4-BE49-F238E27FC236}">
                    <a16:creationId xmlns:a16="http://schemas.microsoft.com/office/drawing/2014/main" id="{CB069538-E051-496F-B833-7101D8DB6938}"/>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58">
                <a:extLst>
                  <a:ext uri="{FF2B5EF4-FFF2-40B4-BE49-F238E27FC236}">
                    <a16:creationId xmlns:a16="http://schemas.microsoft.com/office/drawing/2014/main" id="{30EDF2C9-4F95-4493-B890-D814636BB7CB}"/>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reeform 1380">
              <a:extLst>
                <a:ext uri="{FF2B5EF4-FFF2-40B4-BE49-F238E27FC236}">
                  <a16:creationId xmlns:a16="http://schemas.microsoft.com/office/drawing/2014/main" id="{726B43DB-223C-45F2-9536-29141E0192C1}"/>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20">
              <a:extLst>
                <a:ext uri="{FF2B5EF4-FFF2-40B4-BE49-F238E27FC236}">
                  <a16:creationId xmlns:a16="http://schemas.microsoft.com/office/drawing/2014/main" id="{FB8F166A-95E1-4961-8F5E-B4726F301C22}"/>
                </a:ext>
              </a:extLst>
            </p:cNvPr>
            <p:cNvGrpSpPr/>
            <p:nvPr/>
          </p:nvGrpSpPr>
          <p:grpSpPr>
            <a:xfrm>
              <a:off x="5601779" y="1788317"/>
              <a:ext cx="1875644" cy="1772016"/>
              <a:chOff x="5601779" y="1788317"/>
              <a:chExt cx="1875644" cy="1772016"/>
            </a:xfrm>
            <a:grpFill/>
          </p:grpSpPr>
          <p:sp>
            <p:nvSpPr>
              <p:cNvPr id="24" name="Freeform 1232">
                <a:extLst>
                  <a:ext uri="{FF2B5EF4-FFF2-40B4-BE49-F238E27FC236}">
                    <a16:creationId xmlns:a16="http://schemas.microsoft.com/office/drawing/2014/main" id="{F21056FF-CBD0-4497-909C-EA8D9DED882F}"/>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346">
                <a:extLst>
                  <a:ext uri="{FF2B5EF4-FFF2-40B4-BE49-F238E27FC236}">
                    <a16:creationId xmlns:a16="http://schemas.microsoft.com/office/drawing/2014/main" id="{F93EDD07-383C-4D09-926B-817E4BEE6DF0}"/>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348">
                <a:extLst>
                  <a:ext uri="{FF2B5EF4-FFF2-40B4-BE49-F238E27FC236}">
                    <a16:creationId xmlns:a16="http://schemas.microsoft.com/office/drawing/2014/main" id="{291937FD-9DD7-4E21-BB97-086016256F2E}"/>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50">
                <a:extLst>
                  <a:ext uri="{FF2B5EF4-FFF2-40B4-BE49-F238E27FC236}">
                    <a16:creationId xmlns:a16="http://schemas.microsoft.com/office/drawing/2014/main" id="{A1D32A86-4E94-4454-983F-539D8D6281C0}"/>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354">
                <a:extLst>
                  <a:ext uri="{FF2B5EF4-FFF2-40B4-BE49-F238E27FC236}">
                    <a16:creationId xmlns:a16="http://schemas.microsoft.com/office/drawing/2014/main" id="{38E5D4C3-E075-4469-A99E-DD9FADFF6D50}"/>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355">
                <a:extLst>
                  <a:ext uri="{FF2B5EF4-FFF2-40B4-BE49-F238E27FC236}">
                    <a16:creationId xmlns:a16="http://schemas.microsoft.com/office/drawing/2014/main" id="{313D1E12-89DF-4904-9465-0215D4E645B8}"/>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56">
                <a:extLst>
                  <a:ext uri="{FF2B5EF4-FFF2-40B4-BE49-F238E27FC236}">
                    <a16:creationId xmlns:a16="http://schemas.microsoft.com/office/drawing/2014/main" id="{541009E4-68ED-4DAB-90F4-0DD96C2D9696}"/>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357">
                <a:extLst>
                  <a:ext uri="{FF2B5EF4-FFF2-40B4-BE49-F238E27FC236}">
                    <a16:creationId xmlns:a16="http://schemas.microsoft.com/office/drawing/2014/main" id="{364F6982-EFF4-46F9-B72F-7B3FDA0BDB6E}"/>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59">
                <a:extLst>
                  <a:ext uri="{FF2B5EF4-FFF2-40B4-BE49-F238E27FC236}">
                    <a16:creationId xmlns:a16="http://schemas.microsoft.com/office/drawing/2014/main" id="{D4E69CEA-3373-4FCA-A86C-D972682E877B}"/>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60">
                <a:extLst>
                  <a:ext uri="{FF2B5EF4-FFF2-40B4-BE49-F238E27FC236}">
                    <a16:creationId xmlns:a16="http://schemas.microsoft.com/office/drawing/2014/main" id="{E0250360-40AD-411A-BE34-F3D0DD180170}"/>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61">
                <a:extLst>
                  <a:ext uri="{FF2B5EF4-FFF2-40B4-BE49-F238E27FC236}">
                    <a16:creationId xmlns:a16="http://schemas.microsoft.com/office/drawing/2014/main" id="{E51CC860-02D4-407A-A95B-646E23BFAB12}"/>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62">
                <a:extLst>
                  <a:ext uri="{FF2B5EF4-FFF2-40B4-BE49-F238E27FC236}">
                    <a16:creationId xmlns:a16="http://schemas.microsoft.com/office/drawing/2014/main" id="{EC6BF01F-C699-4712-AAD8-46FD85D3B8E6}"/>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63">
                <a:extLst>
                  <a:ext uri="{FF2B5EF4-FFF2-40B4-BE49-F238E27FC236}">
                    <a16:creationId xmlns:a16="http://schemas.microsoft.com/office/drawing/2014/main" id="{38055F62-5320-4040-962B-2AD088DB3290}"/>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65">
                <a:extLst>
                  <a:ext uri="{FF2B5EF4-FFF2-40B4-BE49-F238E27FC236}">
                    <a16:creationId xmlns:a16="http://schemas.microsoft.com/office/drawing/2014/main" id="{AB02CF60-BB83-4661-B36A-4B7DD4DBA0CC}"/>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66">
                <a:extLst>
                  <a:ext uri="{FF2B5EF4-FFF2-40B4-BE49-F238E27FC236}">
                    <a16:creationId xmlns:a16="http://schemas.microsoft.com/office/drawing/2014/main" id="{BB7912BA-DD6B-4457-9A74-96EC33D799EA}"/>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67">
                <a:extLst>
                  <a:ext uri="{FF2B5EF4-FFF2-40B4-BE49-F238E27FC236}">
                    <a16:creationId xmlns:a16="http://schemas.microsoft.com/office/drawing/2014/main" id="{7934B34D-DBB9-4D0F-BFE4-5C854E084CB4}"/>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68">
                <a:extLst>
                  <a:ext uri="{FF2B5EF4-FFF2-40B4-BE49-F238E27FC236}">
                    <a16:creationId xmlns:a16="http://schemas.microsoft.com/office/drawing/2014/main" id="{4461EA26-0AD6-48B8-8E3E-2401EFCC7465}"/>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69">
                <a:extLst>
                  <a:ext uri="{FF2B5EF4-FFF2-40B4-BE49-F238E27FC236}">
                    <a16:creationId xmlns:a16="http://schemas.microsoft.com/office/drawing/2014/main" id="{226D5735-104A-41DB-857E-0BA2582891E3}"/>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70">
                <a:extLst>
                  <a:ext uri="{FF2B5EF4-FFF2-40B4-BE49-F238E27FC236}">
                    <a16:creationId xmlns:a16="http://schemas.microsoft.com/office/drawing/2014/main" id="{492D07F9-D2E8-4770-B5F6-693631C6AB19}"/>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71">
                <a:extLst>
                  <a:ext uri="{FF2B5EF4-FFF2-40B4-BE49-F238E27FC236}">
                    <a16:creationId xmlns:a16="http://schemas.microsoft.com/office/drawing/2014/main" id="{99EE86FC-86E4-47A8-B7EF-B721C9470C4A}"/>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72">
                <a:extLst>
                  <a:ext uri="{FF2B5EF4-FFF2-40B4-BE49-F238E27FC236}">
                    <a16:creationId xmlns:a16="http://schemas.microsoft.com/office/drawing/2014/main" id="{1ABCF279-795C-415D-AFAE-65E18207EA2F}"/>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373">
                <a:extLst>
                  <a:ext uri="{FF2B5EF4-FFF2-40B4-BE49-F238E27FC236}">
                    <a16:creationId xmlns:a16="http://schemas.microsoft.com/office/drawing/2014/main" id="{EC31786F-7064-4CCE-B879-6AB8DAF30BAA}"/>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74">
                <a:extLst>
                  <a:ext uri="{FF2B5EF4-FFF2-40B4-BE49-F238E27FC236}">
                    <a16:creationId xmlns:a16="http://schemas.microsoft.com/office/drawing/2014/main" id="{7EF80C6F-A6DE-4D87-8F28-8A227A880E26}"/>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75">
                <a:extLst>
                  <a:ext uri="{FF2B5EF4-FFF2-40B4-BE49-F238E27FC236}">
                    <a16:creationId xmlns:a16="http://schemas.microsoft.com/office/drawing/2014/main" id="{E520CFEF-5A5E-4A3B-89AC-90436BFEE8A1}"/>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76">
                <a:extLst>
                  <a:ext uri="{FF2B5EF4-FFF2-40B4-BE49-F238E27FC236}">
                    <a16:creationId xmlns:a16="http://schemas.microsoft.com/office/drawing/2014/main" id="{77245F80-4B95-46A6-8975-F206A625B3DF}"/>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77">
                <a:extLst>
                  <a:ext uri="{FF2B5EF4-FFF2-40B4-BE49-F238E27FC236}">
                    <a16:creationId xmlns:a16="http://schemas.microsoft.com/office/drawing/2014/main" id="{D28406C9-6C18-49C0-8A86-E075EFF8729D}"/>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8">
                <a:extLst>
                  <a:ext uri="{FF2B5EF4-FFF2-40B4-BE49-F238E27FC236}">
                    <a16:creationId xmlns:a16="http://schemas.microsoft.com/office/drawing/2014/main" id="{2EBDC67B-2825-4325-A18D-E4DDC4D7CAB2}"/>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79">
                <a:extLst>
                  <a:ext uri="{FF2B5EF4-FFF2-40B4-BE49-F238E27FC236}">
                    <a16:creationId xmlns:a16="http://schemas.microsoft.com/office/drawing/2014/main" id="{98956EC9-22FC-435E-B1D9-D4C6E4939E46}"/>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81">
                <a:extLst>
                  <a:ext uri="{FF2B5EF4-FFF2-40B4-BE49-F238E27FC236}">
                    <a16:creationId xmlns:a16="http://schemas.microsoft.com/office/drawing/2014/main" id="{F9DB7787-9EE6-4C67-A060-81DC441E47C9}"/>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82">
                <a:extLst>
                  <a:ext uri="{FF2B5EF4-FFF2-40B4-BE49-F238E27FC236}">
                    <a16:creationId xmlns:a16="http://schemas.microsoft.com/office/drawing/2014/main" id="{E1EEE0DC-E6C0-49FF-8C76-69AE6C56E3AC}"/>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83">
                <a:extLst>
                  <a:ext uri="{FF2B5EF4-FFF2-40B4-BE49-F238E27FC236}">
                    <a16:creationId xmlns:a16="http://schemas.microsoft.com/office/drawing/2014/main" id="{302B9C47-C4A3-4D4B-89C5-63AC2F46E097}"/>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84">
                <a:extLst>
                  <a:ext uri="{FF2B5EF4-FFF2-40B4-BE49-F238E27FC236}">
                    <a16:creationId xmlns:a16="http://schemas.microsoft.com/office/drawing/2014/main" id="{C0906B96-49B9-4B1D-9ABD-1186E1C267D0}"/>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85">
                <a:extLst>
                  <a:ext uri="{FF2B5EF4-FFF2-40B4-BE49-F238E27FC236}">
                    <a16:creationId xmlns:a16="http://schemas.microsoft.com/office/drawing/2014/main" id="{618D7752-068C-4F13-81EF-03C608C6AFC1}"/>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Freeform 1386">
              <a:extLst>
                <a:ext uri="{FF2B5EF4-FFF2-40B4-BE49-F238E27FC236}">
                  <a16:creationId xmlns:a16="http://schemas.microsoft.com/office/drawing/2014/main" id="{68C94D57-F852-4E3B-9E99-3481AB63B8A7}"/>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4" name="TextBox 203">
            <a:extLst>
              <a:ext uri="{FF2B5EF4-FFF2-40B4-BE49-F238E27FC236}">
                <a16:creationId xmlns:a16="http://schemas.microsoft.com/office/drawing/2014/main" id="{33E9676F-8C15-4386-ABCE-077A447D7393}"/>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05" name="Rectangle 204">
            <a:extLst>
              <a:ext uri="{FF2B5EF4-FFF2-40B4-BE49-F238E27FC236}">
                <a16:creationId xmlns:a16="http://schemas.microsoft.com/office/drawing/2014/main" id="{B2D64171-7EE8-4557-9A18-DD9AA3078E25}"/>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EDA95CE7-A5FF-4C3D-A2B7-5AAC2D3EE2D6}"/>
              </a:ext>
            </a:extLst>
          </p:cNvPr>
          <p:cNvGrpSpPr/>
          <p:nvPr/>
        </p:nvGrpSpPr>
        <p:grpSpPr>
          <a:xfrm>
            <a:off x="10801898" y="240143"/>
            <a:ext cx="1069796" cy="1063330"/>
            <a:chOff x="-91190" y="0"/>
            <a:chExt cx="2480341" cy="2381250"/>
          </a:xfrm>
        </p:grpSpPr>
        <p:pic>
          <p:nvPicPr>
            <p:cNvPr id="207" name="Picture 206" descr="ÙØªÙØ¬Ø© Ø¨Ø­Ø« Ø§ÙØµÙØ± Ø¹Ù Ø¬Ø§ÙØ¹Ø© Ø§ÙØ¯ÙÙ Ø§ÙØ¹Ø±Ø¨ÙØ©">
              <a:extLst>
                <a:ext uri="{FF2B5EF4-FFF2-40B4-BE49-F238E27FC236}">
                  <a16:creationId xmlns:a16="http://schemas.microsoft.com/office/drawing/2014/main" id="{98A3C928-D147-49E8-B729-73DFF0DE754B}"/>
                </a:ext>
              </a:extLst>
            </p:cNvPr>
            <p:cNvPicPr>
              <a:picLocks noChangeAspect="1"/>
            </p:cNvPicPr>
            <p:nvPr/>
          </p:nvPicPr>
          <p:blipFill rotWithShape="1">
            <a:blip r:embed="rId7">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08" name="Picture 207" descr="ÙØªÙØ¬Ø© Ø¨Ø­Ø« Ø§ÙØµÙØ± Ø¹Ù âªchina flagâ¬â">
              <a:extLst>
                <a:ext uri="{FF2B5EF4-FFF2-40B4-BE49-F238E27FC236}">
                  <a16:creationId xmlns:a16="http://schemas.microsoft.com/office/drawing/2014/main" id="{A8599D18-F81A-486F-9D5F-C7D195787E28}"/>
                </a:ext>
              </a:extLst>
            </p:cNvPr>
            <p:cNvPicPr>
              <a:picLocks noChangeAspect="1"/>
            </p:cNvPicPr>
            <p:nvPr/>
          </p:nvPicPr>
          <p:blipFill rotWithShape="1">
            <a:blip r:embed="rId8">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86022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p:cTn id="22" dur="1000" fill="hold"/>
                                        <p:tgtEl>
                                          <p:spTgt spid="9">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23" dur="1000" fill="hold"/>
                                        <p:tgtEl>
                                          <p:spTgt spid="9">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24" dur="1000"/>
                                        <p:tgtEl>
                                          <p:spTgt spid="9">
                                            <p:graphicEl>
                                              <a:chart seriesIdx="-3" categoryIdx="-3" bldStep="gridLegend"/>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up)">
                                      <p:cBhvr>
                                        <p:cTn id="27" dur="1000"/>
                                        <p:tgtEl>
                                          <p:spTgt spid="9">
                                            <p:graphicEl>
                                              <a:chart seriesIdx="-4" categoryIdx="0" bldStep="category"/>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up)">
                                      <p:cBhvr>
                                        <p:cTn id="30" dur="1000"/>
                                        <p:tgtEl>
                                          <p:spTgt spid="9">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9" grpId="0" uiExpand="1">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rotWithShape="1">
          <a:blip r:embed="rId3"/>
          <a:srcRect b="64720"/>
          <a:stretch/>
        </p:blipFill>
        <p:spPr>
          <a:xfrm>
            <a:off x="-10670" y="7563"/>
            <a:ext cx="12192001" cy="1425543"/>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80934"/>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1181567" y="3091471"/>
            <a:ext cx="2324517"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245111" y="562057"/>
            <a:ext cx="6780733"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الفجوة بين إنتاج واستهلاك النفط والغاز الطبيعي في الصين، 2008 - 2017</a:t>
            </a:r>
            <a:endParaRPr lang="en-US" sz="2200" b="1" kern="0" dirty="0">
              <a:solidFill>
                <a:schemeClr val="tx2"/>
              </a:solidFill>
              <a:latin typeface="Arial" pitchFamily="34" charset="0"/>
              <a:cs typeface="+mj-cs"/>
            </a:endParaRPr>
          </a:p>
        </p:txBody>
      </p:sp>
      <p:graphicFrame>
        <p:nvGraphicFramePr>
          <p:cNvPr id="48" name="Chart 47">
            <a:extLst>
              <a:ext uri="{FF2B5EF4-FFF2-40B4-BE49-F238E27FC236}">
                <a16:creationId xmlns:a16="http://schemas.microsoft.com/office/drawing/2014/main" id="{F9C722C3-0905-49B3-975A-D222AD5CD208}"/>
              </a:ext>
            </a:extLst>
          </p:cNvPr>
          <p:cNvGraphicFramePr/>
          <p:nvPr>
            <p:extLst>
              <p:ext uri="{D42A27DB-BD31-4B8C-83A1-F6EECF244321}">
                <p14:modId xmlns:p14="http://schemas.microsoft.com/office/powerpoint/2010/main" val="2574588360"/>
              </p:ext>
            </p:extLst>
          </p:nvPr>
        </p:nvGraphicFramePr>
        <p:xfrm>
          <a:off x="104433" y="1863214"/>
          <a:ext cx="5766978" cy="4400486"/>
        </p:xfrm>
        <a:graphic>
          <a:graphicData uri="http://schemas.openxmlformats.org/drawingml/2006/chart">
            <c:chart xmlns:c="http://schemas.openxmlformats.org/drawingml/2006/chart" xmlns:r="http://schemas.openxmlformats.org/officeDocument/2006/relationships" r:id="rId6"/>
          </a:graphicData>
        </a:graphic>
      </p:graphicFrame>
      <p:grpSp>
        <p:nvGrpSpPr>
          <p:cNvPr id="124" name="Group 123">
            <a:extLst>
              <a:ext uri="{FF2B5EF4-FFF2-40B4-BE49-F238E27FC236}">
                <a16:creationId xmlns:a16="http://schemas.microsoft.com/office/drawing/2014/main" id="{9F529820-23DA-4BAD-B431-2EFE184C6F0B}"/>
              </a:ext>
            </a:extLst>
          </p:cNvPr>
          <p:cNvGrpSpPr/>
          <p:nvPr/>
        </p:nvGrpSpPr>
        <p:grpSpPr>
          <a:xfrm>
            <a:off x="3641014" y="6309385"/>
            <a:ext cx="3588726" cy="428233"/>
            <a:chOff x="3641014" y="6309385"/>
            <a:chExt cx="3588726" cy="428233"/>
          </a:xfrm>
        </p:grpSpPr>
        <p:sp>
          <p:nvSpPr>
            <p:cNvPr id="50" name="TextBox 49">
              <a:extLst>
                <a:ext uri="{FF2B5EF4-FFF2-40B4-BE49-F238E27FC236}">
                  <a16:creationId xmlns:a16="http://schemas.microsoft.com/office/drawing/2014/main" id="{B577C5BA-03A1-4CE6-B067-BBBB675106C5}"/>
                </a:ext>
              </a:extLst>
            </p:cNvPr>
            <p:cNvSpPr txBox="1"/>
            <p:nvPr/>
          </p:nvSpPr>
          <p:spPr>
            <a:xfrm>
              <a:off x="5785950" y="6337508"/>
              <a:ext cx="1443790" cy="400110"/>
            </a:xfrm>
            <a:prstGeom prst="rect">
              <a:avLst/>
            </a:prstGeom>
            <a:noFill/>
          </p:spPr>
          <p:txBody>
            <a:bodyPr wrap="square" rtlCol="0">
              <a:spAutoFit/>
            </a:bodyPr>
            <a:lstStyle/>
            <a:p>
              <a:pPr algn="r" rtl="1">
                <a:buClr>
                  <a:schemeClr val="accent1"/>
                </a:buClr>
                <a:buSzPct val="150000"/>
              </a:pPr>
              <a:r>
                <a:rPr lang="ar-KW" sz="2000" b="1" dirty="0">
                  <a:solidFill>
                    <a:schemeClr val="accent5">
                      <a:lumMod val="50000"/>
                    </a:schemeClr>
                  </a:solidFill>
                  <a:cs typeface="+mj-cs"/>
                </a:rPr>
                <a:t>ــــ</a:t>
              </a:r>
              <a:r>
                <a:rPr lang="ar-KW" sz="2000" b="1" dirty="0">
                  <a:solidFill>
                    <a:schemeClr val="accent1">
                      <a:lumMod val="75000"/>
                    </a:schemeClr>
                  </a:solidFill>
                  <a:cs typeface="+mj-cs"/>
                </a:rPr>
                <a:t> </a:t>
              </a:r>
              <a:r>
                <a:rPr lang="ar-KW" sz="2000" b="1" dirty="0">
                  <a:solidFill>
                    <a:schemeClr val="accent5">
                      <a:lumMod val="50000"/>
                    </a:schemeClr>
                  </a:solidFill>
                  <a:cs typeface="+mj-cs"/>
                </a:rPr>
                <a:t>الاستهلاك</a:t>
              </a:r>
              <a:endParaRPr lang="en-US" sz="2000" b="1" dirty="0">
                <a:solidFill>
                  <a:schemeClr val="accent5">
                    <a:lumMod val="50000"/>
                  </a:schemeClr>
                </a:solidFill>
                <a:cs typeface="+mj-cs"/>
              </a:endParaRPr>
            </a:p>
          </p:txBody>
        </p:sp>
        <p:sp>
          <p:nvSpPr>
            <p:cNvPr id="51" name="TextBox 50">
              <a:extLst>
                <a:ext uri="{FF2B5EF4-FFF2-40B4-BE49-F238E27FC236}">
                  <a16:creationId xmlns:a16="http://schemas.microsoft.com/office/drawing/2014/main" id="{D4C5E9A1-E372-45C3-9691-33102F074D7F}"/>
                </a:ext>
              </a:extLst>
            </p:cNvPr>
            <p:cNvSpPr txBox="1"/>
            <p:nvPr/>
          </p:nvSpPr>
          <p:spPr>
            <a:xfrm>
              <a:off x="3641014" y="6309385"/>
              <a:ext cx="2324517" cy="400110"/>
            </a:xfrm>
            <a:prstGeom prst="rect">
              <a:avLst/>
            </a:prstGeom>
            <a:noFill/>
          </p:spPr>
          <p:txBody>
            <a:bodyPr wrap="square" rtlCol="0">
              <a:spAutoFit/>
            </a:bodyPr>
            <a:lstStyle/>
            <a:p>
              <a:pPr algn="r" rtl="1">
                <a:buClr>
                  <a:schemeClr val="bg1">
                    <a:lumMod val="50000"/>
                  </a:schemeClr>
                </a:buClr>
                <a:buSzPct val="150000"/>
              </a:pPr>
              <a:r>
                <a:rPr lang="ar-KW" sz="2000" b="1" dirty="0">
                  <a:solidFill>
                    <a:srgbClr val="C00000"/>
                  </a:solidFill>
                  <a:cs typeface="+mj-cs"/>
                </a:rPr>
                <a:t>ــــ الإنتاج</a:t>
              </a:r>
              <a:endParaRPr lang="en-US" sz="2000" b="1" dirty="0">
                <a:solidFill>
                  <a:srgbClr val="C00000"/>
                </a:solidFill>
                <a:cs typeface="+mj-cs"/>
              </a:endParaRPr>
            </a:p>
          </p:txBody>
        </p:sp>
      </p:grpSp>
      <p:graphicFrame>
        <p:nvGraphicFramePr>
          <p:cNvPr id="52" name="Chart 51">
            <a:extLst>
              <a:ext uri="{FF2B5EF4-FFF2-40B4-BE49-F238E27FC236}">
                <a16:creationId xmlns:a16="http://schemas.microsoft.com/office/drawing/2014/main" id="{30A2925E-2FAA-40CE-9FD9-172529F919CF}"/>
              </a:ext>
            </a:extLst>
          </p:cNvPr>
          <p:cNvGraphicFramePr/>
          <p:nvPr>
            <p:extLst>
              <p:ext uri="{D42A27DB-BD31-4B8C-83A1-F6EECF244321}">
                <p14:modId xmlns:p14="http://schemas.microsoft.com/office/powerpoint/2010/main" val="3869713189"/>
              </p:ext>
            </p:extLst>
          </p:nvPr>
        </p:nvGraphicFramePr>
        <p:xfrm>
          <a:off x="6409286" y="1859200"/>
          <a:ext cx="5674439" cy="4400486"/>
        </p:xfrm>
        <a:graphic>
          <a:graphicData uri="http://schemas.openxmlformats.org/drawingml/2006/chart">
            <c:chart xmlns:c="http://schemas.openxmlformats.org/drawingml/2006/chart" xmlns:r="http://schemas.openxmlformats.org/officeDocument/2006/relationships" r:id="rId7"/>
          </a:graphicData>
        </a:graphic>
      </p:graphicFrame>
      <p:sp>
        <p:nvSpPr>
          <p:cNvPr id="53" name="TextBox 52">
            <a:extLst>
              <a:ext uri="{FF2B5EF4-FFF2-40B4-BE49-F238E27FC236}">
                <a16:creationId xmlns:a16="http://schemas.microsoft.com/office/drawing/2014/main" id="{D1C33B29-C144-495A-9C45-A045CAE88760}"/>
              </a:ext>
            </a:extLst>
          </p:cNvPr>
          <p:cNvSpPr txBox="1"/>
          <p:nvPr/>
        </p:nvSpPr>
        <p:spPr>
          <a:xfrm>
            <a:off x="1387462" y="2688044"/>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الاستهلاك 5.4%</a:t>
            </a:r>
            <a:endParaRPr lang="en-US" sz="1700" b="1" dirty="0">
              <a:solidFill>
                <a:schemeClr val="accent5">
                  <a:lumMod val="50000"/>
                </a:schemeClr>
              </a:solidFill>
              <a:cs typeface="+mj-cs"/>
            </a:endParaRPr>
          </a:p>
        </p:txBody>
      </p:sp>
      <p:sp>
        <p:nvSpPr>
          <p:cNvPr id="54" name="TextBox 53">
            <a:extLst>
              <a:ext uri="{FF2B5EF4-FFF2-40B4-BE49-F238E27FC236}">
                <a16:creationId xmlns:a16="http://schemas.microsoft.com/office/drawing/2014/main" id="{8064694A-A158-440A-A48E-45CFB1C1F8D8}"/>
              </a:ext>
            </a:extLst>
          </p:cNvPr>
          <p:cNvSpPr txBox="1"/>
          <p:nvPr/>
        </p:nvSpPr>
        <p:spPr>
          <a:xfrm>
            <a:off x="1763508" y="4721642"/>
            <a:ext cx="2324517" cy="353943"/>
          </a:xfrm>
          <a:prstGeom prst="rect">
            <a:avLst/>
          </a:prstGeom>
          <a:noFill/>
        </p:spPr>
        <p:txBody>
          <a:bodyPr wrap="square" rtlCol="0">
            <a:spAutoFit/>
          </a:bodyPr>
          <a:lstStyle/>
          <a:p>
            <a:pPr algn="r" rtl="1">
              <a:buClr>
                <a:schemeClr val="bg1">
                  <a:lumMod val="50000"/>
                </a:schemeClr>
              </a:buClr>
              <a:buSzPct val="150000"/>
            </a:pPr>
            <a:r>
              <a:rPr lang="ar-KW" sz="1700" b="1" dirty="0">
                <a:solidFill>
                  <a:srgbClr val="C00000"/>
                </a:solidFill>
                <a:cs typeface="+mj-cs"/>
              </a:rPr>
              <a:t>معدل نمو الانتاج 0.1%</a:t>
            </a:r>
            <a:endParaRPr lang="en-US" sz="1700" b="1" dirty="0">
              <a:solidFill>
                <a:srgbClr val="C00000"/>
              </a:solidFill>
              <a:cs typeface="+mj-cs"/>
            </a:endParaRPr>
          </a:p>
        </p:txBody>
      </p:sp>
      <p:sp>
        <p:nvSpPr>
          <p:cNvPr id="55" name="TextBox 54">
            <a:extLst>
              <a:ext uri="{FF2B5EF4-FFF2-40B4-BE49-F238E27FC236}">
                <a16:creationId xmlns:a16="http://schemas.microsoft.com/office/drawing/2014/main" id="{E5B8851A-2179-4319-8A58-910EB7389123}"/>
              </a:ext>
            </a:extLst>
          </p:cNvPr>
          <p:cNvSpPr txBox="1"/>
          <p:nvPr/>
        </p:nvSpPr>
        <p:spPr>
          <a:xfrm flipH="1">
            <a:off x="886695" y="1399197"/>
            <a:ext cx="3759927" cy="707886"/>
          </a:xfrm>
          <a:prstGeom prst="rect">
            <a:avLst/>
          </a:prstGeom>
          <a:noFill/>
        </p:spPr>
        <p:txBody>
          <a:bodyPr wrap="square" rtlCol="0">
            <a:spAutoFit/>
          </a:bodyPr>
          <a:lstStyle/>
          <a:p>
            <a:pPr algn="ctr" rtl="1"/>
            <a:r>
              <a:rPr lang="ar-KW" sz="2000" b="1" kern="0" dirty="0">
                <a:solidFill>
                  <a:schemeClr val="accent2">
                    <a:lumMod val="50000"/>
                  </a:schemeClr>
                </a:solidFill>
                <a:latin typeface="Arial" pitchFamily="34" charset="0"/>
                <a:cs typeface="PT Bold Heading" panose="02010400000000000000" pitchFamily="2" charset="-78"/>
              </a:rPr>
              <a:t>الفجوة بين إنتاج واستهلاك النفط</a:t>
            </a:r>
          </a:p>
          <a:p>
            <a:pPr algn="ctr" rtl="1"/>
            <a:r>
              <a:rPr lang="ar-KW" sz="2000" b="1" kern="0" dirty="0">
                <a:solidFill>
                  <a:schemeClr val="accent2">
                    <a:lumMod val="50000"/>
                  </a:schemeClr>
                </a:solidFill>
                <a:latin typeface="Arial" pitchFamily="34" charset="0"/>
                <a:cs typeface="PT Bold Heading" panose="02010400000000000000" pitchFamily="2" charset="-78"/>
              </a:rPr>
              <a:t>في الصين، </a:t>
            </a:r>
            <a:r>
              <a:rPr lang="ar-KW" sz="2000" b="1" kern="0" dirty="0">
                <a:solidFill>
                  <a:schemeClr val="accent2">
                    <a:lumMod val="50000"/>
                  </a:schemeClr>
                </a:solidFill>
                <a:latin typeface="Arial" pitchFamily="34" charset="0"/>
                <a:cs typeface="+mj-cs"/>
              </a:rPr>
              <a:t>(</a:t>
            </a:r>
            <a:r>
              <a:rPr lang="ar-KW" sz="2000" b="1" kern="0" dirty="0">
                <a:solidFill>
                  <a:schemeClr val="accent2">
                    <a:lumMod val="50000"/>
                  </a:schemeClr>
                </a:solidFill>
                <a:latin typeface="Arial" pitchFamily="34" charset="0"/>
                <a:cs typeface="PT Bold Heading" panose="02010400000000000000" pitchFamily="2" charset="-78"/>
              </a:rPr>
              <a:t>مليون ب/ي</a:t>
            </a:r>
            <a:r>
              <a:rPr lang="ar-KW" sz="2000" b="1" kern="0" dirty="0">
                <a:solidFill>
                  <a:schemeClr val="accent2">
                    <a:lumMod val="50000"/>
                  </a:schemeClr>
                </a:solidFill>
                <a:latin typeface="Arial" pitchFamily="34" charset="0"/>
                <a:cs typeface="+mj-cs"/>
              </a:rPr>
              <a:t>)</a:t>
            </a:r>
            <a:endParaRPr lang="en-US" sz="2000" b="1" dirty="0">
              <a:solidFill>
                <a:schemeClr val="accent2">
                  <a:lumMod val="50000"/>
                </a:schemeClr>
              </a:solidFill>
              <a:cs typeface="+mj-cs"/>
            </a:endParaRPr>
          </a:p>
        </p:txBody>
      </p:sp>
      <p:sp>
        <p:nvSpPr>
          <p:cNvPr id="56" name="TextBox 55">
            <a:extLst>
              <a:ext uri="{FF2B5EF4-FFF2-40B4-BE49-F238E27FC236}">
                <a16:creationId xmlns:a16="http://schemas.microsoft.com/office/drawing/2014/main" id="{B7DDDF9B-19D4-49DD-9158-2FA1BA97A08B}"/>
              </a:ext>
            </a:extLst>
          </p:cNvPr>
          <p:cNvSpPr txBox="1"/>
          <p:nvPr/>
        </p:nvSpPr>
        <p:spPr>
          <a:xfrm flipH="1">
            <a:off x="7115969" y="1407213"/>
            <a:ext cx="4107922" cy="707886"/>
          </a:xfrm>
          <a:prstGeom prst="rect">
            <a:avLst/>
          </a:prstGeom>
          <a:noFill/>
        </p:spPr>
        <p:txBody>
          <a:bodyPr wrap="square" rtlCol="0">
            <a:spAutoFit/>
          </a:bodyPr>
          <a:lstStyle/>
          <a:p>
            <a:pPr algn="ctr" rtl="1"/>
            <a:r>
              <a:rPr lang="ar-KW" sz="2000" b="1" kern="0" dirty="0">
                <a:solidFill>
                  <a:schemeClr val="accent6">
                    <a:lumMod val="50000"/>
                  </a:schemeClr>
                </a:solidFill>
                <a:latin typeface="Arial" pitchFamily="34" charset="0"/>
                <a:cs typeface="PT Bold Heading" panose="02010400000000000000" pitchFamily="2" charset="-78"/>
              </a:rPr>
              <a:t>الفجوة بين إنتاج واستهلاك الغاز الطبيعي</a:t>
            </a:r>
          </a:p>
          <a:p>
            <a:pPr algn="ctr" rtl="1"/>
            <a:r>
              <a:rPr lang="ar-KW" sz="2000" b="1" kern="0" dirty="0">
                <a:solidFill>
                  <a:schemeClr val="accent6">
                    <a:lumMod val="50000"/>
                  </a:schemeClr>
                </a:solidFill>
                <a:latin typeface="Arial" pitchFamily="34" charset="0"/>
                <a:cs typeface="PT Bold Heading" panose="02010400000000000000" pitchFamily="2" charset="-78"/>
              </a:rPr>
              <a:t>في الصين، </a:t>
            </a:r>
            <a:r>
              <a:rPr lang="ar-KW" sz="2000" b="1" kern="0" dirty="0">
                <a:solidFill>
                  <a:schemeClr val="accent6">
                    <a:lumMod val="50000"/>
                  </a:schemeClr>
                </a:solidFill>
                <a:latin typeface="Arial" pitchFamily="34" charset="0"/>
                <a:cs typeface="+mj-cs"/>
              </a:rPr>
              <a:t>(</a:t>
            </a:r>
            <a:r>
              <a:rPr lang="ar-KW" sz="2000" b="1" kern="0" dirty="0">
                <a:solidFill>
                  <a:schemeClr val="accent6">
                    <a:lumMod val="50000"/>
                  </a:schemeClr>
                </a:solidFill>
                <a:latin typeface="Arial" pitchFamily="34" charset="0"/>
                <a:cs typeface="PT Bold Heading" panose="02010400000000000000" pitchFamily="2" charset="-78"/>
              </a:rPr>
              <a:t>مليون ب م ن / ي</a:t>
            </a:r>
            <a:r>
              <a:rPr lang="ar-KW" sz="2000" b="1" kern="0" dirty="0">
                <a:solidFill>
                  <a:schemeClr val="accent6">
                    <a:lumMod val="50000"/>
                  </a:schemeClr>
                </a:solidFill>
                <a:latin typeface="Arial" pitchFamily="34" charset="0"/>
                <a:cs typeface="+mj-cs"/>
              </a:rPr>
              <a:t>)</a:t>
            </a:r>
            <a:endParaRPr lang="en-US" sz="2000" b="1" dirty="0">
              <a:solidFill>
                <a:schemeClr val="accent6">
                  <a:lumMod val="50000"/>
                </a:schemeClr>
              </a:solidFill>
              <a:cs typeface="+mj-cs"/>
            </a:endParaRPr>
          </a:p>
        </p:txBody>
      </p:sp>
      <p:sp>
        <p:nvSpPr>
          <p:cNvPr id="57" name="TextBox 56">
            <a:extLst>
              <a:ext uri="{FF2B5EF4-FFF2-40B4-BE49-F238E27FC236}">
                <a16:creationId xmlns:a16="http://schemas.microsoft.com/office/drawing/2014/main" id="{D5D89255-4363-4530-A718-FFEDC6DEE23C}"/>
              </a:ext>
            </a:extLst>
          </p:cNvPr>
          <p:cNvSpPr txBox="1"/>
          <p:nvPr/>
        </p:nvSpPr>
        <p:spPr>
          <a:xfrm>
            <a:off x="8414567" y="2528235"/>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الاستهلاك 10.8%</a:t>
            </a:r>
            <a:endParaRPr lang="en-US" sz="1700" b="1" dirty="0">
              <a:solidFill>
                <a:schemeClr val="accent5">
                  <a:lumMod val="50000"/>
                </a:schemeClr>
              </a:solidFill>
              <a:cs typeface="+mj-cs"/>
            </a:endParaRPr>
          </a:p>
        </p:txBody>
      </p:sp>
      <p:sp>
        <p:nvSpPr>
          <p:cNvPr id="58" name="TextBox 53">
            <a:extLst>
              <a:ext uri="{FF2B5EF4-FFF2-40B4-BE49-F238E27FC236}">
                <a16:creationId xmlns:a16="http://schemas.microsoft.com/office/drawing/2014/main" id="{9F641F95-351A-4485-A0BC-38D487D056BC}"/>
              </a:ext>
            </a:extLst>
          </p:cNvPr>
          <p:cNvSpPr txBox="1"/>
          <p:nvPr/>
        </p:nvSpPr>
        <p:spPr>
          <a:xfrm>
            <a:off x="9335388" y="3199855"/>
            <a:ext cx="188850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buClr>
                <a:schemeClr val="bg1">
                  <a:lumMod val="50000"/>
                </a:schemeClr>
              </a:buClr>
              <a:buSzPct val="150000"/>
            </a:pPr>
            <a:r>
              <a:rPr lang="ar-KW" sz="1800" b="1" dirty="0">
                <a:solidFill>
                  <a:schemeClr val="tx1"/>
                </a:solidFill>
                <a:cs typeface="+mj-cs"/>
              </a:rPr>
              <a:t>واردات صافية</a:t>
            </a:r>
            <a:endParaRPr lang="en-US" sz="1800" b="1" dirty="0">
              <a:solidFill>
                <a:schemeClr val="tx1"/>
              </a:solidFill>
              <a:cs typeface="+mj-cs"/>
            </a:endParaRPr>
          </a:p>
        </p:txBody>
      </p:sp>
      <p:grpSp>
        <p:nvGrpSpPr>
          <p:cNvPr id="91" name="Group 90">
            <a:extLst>
              <a:ext uri="{FF2B5EF4-FFF2-40B4-BE49-F238E27FC236}">
                <a16:creationId xmlns:a16="http://schemas.microsoft.com/office/drawing/2014/main" id="{7231773D-BDC1-4631-B20B-771A962EC62A}"/>
              </a:ext>
            </a:extLst>
          </p:cNvPr>
          <p:cNvGrpSpPr/>
          <p:nvPr/>
        </p:nvGrpSpPr>
        <p:grpSpPr>
          <a:xfrm>
            <a:off x="1016671" y="2768570"/>
            <a:ext cx="4208584" cy="1862045"/>
            <a:chOff x="1016671" y="2768570"/>
            <a:chExt cx="4208584" cy="1862045"/>
          </a:xfrm>
        </p:grpSpPr>
        <p:cxnSp>
          <p:nvCxnSpPr>
            <p:cNvPr id="7" name="Straight Connector 6">
              <a:extLst>
                <a:ext uri="{FF2B5EF4-FFF2-40B4-BE49-F238E27FC236}">
                  <a16:creationId xmlns:a16="http://schemas.microsoft.com/office/drawing/2014/main" id="{16C0199E-2465-453F-85BB-C2E25E5D1F5B}"/>
                </a:ext>
              </a:extLst>
            </p:cNvPr>
            <p:cNvCxnSpPr>
              <a:cxnSpLocks/>
            </p:cNvCxnSpPr>
            <p:nvPr/>
          </p:nvCxnSpPr>
          <p:spPr>
            <a:xfrm>
              <a:off x="5225255" y="2768570"/>
              <a:ext cx="0" cy="1862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4651211-B0C7-4601-8080-65E10FFEEEDD}"/>
                </a:ext>
              </a:extLst>
            </p:cNvPr>
            <p:cNvCxnSpPr>
              <a:cxnSpLocks/>
            </p:cNvCxnSpPr>
            <p:nvPr/>
          </p:nvCxnSpPr>
          <p:spPr>
            <a:xfrm>
              <a:off x="4969689" y="2805205"/>
              <a:ext cx="0" cy="1825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29E25B6-63E0-4041-9D2D-5A7FD53C04A9}"/>
                </a:ext>
              </a:extLst>
            </p:cNvPr>
            <p:cNvCxnSpPr>
              <a:cxnSpLocks/>
            </p:cNvCxnSpPr>
            <p:nvPr/>
          </p:nvCxnSpPr>
          <p:spPr>
            <a:xfrm>
              <a:off x="4666831" y="2865015"/>
              <a:ext cx="0" cy="1732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3A4B7A-9854-4C52-9C25-3FD7CDED2B2D}"/>
                </a:ext>
              </a:extLst>
            </p:cNvPr>
            <p:cNvCxnSpPr>
              <a:cxnSpLocks/>
            </p:cNvCxnSpPr>
            <p:nvPr/>
          </p:nvCxnSpPr>
          <p:spPr>
            <a:xfrm>
              <a:off x="4392917" y="2869178"/>
              <a:ext cx="0" cy="1704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70C0DB-E4F2-4FFE-B4E7-E52F8B8474AA}"/>
                </a:ext>
              </a:extLst>
            </p:cNvPr>
            <p:cNvCxnSpPr>
              <a:cxnSpLocks/>
            </p:cNvCxnSpPr>
            <p:nvPr/>
          </p:nvCxnSpPr>
          <p:spPr>
            <a:xfrm>
              <a:off x="4088025" y="2982177"/>
              <a:ext cx="40931" cy="1603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B8D95FB-EF95-4B8C-B45B-DAFBA097BB51}"/>
                </a:ext>
              </a:extLst>
            </p:cNvPr>
            <p:cNvCxnSpPr>
              <a:cxnSpLocks/>
            </p:cNvCxnSpPr>
            <p:nvPr/>
          </p:nvCxnSpPr>
          <p:spPr>
            <a:xfrm>
              <a:off x="3812201" y="3056747"/>
              <a:ext cx="14960" cy="1517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D531FC6-18AE-4703-9639-5FD2B39BCDA4}"/>
                </a:ext>
              </a:extLst>
            </p:cNvPr>
            <p:cNvCxnSpPr>
              <a:cxnSpLocks/>
            </p:cNvCxnSpPr>
            <p:nvPr/>
          </p:nvCxnSpPr>
          <p:spPr>
            <a:xfrm>
              <a:off x="3513686" y="3128420"/>
              <a:ext cx="0" cy="144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4CB488A-2BD6-4DA1-96B1-4C8AC52F7F21}"/>
                </a:ext>
              </a:extLst>
            </p:cNvPr>
            <p:cNvCxnSpPr>
              <a:cxnSpLocks/>
            </p:cNvCxnSpPr>
            <p:nvPr/>
          </p:nvCxnSpPr>
          <p:spPr>
            <a:xfrm>
              <a:off x="3161994" y="3169078"/>
              <a:ext cx="0" cy="140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8599E4-59A9-447A-B304-5670A8D75655}"/>
                </a:ext>
              </a:extLst>
            </p:cNvPr>
            <p:cNvCxnSpPr>
              <a:cxnSpLocks/>
            </p:cNvCxnSpPr>
            <p:nvPr/>
          </p:nvCxnSpPr>
          <p:spPr>
            <a:xfrm>
              <a:off x="2775144" y="3199855"/>
              <a:ext cx="0" cy="1374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13604F-784E-488B-AF8B-A6BBF143C989}"/>
                </a:ext>
              </a:extLst>
            </p:cNvPr>
            <p:cNvCxnSpPr>
              <a:cxnSpLocks/>
            </p:cNvCxnSpPr>
            <p:nvPr/>
          </p:nvCxnSpPr>
          <p:spPr>
            <a:xfrm>
              <a:off x="2411717" y="3260432"/>
              <a:ext cx="0" cy="134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2534108-E583-439E-9D64-09FD51A195A9}"/>
                </a:ext>
              </a:extLst>
            </p:cNvPr>
            <p:cNvCxnSpPr>
              <a:cxnSpLocks/>
            </p:cNvCxnSpPr>
            <p:nvPr/>
          </p:nvCxnSpPr>
          <p:spPr>
            <a:xfrm>
              <a:off x="2071748" y="3361547"/>
              <a:ext cx="0" cy="1235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1C34DCC-8714-472D-9A6C-78818A9163D1}"/>
                </a:ext>
              </a:extLst>
            </p:cNvPr>
            <p:cNvCxnSpPr>
              <a:cxnSpLocks/>
            </p:cNvCxnSpPr>
            <p:nvPr/>
          </p:nvCxnSpPr>
          <p:spPr>
            <a:xfrm>
              <a:off x="1763508" y="3429000"/>
              <a:ext cx="0" cy="1156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16ECC9-085C-4320-8CA5-BDD10502DB2A}"/>
                </a:ext>
              </a:extLst>
            </p:cNvPr>
            <p:cNvCxnSpPr>
              <a:cxnSpLocks/>
            </p:cNvCxnSpPr>
            <p:nvPr/>
          </p:nvCxnSpPr>
          <p:spPr>
            <a:xfrm>
              <a:off x="1395948" y="3569187"/>
              <a:ext cx="0" cy="1061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9A9076-32BB-42B3-B5BC-F1605970E65B}"/>
                </a:ext>
              </a:extLst>
            </p:cNvPr>
            <p:cNvCxnSpPr>
              <a:cxnSpLocks/>
            </p:cNvCxnSpPr>
            <p:nvPr/>
          </p:nvCxnSpPr>
          <p:spPr>
            <a:xfrm>
              <a:off x="1016671" y="3699592"/>
              <a:ext cx="0" cy="9310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15888336-EAEE-4701-B627-DD01C1315EDB}"/>
              </a:ext>
            </a:extLst>
          </p:cNvPr>
          <p:cNvGrpSpPr/>
          <p:nvPr/>
        </p:nvGrpSpPr>
        <p:grpSpPr>
          <a:xfrm>
            <a:off x="8065477" y="2621983"/>
            <a:ext cx="3311394" cy="1531397"/>
            <a:chOff x="8065477" y="2621983"/>
            <a:chExt cx="3311394" cy="1531397"/>
          </a:xfrm>
        </p:grpSpPr>
        <p:cxnSp>
          <p:nvCxnSpPr>
            <p:cNvPr id="93" name="Straight Connector 92">
              <a:extLst>
                <a:ext uri="{FF2B5EF4-FFF2-40B4-BE49-F238E27FC236}">
                  <a16:creationId xmlns:a16="http://schemas.microsoft.com/office/drawing/2014/main" id="{A1F4F98E-4DF2-42A7-9678-CE44AB59EE52}"/>
                </a:ext>
              </a:extLst>
            </p:cNvPr>
            <p:cNvCxnSpPr>
              <a:cxnSpLocks/>
            </p:cNvCxnSpPr>
            <p:nvPr/>
          </p:nvCxnSpPr>
          <p:spPr>
            <a:xfrm>
              <a:off x="8065477" y="3995600"/>
              <a:ext cx="0" cy="157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C23FDA1-8F5C-44A5-9821-1113D07CE931}"/>
                </a:ext>
              </a:extLst>
            </p:cNvPr>
            <p:cNvCxnSpPr/>
            <p:nvPr/>
          </p:nvCxnSpPr>
          <p:spPr>
            <a:xfrm>
              <a:off x="8323385" y="3783912"/>
              <a:ext cx="0" cy="275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8BED3C8-B910-4A30-8DDA-B93032EABD6B}"/>
                </a:ext>
              </a:extLst>
            </p:cNvPr>
            <p:cNvCxnSpPr>
              <a:cxnSpLocks/>
            </p:cNvCxnSpPr>
            <p:nvPr/>
          </p:nvCxnSpPr>
          <p:spPr>
            <a:xfrm>
              <a:off x="8569569" y="3660781"/>
              <a:ext cx="0" cy="334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45D07E-E4CE-480C-96E8-787BFAA26823}"/>
                </a:ext>
              </a:extLst>
            </p:cNvPr>
            <p:cNvCxnSpPr>
              <a:cxnSpLocks/>
            </p:cNvCxnSpPr>
            <p:nvPr/>
          </p:nvCxnSpPr>
          <p:spPr>
            <a:xfrm>
              <a:off x="8877371" y="3508381"/>
              <a:ext cx="0" cy="471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D05C587-FBFD-4FD3-ACB0-4A02C89D9054}"/>
                </a:ext>
              </a:extLst>
            </p:cNvPr>
            <p:cNvCxnSpPr>
              <a:cxnSpLocks/>
            </p:cNvCxnSpPr>
            <p:nvPr/>
          </p:nvCxnSpPr>
          <p:spPr>
            <a:xfrm>
              <a:off x="9149486" y="3415812"/>
              <a:ext cx="0" cy="518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24760FA-C306-4401-BD2C-788086CE73DC}"/>
                </a:ext>
              </a:extLst>
            </p:cNvPr>
            <p:cNvCxnSpPr>
              <a:cxnSpLocks/>
            </p:cNvCxnSpPr>
            <p:nvPr/>
          </p:nvCxnSpPr>
          <p:spPr>
            <a:xfrm>
              <a:off x="9454286" y="3264962"/>
              <a:ext cx="0" cy="586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3A42F06-1918-47C5-B194-CD94018EBDEC}"/>
                </a:ext>
              </a:extLst>
            </p:cNvPr>
            <p:cNvCxnSpPr>
              <a:cxnSpLocks/>
            </p:cNvCxnSpPr>
            <p:nvPr/>
          </p:nvCxnSpPr>
          <p:spPr>
            <a:xfrm>
              <a:off x="9782532" y="3056747"/>
              <a:ext cx="0" cy="727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4513EF7-B40B-4A6F-B24C-7071BA30B392}"/>
                </a:ext>
              </a:extLst>
            </p:cNvPr>
            <p:cNvCxnSpPr>
              <a:cxnSpLocks/>
            </p:cNvCxnSpPr>
            <p:nvPr/>
          </p:nvCxnSpPr>
          <p:spPr>
            <a:xfrm>
              <a:off x="10169394" y="2882317"/>
              <a:ext cx="0" cy="778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6D55C4-AEDB-4E82-9BD9-507DC8E20DE8}"/>
                </a:ext>
              </a:extLst>
            </p:cNvPr>
            <p:cNvCxnSpPr>
              <a:cxnSpLocks/>
            </p:cNvCxnSpPr>
            <p:nvPr/>
          </p:nvCxnSpPr>
          <p:spPr>
            <a:xfrm>
              <a:off x="10485917" y="2939446"/>
              <a:ext cx="0" cy="735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0492F8E-9263-4913-95CF-9CF82B7637B2}"/>
                </a:ext>
              </a:extLst>
            </p:cNvPr>
            <p:cNvCxnSpPr>
              <a:cxnSpLocks/>
            </p:cNvCxnSpPr>
            <p:nvPr/>
          </p:nvCxnSpPr>
          <p:spPr>
            <a:xfrm>
              <a:off x="10837609" y="2882317"/>
              <a:ext cx="0" cy="817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1E2FE1D-B620-4B52-9EBD-72ACF1E09FEA}"/>
                </a:ext>
              </a:extLst>
            </p:cNvPr>
            <p:cNvCxnSpPr>
              <a:cxnSpLocks/>
            </p:cNvCxnSpPr>
            <p:nvPr/>
          </p:nvCxnSpPr>
          <p:spPr>
            <a:xfrm>
              <a:off x="11095517" y="2780657"/>
              <a:ext cx="0" cy="918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B686642-FDE7-476B-9F08-4BF973B5DAC8}"/>
                </a:ext>
              </a:extLst>
            </p:cNvPr>
            <p:cNvCxnSpPr>
              <a:cxnSpLocks/>
            </p:cNvCxnSpPr>
            <p:nvPr/>
          </p:nvCxnSpPr>
          <p:spPr>
            <a:xfrm>
              <a:off x="11376871" y="2621983"/>
              <a:ext cx="0" cy="9706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2" name="TextBox 53">
            <a:extLst>
              <a:ext uri="{FF2B5EF4-FFF2-40B4-BE49-F238E27FC236}">
                <a16:creationId xmlns:a16="http://schemas.microsoft.com/office/drawing/2014/main" id="{3FE74026-CC6A-4740-8582-A3CB66600033}"/>
              </a:ext>
            </a:extLst>
          </p:cNvPr>
          <p:cNvSpPr txBox="1"/>
          <p:nvPr/>
        </p:nvSpPr>
        <p:spPr>
          <a:xfrm>
            <a:off x="2221536" y="3717910"/>
            <a:ext cx="188850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buClr>
                <a:schemeClr val="bg1">
                  <a:lumMod val="50000"/>
                </a:schemeClr>
              </a:buClr>
              <a:buSzPct val="150000"/>
            </a:pPr>
            <a:r>
              <a:rPr lang="ar-KW" sz="1800" b="1" dirty="0">
                <a:solidFill>
                  <a:schemeClr val="tx1"/>
                </a:solidFill>
                <a:cs typeface="+mj-cs"/>
              </a:rPr>
              <a:t>واردات صافية</a:t>
            </a:r>
            <a:endParaRPr lang="en-US" sz="1800" b="1" dirty="0">
              <a:solidFill>
                <a:schemeClr val="tx1"/>
              </a:solidFill>
              <a:cs typeface="+mj-cs"/>
            </a:endParaRPr>
          </a:p>
        </p:txBody>
      </p:sp>
      <p:sp>
        <p:nvSpPr>
          <p:cNvPr id="123" name="TextBox 122">
            <a:extLst>
              <a:ext uri="{FF2B5EF4-FFF2-40B4-BE49-F238E27FC236}">
                <a16:creationId xmlns:a16="http://schemas.microsoft.com/office/drawing/2014/main" id="{C65D8DE0-4385-41F4-B2D3-AE33FA89DBC7}"/>
              </a:ext>
            </a:extLst>
          </p:cNvPr>
          <p:cNvSpPr txBox="1"/>
          <p:nvPr/>
        </p:nvSpPr>
        <p:spPr>
          <a:xfrm>
            <a:off x="8482409" y="4147793"/>
            <a:ext cx="2324517" cy="353943"/>
          </a:xfrm>
          <a:prstGeom prst="rect">
            <a:avLst/>
          </a:prstGeom>
          <a:noFill/>
        </p:spPr>
        <p:txBody>
          <a:bodyPr wrap="square" rtlCol="0">
            <a:spAutoFit/>
          </a:bodyPr>
          <a:lstStyle/>
          <a:p>
            <a:pPr algn="r" rtl="1">
              <a:buClr>
                <a:schemeClr val="bg1">
                  <a:lumMod val="50000"/>
                </a:schemeClr>
              </a:buClr>
              <a:buSzPct val="150000"/>
            </a:pPr>
            <a:r>
              <a:rPr lang="ar-KW" sz="1700" b="1" dirty="0">
                <a:solidFill>
                  <a:srgbClr val="C00000"/>
                </a:solidFill>
                <a:cs typeface="+mj-cs"/>
              </a:rPr>
              <a:t>معدل نمو الانتاج 9.2%</a:t>
            </a:r>
            <a:endParaRPr lang="en-US" sz="1700" b="1" dirty="0">
              <a:solidFill>
                <a:srgbClr val="C00000"/>
              </a:solidFill>
              <a:cs typeface="+mj-cs"/>
            </a:endParaRPr>
          </a:p>
        </p:txBody>
      </p:sp>
      <p:sp>
        <p:nvSpPr>
          <p:cNvPr id="77" name="TextBox 76">
            <a:extLst>
              <a:ext uri="{FF2B5EF4-FFF2-40B4-BE49-F238E27FC236}">
                <a16:creationId xmlns:a16="http://schemas.microsoft.com/office/drawing/2014/main" id="{49EE496F-2B84-4E3E-88CE-BCB7E7FEFABE}"/>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78" name="Rectangle 77">
            <a:extLst>
              <a:ext uri="{FF2B5EF4-FFF2-40B4-BE49-F238E27FC236}">
                <a16:creationId xmlns:a16="http://schemas.microsoft.com/office/drawing/2014/main" id="{BB257E5B-6F03-48A1-9A2D-35191146B514}"/>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07B79633-33C4-46C7-AE6C-65D3F005F885}"/>
              </a:ext>
            </a:extLst>
          </p:cNvPr>
          <p:cNvGrpSpPr/>
          <p:nvPr/>
        </p:nvGrpSpPr>
        <p:grpSpPr>
          <a:xfrm>
            <a:off x="10801898" y="240143"/>
            <a:ext cx="1069796" cy="1063330"/>
            <a:chOff x="-91190" y="0"/>
            <a:chExt cx="2480341" cy="2381250"/>
          </a:xfrm>
        </p:grpSpPr>
        <p:pic>
          <p:nvPicPr>
            <p:cNvPr id="80" name="Picture 79" descr="ÙØªÙØ¬Ø© Ø¨Ø­Ø« Ø§ÙØµÙØ± Ø¹Ù Ø¬Ø§ÙØ¹Ø© Ø§ÙØ¯ÙÙ Ø§ÙØ¹Ø±Ø¨ÙØ©">
              <a:extLst>
                <a:ext uri="{FF2B5EF4-FFF2-40B4-BE49-F238E27FC236}">
                  <a16:creationId xmlns:a16="http://schemas.microsoft.com/office/drawing/2014/main" id="{BE20FCEA-A852-4F8D-A903-503B2834F282}"/>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81" name="Picture 80" descr="ÙØªÙØ¬Ø© Ø¨Ø­Ø« Ø§ÙØµÙØ± Ø¹Ù âªchina flagâ¬â">
              <a:extLst>
                <a:ext uri="{FF2B5EF4-FFF2-40B4-BE49-F238E27FC236}">
                  <a16:creationId xmlns:a16="http://schemas.microsoft.com/office/drawing/2014/main" id="{44CF83BB-B48B-4084-A0A5-CA13C7BBF524}"/>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3735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strVal val="#ppt_w*0.70"/>
                                          </p:val>
                                        </p:tav>
                                        <p:tav tm="100000">
                                          <p:val>
                                            <p:strVal val="#ppt_w"/>
                                          </p:val>
                                        </p:tav>
                                      </p:tavLst>
                                    </p:anim>
                                    <p:anim calcmode="lin" valueType="num">
                                      <p:cBhvr>
                                        <p:cTn id="20" dur="1000" fill="hold"/>
                                        <p:tgtEl>
                                          <p:spTgt spid="55"/>
                                        </p:tgtEl>
                                        <p:attrNameLst>
                                          <p:attrName>ppt_h</p:attrName>
                                        </p:attrNameLst>
                                      </p:cBhvr>
                                      <p:tavLst>
                                        <p:tav tm="0">
                                          <p:val>
                                            <p:strVal val="#ppt_h"/>
                                          </p:val>
                                        </p:tav>
                                        <p:tav tm="100000">
                                          <p:val>
                                            <p:strVal val="#ppt_h"/>
                                          </p:val>
                                        </p:tav>
                                      </p:tavLst>
                                    </p:anim>
                                    <p:animEffect transition="in" filter="fade">
                                      <p:cBhvr>
                                        <p:cTn id="21" dur="1000"/>
                                        <p:tgtEl>
                                          <p:spTgt spid="5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8">
                                            <p:graphicEl>
                                              <a:chart seriesIdx="-3" categoryIdx="-3" bldStep="gridLegend"/>
                                            </p:graphicEl>
                                          </p:spTgt>
                                        </p:tgtEl>
                                        <p:attrNameLst>
                                          <p:attrName>style.visibility</p:attrName>
                                        </p:attrNameLst>
                                      </p:cBhvr>
                                      <p:to>
                                        <p:strVal val="visible"/>
                                      </p:to>
                                    </p:set>
                                    <p:anim calcmode="lin" valueType="num">
                                      <p:cBhvr>
                                        <p:cTn id="24" dur="1000" fill="hold"/>
                                        <p:tgtEl>
                                          <p:spTgt spid="48">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25" dur="1000" fill="hold"/>
                                        <p:tgtEl>
                                          <p:spTgt spid="48">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26" dur="1000"/>
                                        <p:tgtEl>
                                          <p:spTgt spid="48">
                                            <p:graphicEl>
                                              <a:chart seriesIdx="-3" categoryIdx="-3" bldStep="gridLegend"/>
                                            </p:graphic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anim calcmode="lin" valueType="num">
                                      <p:cBhvr>
                                        <p:cTn id="29" dur="1000" fill="hold"/>
                                        <p:tgtEl>
                                          <p:spTgt spid="124"/>
                                        </p:tgtEl>
                                        <p:attrNameLst>
                                          <p:attrName>ppt_w</p:attrName>
                                        </p:attrNameLst>
                                      </p:cBhvr>
                                      <p:tavLst>
                                        <p:tav tm="0">
                                          <p:val>
                                            <p:strVal val="#ppt_w*0.70"/>
                                          </p:val>
                                        </p:tav>
                                        <p:tav tm="100000">
                                          <p:val>
                                            <p:strVal val="#ppt_w"/>
                                          </p:val>
                                        </p:tav>
                                      </p:tavLst>
                                    </p:anim>
                                    <p:anim calcmode="lin" valueType="num">
                                      <p:cBhvr>
                                        <p:cTn id="30" dur="1000" fill="hold"/>
                                        <p:tgtEl>
                                          <p:spTgt spid="124"/>
                                        </p:tgtEl>
                                        <p:attrNameLst>
                                          <p:attrName>ppt_h</p:attrName>
                                        </p:attrNameLst>
                                      </p:cBhvr>
                                      <p:tavLst>
                                        <p:tav tm="0">
                                          <p:val>
                                            <p:strVal val="#ppt_h"/>
                                          </p:val>
                                        </p:tav>
                                        <p:tav tm="100000">
                                          <p:val>
                                            <p:strVal val="#ppt_h"/>
                                          </p:val>
                                        </p:tav>
                                      </p:tavLst>
                                    </p:anim>
                                    <p:animEffect transition="in" filter="fade">
                                      <p:cBhvr>
                                        <p:cTn id="31" dur="1000"/>
                                        <p:tgtEl>
                                          <p:spTgt spid="12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8">
                                            <p:graphicEl>
                                              <a:chart seriesIdx="-4" categoryIdx="0" bldStep="category"/>
                                            </p:graphicEl>
                                          </p:spTgt>
                                        </p:tgtEl>
                                        <p:attrNameLst>
                                          <p:attrName>style.visibility</p:attrName>
                                        </p:attrNameLst>
                                      </p:cBhvr>
                                      <p:to>
                                        <p:strVal val="visible"/>
                                      </p:to>
                                    </p:set>
                                    <p:animEffect transition="in" filter="wipe(left)">
                                      <p:cBhvr>
                                        <p:cTn id="35" dur="300"/>
                                        <p:tgtEl>
                                          <p:spTgt spid="48">
                                            <p:graphicEl>
                                              <a:chart seriesIdx="-4" categoryIdx="0" bldStep="category"/>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8">
                                            <p:graphicEl>
                                              <a:chart seriesIdx="-4" categoryIdx="1" bldStep="category"/>
                                            </p:graphicEl>
                                          </p:spTgt>
                                        </p:tgtEl>
                                        <p:attrNameLst>
                                          <p:attrName>style.visibility</p:attrName>
                                        </p:attrNameLst>
                                      </p:cBhvr>
                                      <p:to>
                                        <p:strVal val="visible"/>
                                      </p:to>
                                    </p:set>
                                    <p:animEffect transition="in" filter="wipe(left)">
                                      <p:cBhvr>
                                        <p:cTn id="38" dur="300"/>
                                        <p:tgtEl>
                                          <p:spTgt spid="48">
                                            <p:graphicEl>
                                              <a:chart seriesIdx="-4" categoryIdx="1" bldStep="category"/>
                                            </p:graphicEl>
                                          </p:spTgt>
                                        </p:tgtEl>
                                      </p:cBhvr>
                                    </p:animEffect>
                                  </p:childTnLst>
                                </p:cTn>
                              </p:par>
                            </p:childTnLst>
                          </p:cTn>
                        </p:par>
                        <p:par>
                          <p:cTn id="39" fill="hold">
                            <p:stCondLst>
                              <p:cond delay="1300"/>
                            </p:stCondLst>
                            <p:childTnLst>
                              <p:par>
                                <p:cTn id="40" presetID="22" presetClass="entr" presetSubtype="8" fill="hold" grpId="0" nodeType="afterEffect">
                                  <p:stCondLst>
                                    <p:cond delay="0"/>
                                  </p:stCondLst>
                                  <p:childTnLst>
                                    <p:set>
                                      <p:cBhvr>
                                        <p:cTn id="41" dur="1" fill="hold">
                                          <p:stCondLst>
                                            <p:cond delay="0"/>
                                          </p:stCondLst>
                                        </p:cTn>
                                        <p:tgtEl>
                                          <p:spTgt spid="48">
                                            <p:graphicEl>
                                              <a:chart seriesIdx="-4" categoryIdx="2" bldStep="category"/>
                                            </p:graphicEl>
                                          </p:spTgt>
                                        </p:tgtEl>
                                        <p:attrNameLst>
                                          <p:attrName>style.visibility</p:attrName>
                                        </p:attrNameLst>
                                      </p:cBhvr>
                                      <p:to>
                                        <p:strVal val="visible"/>
                                      </p:to>
                                    </p:set>
                                    <p:animEffect transition="in" filter="wipe(left)">
                                      <p:cBhvr>
                                        <p:cTn id="42" dur="300"/>
                                        <p:tgtEl>
                                          <p:spTgt spid="48">
                                            <p:graphicEl>
                                              <a:chart seriesIdx="-4" categoryIdx="2" bldStep="category"/>
                                            </p:graphicEl>
                                          </p:spTgt>
                                        </p:tgtEl>
                                      </p:cBhvr>
                                    </p:animEffect>
                                  </p:childTnLst>
                                </p:cTn>
                              </p:par>
                            </p:childTnLst>
                          </p:cTn>
                        </p:par>
                        <p:par>
                          <p:cTn id="43" fill="hold">
                            <p:stCondLst>
                              <p:cond delay="1600"/>
                            </p:stCondLst>
                            <p:childTnLst>
                              <p:par>
                                <p:cTn id="44" presetID="22" presetClass="entr" presetSubtype="8" fill="hold" grpId="0" nodeType="afterEffect">
                                  <p:stCondLst>
                                    <p:cond delay="0"/>
                                  </p:stCondLst>
                                  <p:childTnLst>
                                    <p:set>
                                      <p:cBhvr>
                                        <p:cTn id="45" dur="1" fill="hold">
                                          <p:stCondLst>
                                            <p:cond delay="0"/>
                                          </p:stCondLst>
                                        </p:cTn>
                                        <p:tgtEl>
                                          <p:spTgt spid="48">
                                            <p:graphicEl>
                                              <a:chart seriesIdx="-4" categoryIdx="3" bldStep="category"/>
                                            </p:graphicEl>
                                          </p:spTgt>
                                        </p:tgtEl>
                                        <p:attrNameLst>
                                          <p:attrName>style.visibility</p:attrName>
                                        </p:attrNameLst>
                                      </p:cBhvr>
                                      <p:to>
                                        <p:strVal val="visible"/>
                                      </p:to>
                                    </p:set>
                                    <p:animEffect transition="in" filter="wipe(left)">
                                      <p:cBhvr>
                                        <p:cTn id="46" dur="300"/>
                                        <p:tgtEl>
                                          <p:spTgt spid="48">
                                            <p:graphicEl>
                                              <a:chart seriesIdx="-4" categoryIdx="3" bldStep="category"/>
                                            </p:graphicEl>
                                          </p:spTgt>
                                        </p:tgtEl>
                                      </p:cBhvr>
                                    </p:animEffect>
                                  </p:childTnLst>
                                </p:cTn>
                              </p:par>
                            </p:childTnLst>
                          </p:cTn>
                        </p:par>
                        <p:par>
                          <p:cTn id="47" fill="hold">
                            <p:stCondLst>
                              <p:cond delay="1900"/>
                            </p:stCondLst>
                            <p:childTnLst>
                              <p:par>
                                <p:cTn id="48" presetID="22" presetClass="entr" presetSubtype="8" fill="hold" grpId="0" nodeType="afterEffect">
                                  <p:stCondLst>
                                    <p:cond delay="0"/>
                                  </p:stCondLst>
                                  <p:childTnLst>
                                    <p:set>
                                      <p:cBhvr>
                                        <p:cTn id="49" dur="1" fill="hold">
                                          <p:stCondLst>
                                            <p:cond delay="0"/>
                                          </p:stCondLst>
                                        </p:cTn>
                                        <p:tgtEl>
                                          <p:spTgt spid="48">
                                            <p:graphicEl>
                                              <a:chart seriesIdx="-4" categoryIdx="4" bldStep="category"/>
                                            </p:graphicEl>
                                          </p:spTgt>
                                        </p:tgtEl>
                                        <p:attrNameLst>
                                          <p:attrName>style.visibility</p:attrName>
                                        </p:attrNameLst>
                                      </p:cBhvr>
                                      <p:to>
                                        <p:strVal val="visible"/>
                                      </p:to>
                                    </p:set>
                                    <p:animEffect transition="in" filter="wipe(left)">
                                      <p:cBhvr>
                                        <p:cTn id="50" dur="300"/>
                                        <p:tgtEl>
                                          <p:spTgt spid="48">
                                            <p:graphicEl>
                                              <a:chart seriesIdx="-4" categoryIdx="4" bldStep="category"/>
                                            </p:graphicEl>
                                          </p:spTgt>
                                        </p:tgtEl>
                                      </p:cBhvr>
                                    </p:animEffect>
                                  </p:childTnLst>
                                </p:cTn>
                              </p:par>
                            </p:childTnLst>
                          </p:cTn>
                        </p:par>
                        <p:par>
                          <p:cTn id="51" fill="hold">
                            <p:stCondLst>
                              <p:cond delay="2200"/>
                            </p:stCondLst>
                            <p:childTnLst>
                              <p:par>
                                <p:cTn id="52" presetID="22" presetClass="entr" presetSubtype="8" fill="hold" grpId="0" nodeType="afterEffect">
                                  <p:stCondLst>
                                    <p:cond delay="0"/>
                                  </p:stCondLst>
                                  <p:childTnLst>
                                    <p:set>
                                      <p:cBhvr>
                                        <p:cTn id="53" dur="1" fill="hold">
                                          <p:stCondLst>
                                            <p:cond delay="0"/>
                                          </p:stCondLst>
                                        </p:cTn>
                                        <p:tgtEl>
                                          <p:spTgt spid="48">
                                            <p:graphicEl>
                                              <a:chart seriesIdx="-4" categoryIdx="5" bldStep="category"/>
                                            </p:graphicEl>
                                          </p:spTgt>
                                        </p:tgtEl>
                                        <p:attrNameLst>
                                          <p:attrName>style.visibility</p:attrName>
                                        </p:attrNameLst>
                                      </p:cBhvr>
                                      <p:to>
                                        <p:strVal val="visible"/>
                                      </p:to>
                                    </p:set>
                                    <p:animEffect transition="in" filter="wipe(left)">
                                      <p:cBhvr>
                                        <p:cTn id="54" dur="300"/>
                                        <p:tgtEl>
                                          <p:spTgt spid="48">
                                            <p:graphicEl>
                                              <a:chart seriesIdx="-4" categoryIdx="5" bldStep="category"/>
                                            </p:graphic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48">
                                            <p:graphicEl>
                                              <a:chart seriesIdx="-4" categoryIdx="6" bldStep="category"/>
                                            </p:graphicEl>
                                          </p:spTgt>
                                        </p:tgtEl>
                                        <p:attrNameLst>
                                          <p:attrName>style.visibility</p:attrName>
                                        </p:attrNameLst>
                                      </p:cBhvr>
                                      <p:to>
                                        <p:strVal val="visible"/>
                                      </p:to>
                                    </p:set>
                                    <p:animEffect transition="in" filter="wipe(left)">
                                      <p:cBhvr>
                                        <p:cTn id="58" dur="300"/>
                                        <p:tgtEl>
                                          <p:spTgt spid="48">
                                            <p:graphicEl>
                                              <a:chart seriesIdx="-4" categoryIdx="6" bldStep="category"/>
                                            </p:graphicEl>
                                          </p:spTgt>
                                        </p:tgtEl>
                                      </p:cBhvr>
                                    </p:animEffect>
                                  </p:childTnLst>
                                </p:cTn>
                              </p:par>
                            </p:childTnLst>
                          </p:cTn>
                        </p:par>
                        <p:par>
                          <p:cTn id="59" fill="hold">
                            <p:stCondLst>
                              <p:cond delay="2800"/>
                            </p:stCondLst>
                            <p:childTnLst>
                              <p:par>
                                <p:cTn id="60" presetID="22" presetClass="entr" presetSubtype="8" fill="hold" grpId="0" nodeType="afterEffect">
                                  <p:stCondLst>
                                    <p:cond delay="0"/>
                                  </p:stCondLst>
                                  <p:childTnLst>
                                    <p:set>
                                      <p:cBhvr>
                                        <p:cTn id="61" dur="1" fill="hold">
                                          <p:stCondLst>
                                            <p:cond delay="0"/>
                                          </p:stCondLst>
                                        </p:cTn>
                                        <p:tgtEl>
                                          <p:spTgt spid="48">
                                            <p:graphicEl>
                                              <a:chart seriesIdx="-4" categoryIdx="7" bldStep="category"/>
                                            </p:graphicEl>
                                          </p:spTgt>
                                        </p:tgtEl>
                                        <p:attrNameLst>
                                          <p:attrName>style.visibility</p:attrName>
                                        </p:attrNameLst>
                                      </p:cBhvr>
                                      <p:to>
                                        <p:strVal val="visible"/>
                                      </p:to>
                                    </p:set>
                                    <p:animEffect transition="in" filter="wipe(left)">
                                      <p:cBhvr>
                                        <p:cTn id="62" dur="300"/>
                                        <p:tgtEl>
                                          <p:spTgt spid="48">
                                            <p:graphicEl>
                                              <a:chart seriesIdx="-4" categoryIdx="7" bldStep="category"/>
                                            </p:graphicEl>
                                          </p:spTgt>
                                        </p:tgtEl>
                                      </p:cBhvr>
                                    </p:animEffect>
                                  </p:childTnLst>
                                </p:cTn>
                              </p:par>
                            </p:childTnLst>
                          </p:cTn>
                        </p:par>
                        <p:par>
                          <p:cTn id="63" fill="hold">
                            <p:stCondLst>
                              <p:cond delay="3100"/>
                            </p:stCondLst>
                            <p:childTnLst>
                              <p:par>
                                <p:cTn id="64" presetID="22" presetClass="entr" presetSubtype="8" fill="hold" grpId="0" nodeType="afterEffect">
                                  <p:stCondLst>
                                    <p:cond delay="0"/>
                                  </p:stCondLst>
                                  <p:childTnLst>
                                    <p:set>
                                      <p:cBhvr>
                                        <p:cTn id="65" dur="1" fill="hold">
                                          <p:stCondLst>
                                            <p:cond delay="0"/>
                                          </p:stCondLst>
                                        </p:cTn>
                                        <p:tgtEl>
                                          <p:spTgt spid="48">
                                            <p:graphicEl>
                                              <a:chart seriesIdx="-4" categoryIdx="8" bldStep="category"/>
                                            </p:graphicEl>
                                          </p:spTgt>
                                        </p:tgtEl>
                                        <p:attrNameLst>
                                          <p:attrName>style.visibility</p:attrName>
                                        </p:attrNameLst>
                                      </p:cBhvr>
                                      <p:to>
                                        <p:strVal val="visible"/>
                                      </p:to>
                                    </p:set>
                                    <p:animEffect transition="in" filter="wipe(left)">
                                      <p:cBhvr>
                                        <p:cTn id="66" dur="300"/>
                                        <p:tgtEl>
                                          <p:spTgt spid="48">
                                            <p:graphicEl>
                                              <a:chart seriesIdx="-4" categoryIdx="8" bldStep="category"/>
                                            </p:graphicEl>
                                          </p:spTgt>
                                        </p:tgtEl>
                                      </p:cBhvr>
                                    </p:animEffect>
                                  </p:childTnLst>
                                </p:cTn>
                              </p:par>
                            </p:childTnLst>
                          </p:cTn>
                        </p:par>
                        <p:par>
                          <p:cTn id="67" fill="hold">
                            <p:stCondLst>
                              <p:cond delay="3400"/>
                            </p:stCondLst>
                            <p:childTnLst>
                              <p:par>
                                <p:cTn id="68" presetID="22" presetClass="entr" presetSubtype="8" fill="hold" grpId="0" nodeType="afterEffect">
                                  <p:stCondLst>
                                    <p:cond delay="0"/>
                                  </p:stCondLst>
                                  <p:childTnLst>
                                    <p:set>
                                      <p:cBhvr>
                                        <p:cTn id="69" dur="1" fill="hold">
                                          <p:stCondLst>
                                            <p:cond delay="0"/>
                                          </p:stCondLst>
                                        </p:cTn>
                                        <p:tgtEl>
                                          <p:spTgt spid="48">
                                            <p:graphicEl>
                                              <a:chart seriesIdx="-4" categoryIdx="9" bldStep="category"/>
                                            </p:graphicEl>
                                          </p:spTgt>
                                        </p:tgtEl>
                                        <p:attrNameLst>
                                          <p:attrName>style.visibility</p:attrName>
                                        </p:attrNameLst>
                                      </p:cBhvr>
                                      <p:to>
                                        <p:strVal val="visible"/>
                                      </p:to>
                                    </p:set>
                                    <p:animEffect transition="in" filter="wipe(left)">
                                      <p:cBhvr>
                                        <p:cTn id="70" dur="300"/>
                                        <p:tgtEl>
                                          <p:spTgt spid="48">
                                            <p:graphicEl>
                                              <a:chart seriesIdx="-4" categoryIdx="9" bldStep="category"/>
                                            </p:graphicEl>
                                          </p:spTgt>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1000" fill="hold"/>
                                        <p:tgtEl>
                                          <p:spTgt spid="53"/>
                                        </p:tgtEl>
                                        <p:attrNameLst>
                                          <p:attrName>ppt_w</p:attrName>
                                        </p:attrNameLst>
                                      </p:cBhvr>
                                      <p:tavLst>
                                        <p:tav tm="0">
                                          <p:val>
                                            <p:strVal val="#ppt_w*0.70"/>
                                          </p:val>
                                        </p:tav>
                                        <p:tav tm="100000">
                                          <p:val>
                                            <p:strVal val="#ppt_w"/>
                                          </p:val>
                                        </p:tav>
                                      </p:tavLst>
                                    </p:anim>
                                    <p:anim calcmode="lin" valueType="num">
                                      <p:cBhvr>
                                        <p:cTn id="74" dur="1000" fill="hold"/>
                                        <p:tgtEl>
                                          <p:spTgt spid="53"/>
                                        </p:tgtEl>
                                        <p:attrNameLst>
                                          <p:attrName>ppt_h</p:attrName>
                                        </p:attrNameLst>
                                      </p:cBhvr>
                                      <p:tavLst>
                                        <p:tav tm="0">
                                          <p:val>
                                            <p:strVal val="#ppt_h"/>
                                          </p:val>
                                        </p:tav>
                                        <p:tav tm="100000">
                                          <p:val>
                                            <p:strVal val="#ppt_h"/>
                                          </p:val>
                                        </p:tav>
                                      </p:tavLst>
                                    </p:anim>
                                    <p:animEffect transition="in" filter="fade">
                                      <p:cBhvr>
                                        <p:cTn id="75" dur="1000"/>
                                        <p:tgtEl>
                                          <p:spTgt spid="53"/>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1000" fill="hold"/>
                                        <p:tgtEl>
                                          <p:spTgt spid="54"/>
                                        </p:tgtEl>
                                        <p:attrNameLst>
                                          <p:attrName>ppt_w</p:attrName>
                                        </p:attrNameLst>
                                      </p:cBhvr>
                                      <p:tavLst>
                                        <p:tav tm="0">
                                          <p:val>
                                            <p:strVal val="#ppt_w*0.70"/>
                                          </p:val>
                                        </p:tav>
                                        <p:tav tm="100000">
                                          <p:val>
                                            <p:strVal val="#ppt_w"/>
                                          </p:val>
                                        </p:tav>
                                      </p:tavLst>
                                    </p:anim>
                                    <p:anim calcmode="lin" valueType="num">
                                      <p:cBhvr>
                                        <p:cTn id="79" dur="1000" fill="hold"/>
                                        <p:tgtEl>
                                          <p:spTgt spid="54"/>
                                        </p:tgtEl>
                                        <p:attrNameLst>
                                          <p:attrName>ppt_h</p:attrName>
                                        </p:attrNameLst>
                                      </p:cBhvr>
                                      <p:tavLst>
                                        <p:tav tm="0">
                                          <p:val>
                                            <p:strVal val="#ppt_h"/>
                                          </p:val>
                                        </p:tav>
                                        <p:tav tm="100000">
                                          <p:val>
                                            <p:strVal val="#ppt_h"/>
                                          </p:val>
                                        </p:tav>
                                      </p:tavLst>
                                    </p:anim>
                                    <p:animEffect transition="in" filter="fade">
                                      <p:cBhvr>
                                        <p:cTn id="80" dur="1000"/>
                                        <p:tgtEl>
                                          <p:spTgt spid="54"/>
                                        </p:tgtEl>
                                      </p:cBhvr>
                                    </p:animEffect>
                                  </p:childTnLst>
                                </p:cTn>
                              </p:par>
                            </p:childTnLst>
                          </p:cTn>
                        </p:par>
                        <p:par>
                          <p:cTn id="81" fill="hold">
                            <p:stCondLst>
                              <p:cond delay="4400"/>
                            </p:stCondLst>
                            <p:childTnLst>
                              <p:par>
                                <p:cTn id="82" presetID="55" presetClass="entr" presetSubtype="0" fill="hold" grpId="0"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1000" fill="hold"/>
                                        <p:tgtEl>
                                          <p:spTgt spid="122"/>
                                        </p:tgtEl>
                                        <p:attrNameLst>
                                          <p:attrName>ppt_w</p:attrName>
                                        </p:attrNameLst>
                                      </p:cBhvr>
                                      <p:tavLst>
                                        <p:tav tm="0">
                                          <p:val>
                                            <p:strVal val="#ppt_w*0.70"/>
                                          </p:val>
                                        </p:tav>
                                        <p:tav tm="100000">
                                          <p:val>
                                            <p:strVal val="#ppt_w"/>
                                          </p:val>
                                        </p:tav>
                                      </p:tavLst>
                                    </p:anim>
                                    <p:anim calcmode="lin" valueType="num">
                                      <p:cBhvr>
                                        <p:cTn id="85" dur="1000" fill="hold"/>
                                        <p:tgtEl>
                                          <p:spTgt spid="122"/>
                                        </p:tgtEl>
                                        <p:attrNameLst>
                                          <p:attrName>ppt_h</p:attrName>
                                        </p:attrNameLst>
                                      </p:cBhvr>
                                      <p:tavLst>
                                        <p:tav tm="0">
                                          <p:val>
                                            <p:strVal val="#ppt_h"/>
                                          </p:val>
                                        </p:tav>
                                        <p:tav tm="100000">
                                          <p:val>
                                            <p:strVal val="#ppt_h"/>
                                          </p:val>
                                        </p:tav>
                                      </p:tavLst>
                                    </p:anim>
                                    <p:animEffect transition="in" filter="fade">
                                      <p:cBhvr>
                                        <p:cTn id="86" dur="1000"/>
                                        <p:tgtEl>
                                          <p:spTgt spid="122"/>
                                        </p:tgtEl>
                                      </p:cBhvr>
                                    </p:animEffect>
                                  </p:childTnLst>
                                </p:cTn>
                              </p:par>
                              <p:par>
                                <p:cTn id="87" presetID="55"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1000" fill="hold"/>
                                        <p:tgtEl>
                                          <p:spTgt spid="91"/>
                                        </p:tgtEl>
                                        <p:attrNameLst>
                                          <p:attrName>ppt_w</p:attrName>
                                        </p:attrNameLst>
                                      </p:cBhvr>
                                      <p:tavLst>
                                        <p:tav tm="0">
                                          <p:val>
                                            <p:strVal val="#ppt_w*0.70"/>
                                          </p:val>
                                        </p:tav>
                                        <p:tav tm="100000">
                                          <p:val>
                                            <p:strVal val="#ppt_w"/>
                                          </p:val>
                                        </p:tav>
                                      </p:tavLst>
                                    </p:anim>
                                    <p:anim calcmode="lin" valueType="num">
                                      <p:cBhvr>
                                        <p:cTn id="90" dur="1000" fill="hold"/>
                                        <p:tgtEl>
                                          <p:spTgt spid="91"/>
                                        </p:tgtEl>
                                        <p:attrNameLst>
                                          <p:attrName>ppt_h</p:attrName>
                                        </p:attrNameLst>
                                      </p:cBhvr>
                                      <p:tavLst>
                                        <p:tav tm="0">
                                          <p:val>
                                            <p:strVal val="#ppt_h"/>
                                          </p:val>
                                        </p:tav>
                                        <p:tav tm="100000">
                                          <p:val>
                                            <p:strVal val="#ppt_h"/>
                                          </p:val>
                                        </p:tav>
                                      </p:tavLst>
                                    </p:anim>
                                    <p:animEffect transition="in" filter="fade">
                                      <p:cBhvr>
                                        <p:cTn id="91" dur="1000"/>
                                        <p:tgtEl>
                                          <p:spTgt spid="91"/>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1000" fill="hold"/>
                                        <p:tgtEl>
                                          <p:spTgt spid="56"/>
                                        </p:tgtEl>
                                        <p:attrNameLst>
                                          <p:attrName>ppt_w</p:attrName>
                                        </p:attrNameLst>
                                      </p:cBhvr>
                                      <p:tavLst>
                                        <p:tav tm="0">
                                          <p:val>
                                            <p:strVal val="#ppt_w*0.70"/>
                                          </p:val>
                                        </p:tav>
                                        <p:tav tm="100000">
                                          <p:val>
                                            <p:strVal val="#ppt_w"/>
                                          </p:val>
                                        </p:tav>
                                      </p:tavLst>
                                    </p:anim>
                                    <p:anim calcmode="lin" valueType="num">
                                      <p:cBhvr>
                                        <p:cTn id="97" dur="1000" fill="hold"/>
                                        <p:tgtEl>
                                          <p:spTgt spid="56"/>
                                        </p:tgtEl>
                                        <p:attrNameLst>
                                          <p:attrName>ppt_h</p:attrName>
                                        </p:attrNameLst>
                                      </p:cBhvr>
                                      <p:tavLst>
                                        <p:tav tm="0">
                                          <p:val>
                                            <p:strVal val="#ppt_h"/>
                                          </p:val>
                                        </p:tav>
                                        <p:tav tm="100000">
                                          <p:val>
                                            <p:strVal val="#ppt_h"/>
                                          </p:val>
                                        </p:tav>
                                      </p:tavLst>
                                    </p:anim>
                                    <p:animEffect transition="in" filter="fade">
                                      <p:cBhvr>
                                        <p:cTn id="98" dur="1000"/>
                                        <p:tgtEl>
                                          <p:spTgt spid="56"/>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52">
                                            <p:graphicEl>
                                              <a:chart seriesIdx="-3" categoryIdx="-3" bldStep="gridLegend"/>
                                            </p:graphicEl>
                                          </p:spTgt>
                                        </p:tgtEl>
                                        <p:attrNameLst>
                                          <p:attrName>style.visibility</p:attrName>
                                        </p:attrNameLst>
                                      </p:cBhvr>
                                      <p:to>
                                        <p:strVal val="visible"/>
                                      </p:to>
                                    </p:set>
                                    <p:anim calcmode="lin" valueType="num">
                                      <p:cBhvr>
                                        <p:cTn id="101" dur="1000" fill="hold"/>
                                        <p:tgtEl>
                                          <p:spTgt spid="52">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102" dur="1000" fill="hold"/>
                                        <p:tgtEl>
                                          <p:spTgt spid="52">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103" dur="1000"/>
                                        <p:tgtEl>
                                          <p:spTgt spid="52">
                                            <p:graphicEl>
                                              <a:chart seriesIdx="-3" categoryIdx="-3" bldStep="gridLegend"/>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52">
                                            <p:graphicEl>
                                              <a:chart seriesIdx="-4" categoryIdx="0" bldStep="category"/>
                                            </p:graphicEl>
                                          </p:spTgt>
                                        </p:tgtEl>
                                        <p:attrNameLst>
                                          <p:attrName>style.visibility</p:attrName>
                                        </p:attrNameLst>
                                      </p:cBhvr>
                                      <p:to>
                                        <p:strVal val="visible"/>
                                      </p:to>
                                    </p:set>
                                    <p:animEffect transition="in" filter="wipe(left)">
                                      <p:cBhvr>
                                        <p:cTn id="107" dur="300"/>
                                        <p:tgtEl>
                                          <p:spTgt spid="52">
                                            <p:graphicEl>
                                              <a:chart seriesIdx="-4" categoryIdx="0" bldStep="category"/>
                                            </p:graphicEl>
                                          </p:spTgt>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2">
                                            <p:graphicEl>
                                              <a:chart seriesIdx="-4" categoryIdx="1" bldStep="category"/>
                                            </p:graphicEl>
                                          </p:spTgt>
                                        </p:tgtEl>
                                        <p:attrNameLst>
                                          <p:attrName>style.visibility</p:attrName>
                                        </p:attrNameLst>
                                      </p:cBhvr>
                                      <p:to>
                                        <p:strVal val="visible"/>
                                      </p:to>
                                    </p:set>
                                    <p:animEffect transition="in" filter="wipe(left)">
                                      <p:cBhvr>
                                        <p:cTn id="110" dur="300"/>
                                        <p:tgtEl>
                                          <p:spTgt spid="52">
                                            <p:graphicEl>
                                              <a:chart seriesIdx="-4" categoryIdx="1" bldStep="category"/>
                                            </p:graphicEl>
                                          </p:spTgt>
                                        </p:tgtEl>
                                      </p:cBhvr>
                                    </p:animEffect>
                                  </p:childTnLst>
                                </p:cTn>
                              </p:par>
                            </p:childTnLst>
                          </p:cTn>
                        </p:par>
                        <p:par>
                          <p:cTn id="111" fill="hold">
                            <p:stCondLst>
                              <p:cond delay="1300"/>
                            </p:stCondLst>
                            <p:childTnLst>
                              <p:par>
                                <p:cTn id="112" presetID="22" presetClass="entr" presetSubtype="8" fill="hold" grpId="0" nodeType="afterEffect">
                                  <p:stCondLst>
                                    <p:cond delay="0"/>
                                  </p:stCondLst>
                                  <p:childTnLst>
                                    <p:set>
                                      <p:cBhvr>
                                        <p:cTn id="113" dur="1" fill="hold">
                                          <p:stCondLst>
                                            <p:cond delay="0"/>
                                          </p:stCondLst>
                                        </p:cTn>
                                        <p:tgtEl>
                                          <p:spTgt spid="52">
                                            <p:graphicEl>
                                              <a:chart seriesIdx="-4" categoryIdx="2" bldStep="category"/>
                                            </p:graphicEl>
                                          </p:spTgt>
                                        </p:tgtEl>
                                        <p:attrNameLst>
                                          <p:attrName>style.visibility</p:attrName>
                                        </p:attrNameLst>
                                      </p:cBhvr>
                                      <p:to>
                                        <p:strVal val="visible"/>
                                      </p:to>
                                    </p:set>
                                    <p:animEffect transition="in" filter="wipe(left)">
                                      <p:cBhvr>
                                        <p:cTn id="114" dur="300"/>
                                        <p:tgtEl>
                                          <p:spTgt spid="52">
                                            <p:graphicEl>
                                              <a:chart seriesIdx="-4" categoryIdx="2" bldStep="category"/>
                                            </p:graphicEl>
                                          </p:spTgt>
                                        </p:tgtEl>
                                      </p:cBhvr>
                                    </p:animEffect>
                                  </p:childTnLst>
                                </p:cTn>
                              </p:par>
                            </p:childTnLst>
                          </p:cTn>
                        </p:par>
                        <p:par>
                          <p:cTn id="115" fill="hold">
                            <p:stCondLst>
                              <p:cond delay="1600"/>
                            </p:stCondLst>
                            <p:childTnLst>
                              <p:par>
                                <p:cTn id="116" presetID="22" presetClass="entr" presetSubtype="8" fill="hold" grpId="0" nodeType="afterEffect">
                                  <p:stCondLst>
                                    <p:cond delay="0"/>
                                  </p:stCondLst>
                                  <p:childTnLst>
                                    <p:set>
                                      <p:cBhvr>
                                        <p:cTn id="117" dur="1" fill="hold">
                                          <p:stCondLst>
                                            <p:cond delay="0"/>
                                          </p:stCondLst>
                                        </p:cTn>
                                        <p:tgtEl>
                                          <p:spTgt spid="52">
                                            <p:graphicEl>
                                              <a:chart seriesIdx="-4" categoryIdx="3" bldStep="category"/>
                                            </p:graphicEl>
                                          </p:spTgt>
                                        </p:tgtEl>
                                        <p:attrNameLst>
                                          <p:attrName>style.visibility</p:attrName>
                                        </p:attrNameLst>
                                      </p:cBhvr>
                                      <p:to>
                                        <p:strVal val="visible"/>
                                      </p:to>
                                    </p:set>
                                    <p:animEffect transition="in" filter="wipe(left)">
                                      <p:cBhvr>
                                        <p:cTn id="118" dur="300"/>
                                        <p:tgtEl>
                                          <p:spTgt spid="52">
                                            <p:graphicEl>
                                              <a:chart seriesIdx="-4" categoryIdx="3" bldStep="category"/>
                                            </p:graphicEl>
                                          </p:spTgt>
                                        </p:tgtEl>
                                      </p:cBhvr>
                                    </p:animEffect>
                                  </p:childTnLst>
                                </p:cTn>
                              </p:par>
                            </p:childTnLst>
                          </p:cTn>
                        </p:par>
                        <p:par>
                          <p:cTn id="119" fill="hold">
                            <p:stCondLst>
                              <p:cond delay="1900"/>
                            </p:stCondLst>
                            <p:childTnLst>
                              <p:par>
                                <p:cTn id="120" presetID="22" presetClass="entr" presetSubtype="8" fill="hold" grpId="0" nodeType="afterEffect">
                                  <p:stCondLst>
                                    <p:cond delay="0"/>
                                  </p:stCondLst>
                                  <p:childTnLst>
                                    <p:set>
                                      <p:cBhvr>
                                        <p:cTn id="121" dur="1" fill="hold">
                                          <p:stCondLst>
                                            <p:cond delay="0"/>
                                          </p:stCondLst>
                                        </p:cTn>
                                        <p:tgtEl>
                                          <p:spTgt spid="52">
                                            <p:graphicEl>
                                              <a:chart seriesIdx="-4" categoryIdx="4" bldStep="category"/>
                                            </p:graphicEl>
                                          </p:spTgt>
                                        </p:tgtEl>
                                        <p:attrNameLst>
                                          <p:attrName>style.visibility</p:attrName>
                                        </p:attrNameLst>
                                      </p:cBhvr>
                                      <p:to>
                                        <p:strVal val="visible"/>
                                      </p:to>
                                    </p:set>
                                    <p:animEffect transition="in" filter="wipe(left)">
                                      <p:cBhvr>
                                        <p:cTn id="122" dur="300"/>
                                        <p:tgtEl>
                                          <p:spTgt spid="52">
                                            <p:graphicEl>
                                              <a:chart seriesIdx="-4" categoryIdx="4" bldStep="category"/>
                                            </p:graphicEl>
                                          </p:spTgt>
                                        </p:tgtEl>
                                      </p:cBhvr>
                                    </p:animEffect>
                                  </p:childTnLst>
                                </p:cTn>
                              </p:par>
                            </p:childTnLst>
                          </p:cTn>
                        </p:par>
                        <p:par>
                          <p:cTn id="123" fill="hold">
                            <p:stCondLst>
                              <p:cond delay="2200"/>
                            </p:stCondLst>
                            <p:childTnLst>
                              <p:par>
                                <p:cTn id="124" presetID="22" presetClass="entr" presetSubtype="8" fill="hold" grpId="0" nodeType="afterEffect">
                                  <p:stCondLst>
                                    <p:cond delay="0"/>
                                  </p:stCondLst>
                                  <p:childTnLst>
                                    <p:set>
                                      <p:cBhvr>
                                        <p:cTn id="125" dur="1" fill="hold">
                                          <p:stCondLst>
                                            <p:cond delay="0"/>
                                          </p:stCondLst>
                                        </p:cTn>
                                        <p:tgtEl>
                                          <p:spTgt spid="52">
                                            <p:graphicEl>
                                              <a:chart seriesIdx="-4" categoryIdx="5" bldStep="category"/>
                                            </p:graphicEl>
                                          </p:spTgt>
                                        </p:tgtEl>
                                        <p:attrNameLst>
                                          <p:attrName>style.visibility</p:attrName>
                                        </p:attrNameLst>
                                      </p:cBhvr>
                                      <p:to>
                                        <p:strVal val="visible"/>
                                      </p:to>
                                    </p:set>
                                    <p:animEffect transition="in" filter="wipe(left)">
                                      <p:cBhvr>
                                        <p:cTn id="126" dur="300"/>
                                        <p:tgtEl>
                                          <p:spTgt spid="52">
                                            <p:graphicEl>
                                              <a:chart seriesIdx="-4" categoryIdx="5" bldStep="category"/>
                                            </p:graphicEl>
                                          </p:spTgt>
                                        </p:tgtEl>
                                      </p:cBhvr>
                                    </p:animEffect>
                                  </p:childTnLst>
                                </p:cTn>
                              </p:par>
                            </p:childTnLst>
                          </p:cTn>
                        </p:par>
                        <p:par>
                          <p:cTn id="127" fill="hold">
                            <p:stCondLst>
                              <p:cond delay="2500"/>
                            </p:stCondLst>
                            <p:childTnLst>
                              <p:par>
                                <p:cTn id="128" presetID="22" presetClass="entr" presetSubtype="8" fill="hold" grpId="0" nodeType="afterEffect">
                                  <p:stCondLst>
                                    <p:cond delay="0"/>
                                  </p:stCondLst>
                                  <p:childTnLst>
                                    <p:set>
                                      <p:cBhvr>
                                        <p:cTn id="129" dur="1" fill="hold">
                                          <p:stCondLst>
                                            <p:cond delay="0"/>
                                          </p:stCondLst>
                                        </p:cTn>
                                        <p:tgtEl>
                                          <p:spTgt spid="52">
                                            <p:graphicEl>
                                              <a:chart seriesIdx="-4" categoryIdx="6" bldStep="category"/>
                                            </p:graphicEl>
                                          </p:spTgt>
                                        </p:tgtEl>
                                        <p:attrNameLst>
                                          <p:attrName>style.visibility</p:attrName>
                                        </p:attrNameLst>
                                      </p:cBhvr>
                                      <p:to>
                                        <p:strVal val="visible"/>
                                      </p:to>
                                    </p:set>
                                    <p:animEffect transition="in" filter="wipe(left)">
                                      <p:cBhvr>
                                        <p:cTn id="130" dur="300"/>
                                        <p:tgtEl>
                                          <p:spTgt spid="52">
                                            <p:graphicEl>
                                              <a:chart seriesIdx="-4" categoryIdx="6" bldStep="category"/>
                                            </p:graphicEl>
                                          </p:spTgt>
                                        </p:tgtEl>
                                      </p:cBhvr>
                                    </p:animEffect>
                                  </p:childTnLst>
                                </p:cTn>
                              </p:par>
                            </p:childTnLst>
                          </p:cTn>
                        </p:par>
                        <p:par>
                          <p:cTn id="131" fill="hold">
                            <p:stCondLst>
                              <p:cond delay="2800"/>
                            </p:stCondLst>
                            <p:childTnLst>
                              <p:par>
                                <p:cTn id="132" presetID="22" presetClass="entr" presetSubtype="8" fill="hold" grpId="0" nodeType="afterEffect">
                                  <p:stCondLst>
                                    <p:cond delay="0"/>
                                  </p:stCondLst>
                                  <p:childTnLst>
                                    <p:set>
                                      <p:cBhvr>
                                        <p:cTn id="133" dur="1" fill="hold">
                                          <p:stCondLst>
                                            <p:cond delay="0"/>
                                          </p:stCondLst>
                                        </p:cTn>
                                        <p:tgtEl>
                                          <p:spTgt spid="52">
                                            <p:graphicEl>
                                              <a:chart seriesIdx="-4" categoryIdx="7" bldStep="category"/>
                                            </p:graphicEl>
                                          </p:spTgt>
                                        </p:tgtEl>
                                        <p:attrNameLst>
                                          <p:attrName>style.visibility</p:attrName>
                                        </p:attrNameLst>
                                      </p:cBhvr>
                                      <p:to>
                                        <p:strVal val="visible"/>
                                      </p:to>
                                    </p:set>
                                    <p:animEffect transition="in" filter="wipe(left)">
                                      <p:cBhvr>
                                        <p:cTn id="134" dur="300"/>
                                        <p:tgtEl>
                                          <p:spTgt spid="52">
                                            <p:graphicEl>
                                              <a:chart seriesIdx="-4" categoryIdx="7" bldStep="category"/>
                                            </p:graphicEl>
                                          </p:spTgt>
                                        </p:tgtEl>
                                      </p:cBhvr>
                                    </p:animEffect>
                                  </p:childTnLst>
                                </p:cTn>
                              </p:par>
                            </p:childTnLst>
                          </p:cTn>
                        </p:par>
                        <p:par>
                          <p:cTn id="135" fill="hold">
                            <p:stCondLst>
                              <p:cond delay="3100"/>
                            </p:stCondLst>
                            <p:childTnLst>
                              <p:par>
                                <p:cTn id="136" presetID="22" presetClass="entr" presetSubtype="8" fill="hold" grpId="0" nodeType="afterEffect">
                                  <p:stCondLst>
                                    <p:cond delay="0"/>
                                  </p:stCondLst>
                                  <p:childTnLst>
                                    <p:set>
                                      <p:cBhvr>
                                        <p:cTn id="137" dur="1" fill="hold">
                                          <p:stCondLst>
                                            <p:cond delay="0"/>
                                          </p:stCondLst>
                                        </p:cTn>
                                        <p:tgtEl>
                                          <p:spTgt spid="52">
                                            <p:graphicEl>
                                              <a:chart seriesIdx="-4" categoryIdx="8" bldStep="category"/>
                                            </p:graphicEl>
                                          </p:spTgt>
                                        </p:tgtEl>
                                        <p:attrNameLst>
                                          <p:attrName>style.visibility</p:attrName>
                                        </p:attrNameLst>
                                      </p:cBhvr>
                                      <p:to>
                                        <p:strVal val="visible"/>
                                      </p:to>
                                    </p:set>
                                    <p:animEffect transition="in" filter="wipe(left)">
                                      <p:cBhvr>
                                        <p:cTn id="138" dur="300"/>
                                        <p:tgtEl>
                                          <p:spTgt spid="52">
                                            <p:graphicEl>
                                              <a:chart seriesIdx="-4" categoryIdx="8" bldStep="category"/>
                                            </p:graphicEl>
                                          </p:spTgt>
                                        </p:tgtEl>
                                      </p:cBhvr>
                                    </p:animEffect>
                                  </p:childTnLst>
                                </p:cTn>
                              </p:par>
                            </p:childTnLst>
                          </p:cTn>
                        </p:par>
                        <p:par>
                          <p:cTn id="139" fill="hold">
                            <p:stCondLst>
                              <p:cond delay="3400"/>
                            </p:stCondLst>
                            <p:childTnLst>
                              <p:par>
                                <p:cTn id="140" presetID="22" presetClass="entr" presetSubtype="8" fill="hold" grpId="0" nodeType="afterEffect">
                                  <p:stCondLst>
                                    <p:cond delay="0"/>
                                  </p:stCondLst>
                                  <p:childTnLst>
                                    <p:set>
                                      <p:cBhvr>
                                        <p:cTn id="141" dur="1" fill="hold">
                                          <p:stCondLst>
                                            <p:cond delay="0"/>
                                          </p:stCondLst>
                                        </p:cTn>
                                        <p:tgtEl>
                                          <p:spTgt spid="52">
                                            <p:graphicEl>
                                              <a:chart seriesIdx="-4" categoryIdx="9" bldStep="category"/>
                                            </p:graphicEl>
                                          </p:spTgt>
                                        </p:tgtEl>
                                        <p:attrNameLst>
                                          <p:attrName>style.visibility</p:attrName>
                                        </p:attrNameLst>
                                      </p:cBhvr>
                                      <p:to>
                                        <p:strVal val="visible"/>
                                      </p:to>
                                    </p:set>
                                    <p:animEffect transition="in" filter="wipe(left)">
                                      <p:cBhvr>
                                        <p:cTn id="142" dur="300"/>
                                        <p:tgtEl>
                                          <p:spTgt spid="52">
                                            <p:graphicEl>
                                              <a:chart seriesIdx="-4" categoryIdx="9" bldStep="category"/>
                                            </p:graphicEl>
                                          </p:spTgt>
                                        </p:tgtEl>
                                      </p:cBhvr>
                                    </p:animEffect>
                                  </p:childTnLst>
                                </p:cTn>
                              </p:par>
                              <p:par>
                                <p:cTn id="143" presetID="55" presetClass="entr" presetSubtype="0" fill="hold" grpId="0" nodeType="withEffect">
                                  <p:stCondLst>
                                    <p:cond delay="0"/>
                                  </p:stCondLst>
                                  <p:childTnLst>
                                    <p:set>
                                      <p:cBhvr>
                                        <p:cTn id="144" dur="1" fill="hold">
                                          <p:stCondLst>
                                            <p:cond delay="0"/>
                                          </p:stCondLst>
                                        </p:cTn>
                                        <p:tgtEl>
                                          <p:spTgt spid="123"/>
                                        </p:tgtEl>
                                        <p:attrNameLst>
                                          <p:attrName>style.visibility</p:attrName>
                                        </p:attrNameLst>
                                      </p:cBhvr>
                                      <p:to>
                                        <p:strVal val="visible"/>
                                      </p:to>
                                    </p:set>
                                    <p:anim calcmode="lin" valueType="num">
                                      <p:cBhvr>
                                        <p:cTn id="145" dur="1000" fill="hold"/>
                                        <p:tgtEl>
                                          <p:spTgt spid="123"/>
                                        </p:tgtEl>
                                        <p:attrNameLst>
                                          <p:attrName>ppt_w</p:attrName>
                                        </p:attrNameLst>
                                      </p:cBhvr>
                                      <p:tavLst>
                                        <p:tav tm="0">
                                          <p:val>
                                            <p:strVal val="#ppt_w*0.70"/>
                                          </p:val>
                                        </p:tav>
                                        <p:tav tm="100000">
                                          <p:val>
                                            <p:strVal val="#ppt_w"/>
                                          </p:val>
                                        </p:tav>
                                      </p:tavLst>
                                    </p:anim>
                                    <p:anim calcmode="lin" valueType="num">
                                      <p:cBhvr>
                                        <p:cTn id="146" dur="1000" fill="hold"/>
                                        <p:tgtEl>
                                          <p:spTgt spid="123"/>
                                        </p:tgtEl>
                                        <p:attrNameLst>
                                          <p:attrName>ppt_h</p:attrName>
                                        </p:attrNameLst>
                                      </p:cBhvr>
                                      <p:tavLst>
                                        <p:tav tm="0">
                                          <p:val>
                                            <p:strVal val="#ppt_h"/>
                                          </p:val>
                                        </p:tav>
                                        <p:tav tm="100000">
                                          <p:val>
                                            <p:strVal val="#ppt_h"/>
                                          </p:val>
                                        </p:tav>
                                      </p:tavLst>
                                    </p:anim>
                                    <p:animEffect transition="in" filter="fade">
                                      <p:cBhvr>
                                        <p:cTn id="147" dur="1000"/>
                                        <p:tgtEl>
                                          <p:spTgt spid="123"/>
                                        </p:tgtEl>
                                      </p:cBhvr>
                                    </p:animEffect>
                                  </p:childTnLst>
                                </p:cTn>
                              </p:par>
                              <p:par>
                                <p:cTn id="148" presetID="55" presetClass="entr" presetSubtype="0" fill="hold" grpId="0" nodeType="with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p:cTn id="150" dur="1000" fill="hold"/>
                                        <p:tgtEl>
                                          <p:spTgt spid="57"/>
                                        </p:tgtEl>
                                        <p:attrNameLst>
                                          <p:attrName>ppt_w</p:attrName>
                                        </p:attrNameLst>
                                      </p:cBhvr>
                                      <p:tavLst>
                                        <p:tav tm="0">
                                          <p:val>
                                            <p:strVal val="#ppt_w*0.70"/>
                                          </p:val>
                                        </p:tav>
                                        <p:tav tm="100000">
                                          <p:val>
                                            <p:strVal val="#ppt_w"/>
                                          </p:val>
                                        </p:tav>
                                      </p:tavLst>
                                    </p:anim>
                                    <p:anim calcmode="lin" valueType="num">
                                      <p:cBhvr>
                                        <p:cTn id="151" dur="1000" fill="hold"/>
                                        <p:tgtEl>
                                          <p:spTgt spid="57"/>
                                        </p:tgtEl>
                                        <p:attrNameLst>
                                          <p:attrName>ppt_h</p:attrName>
                                        </p:attrNameLst>
                                      </p:cBhvr>
                                      <p:tavLst>
                                        <p:tav tm="0">
                                          <p:val>
                                            <p:strVal val="#ppt_h"/>
                                          </p:val>
                                        </p:tav>
                                        <p:tav tm="100000">
                                          <p:val>
                                            <p:strVal val="#ppt_h"/>
                                          </p:val>
                                        </p:tav>
                                      </p:tavLst>
                                    </p:anim>
                                    <p:animEffect transition="in" filter="fade">
                                      <p:cBhvr>
                                        <p:cTn id="152" dur="1000"/>
                                        <p:tgtEl>
                                          <p:spTgt spid="57"/>
                                        </p:tgtEl>
                                      </p:cBhvr>
                                    </p:animEffect>
                                  </p:childTnLst>
                                </p:cTn>
                              </p:par>
                              <p:par>
                                <p:cTn id="153" presetID="55" presetClass="entr" presetSubtype="0" fill="hold" grpId="1" nodeType="withEffect">
                                  <p:stCondLst>
                                    <p:cond delay="0"/>
                                  </p:stCondLst>
                                  <p:childTnLst>
                                    <p:set>
                                      <p:cBhvr>
                                        <p:cTn id="154" dur="1" fill="hold">
                                          <p:stCondLst>
                                            <p:cond delay="0"/>
                                          </p:stCondLst>
                                        </p:cTn>
                                        <p:tgtEl>
                                          <p:spTgt spid="123"/>
                                        </p:tgtEl>
                                        <p:attrNameLst>
                                          <p:attrName>style.visibility</p:attrName>
                                        </p:attrNameLst>
                                      </p:cBhvr>
                                      <p:to>
                                        <p:strVal val="visible"/>
                                      </p:to>
                                    </p:set>
                                    <p:anim calcmode="lin" valueType="num">
                                      <p:cBhvr>
                                        <p:cTn id="155" dur="1000" fill="hold"/>
                                        <p:tgtEl>
                                          <p:spTgt spid="123"/>
                                        </p:tgtEl>
                                        <p:attrNameLst>
                                          <p:attrName>ppt_w</p:attrName>
                                        </p:attrNameLst>
                                      </p:cBhvr>
                                      <p:tavLst>
                                        <p:tav tm="0">
                                          <p:val>
                                            <p:strVal val="#ppt_w*0.70"/>
                                          </p:val>
                                        </p:tav>
                                        <p:tav tm="100000">
                                          <p:val>
                                            <p:strVal val="#ppt_w"/>
                                          </p:val>
                                        </p:tav>
                                      </p:tavLst>
                                    </p:anim>
                                    <p:anim calcmode="lin" valueType="num">
                                      <p:cBhvr>
                                        <p:cTn id="156" dur="1000" fill="hold"/>
                                        <p:tgtEl>
                                          <p:spTgt spid="123"/>
                                        </p:tgtEl>
                                        <p:attrNameLst>
                                          <p:attrName>ppt_h</p:attrName>
                                        </p:attrNameLst>
                                      </p:cBhvr>
                                      <p:tavLst>
                                        <p:tav tm="0">
                                          <p:val>
                                            <p:strVal val="#ppt_h"/>
                                          </p:val>
                                        </p:tav>
                                        <p:tav tm="100000">
                                          <p:val>
                                            <p:strVal val="#ppt_h"/>
                                          </p:val>
                                        </p:tav>
                                      </p:tavLst>
                                    </p:anim>
                                    <p:animEffect transition="in" filter="fade">
                                      <p:cBhvr>
                                        <p:cTn id="157" dur="1000"/>
                                        <p:tgtEl>
                                          <p:spTgt spid="123"/>
                                        </p:tgtEl>
                                      </p:cBhvr>
                                    </p:animEffect>
                                  </p:childTnLst>
                                </p:cTn>
                              </p:par>
                            </p:childTnLst>
                          </p:cTn>
                        </p:par>
                        <p:par>
                          <p:cTn id="158" fill="hold">
                            <p:stCondLst>
                              <p:cond delay="4400"/>
                            </p:stCondLst>
                            <p:childTnLst>
                              <p:par>
                                <p:cTn id="159" presetID="55" presetClass="entr" presetSubtype="0"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1000" fill="hold"/>
                                        <p:tgtEl>
                                          <p:spTgt spid="58"/>
                                        </p:tgtEl>
                                        <p:attrNameLst>
                                          <p:attrName>ppt_w</p:attrName>
                                        </p:attrNameLst>
                                      </p:cBhvr>
                                      <p:tavLst>
                                        <p:tav tm="0">
                                          <p:val>
                                            <p:strVal val="#ppt_w*0.70"/>
                                          </p:val>
                                        </p:tav>
                                        <p:tav tm="100000">
                                          <p:val>
                                            <p:strVal val="#ppt_w"/>
                                          </p:val>
                                        </p:tav>
                                      </p:tavLst>
                                    </p:anim>
                                    <p:anim calcmode="lin" valueType="num">
                                      <p:cBhvr>
                                        <p:cTn id="162" dur="1000" fill="hold"/>
                                        <p:tgtEl>
                                          <p:spTgt spid="58"/>
                                        </p:tgtEl>
                                        <p:attrNameLst>
                                          <p:attrName>ppt_h</p:attrName>
                                        </p:attrNameLst>
                                      </p:cBhvr>
                                      <p:tavLst>
                                        <p:tav tm="0">
                                          <p:val>
                                            <p:strVal val="#ppt_h"/>
                                          </p:val>
                                        </p:tav>
                                        <p:tav tm="100000">
                                          <p:val>
                                            <p:strVal val="#ppt_h"/>
                                          </p:val>
                                        </p:tav>
                                      </p:tavLst>
                                    </p:anim>
                                    <p:animEffect transition="in" filter="fade">
                                      <p:cBhvr>
                                        <p:cTn id="163" dur="1000"/>
                                        <p:tgtEl>
                                          <p:spTgt spid="58"/>
                                        </p:tgtEl>
                                      </p:cBhvr>
                                    </p:animEffect>
                                  </p:childTnLst>
                                </p:cTn>
                              </p:par>
                              <p:par>
                                <p:cTn id="164" presetID="55" presetClass="entr" presetSubtype="0" fill="hold" nodeType="withEffect">
                                  <p:stCondLst>
                                    <p:cond delay="0"/>
                                  </p:stCondLst>
                                  <p:childTnLst>
                                    <p:set>
                                      <p:cBhvr>
                                        <p:cTn id="165" dur="1" fill="hold">
                                          <p:stCondLst>
                                            <p:cond delay="0"/>
                                          </p:stCondLst>
                                        </p:cTn>
                                        <p:tgtEl>
                                          <p:spTgt spid="121"/>
                                        </p:tgtEl>
                                        <p:attrNameLst>
                                          <p:attrName>style.visibility</p:attrName>
                                        </p:attrNameLst>
                                      </p:cBhvr>
                                      <p:to>
                                        <p:strVal val="visible"/>
                                      </p:to>
                                    </p:set>
                                    <p:anim calcmode="lin" valueType="num">
                                      <p:cBhvr>
                                        <p:cTn id="166" dur="1000" fill="hold"/>
                                        <p:tgtEl>
                                          <p:spTgt spid="121"/>
                                        </p:tgtEl>
                                        <p:attrNameLst>
                                          <p:attrName>ppt_w</p:attrName>
                                        </p:attrNameLst>
                                      </p:cBhvr>
                                      <p:tavLst>
                                        <p:tav tm="0">
                                          <p:val>
                                            <p:strVal val="#ppt_w*0.70"/>
                                          </p:val>
                                        </p:tav>
                                        <p:tav tm="100000">
                                          <p:val>
                                            <p:strVal val="#ppt_w"/>
                                          </p:val>
                                        </p:tav>
                                      </p:tavLst>
                                    </p:anim>
                                    <p:anim calcmode="lin" valueType="num">
                                      <p:cBhvr>
                                        <p:cTn id="167" dur="1000" fill="hold"/>
                                        <p:tgtEl>
                                          <p:spTgt spid="121"/>
                                        </p:tgtEl>
                                        <p:attrNameLst>
                                          <p:attrName>ppt_h</p:attrName>
                                        </p:attrNameLst>
                                      </p:cBhvr>
                                      <p:tavLst>
                                        <p:tav tm="0">
                                          <p:val>
                                            <p:strVal val="#ppt_h"/>
                                          </p:val>
                                        </p:tav>
                                        <p:tav tm="100000">
                                          <p:val>
                                            <p:strVal val="#ppt_h"/>
                                          </p:val>
                                        </p:tav>
                                      </p:tavLst>
                                    </p:anim>
                                    <p:animEffect transition="in" filter="fade">
                                      <p:cBhvr>
                                        <p:cTn id="168"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Graphic spid="48" grpId="0" uiExpand="1">
        <p:bldSub>
          <a:bldChart bld="category"/>
        </p:bldSub>
      </p:bldGraphic>
      <p:bldGraphic spid="52" grpId="0" uiExpand="1">
        <p:bldSub>
          <a:bldChart bld="category"/>
        </p:bldSub>
      </p:bldGraphic>
      <p:bldP spid="53" grpId="0"/>
      <p:bldP spid="54" grpId="0"/>
      <p:bldP spid="55" grpId="0"/>
      <p:bldP spid="56" grpId="0"/>
      <p:bldP spid="57" grpId="0"/>
      <p:bldP spid="58" grpId="0"/>
      <p:bldP spid="122" grpId="0"/>
      <p:bldP spid="123" grpId="0"/>
      <p:bldP spid="12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56870"/>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386371"/>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1174228" y="1275128"/>
            <a:ext cx="3492678" cy="707886"/>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تطور الطلب على النفط في الصين حتى عام </a:t>
            </a:r>
            <a:r>
              <a:rPr lang="ar-KW" sz="2000" b="1" kern="0" dirty="0">
                <a:latin typeface="Arial" pitchFamily="34" charset="0"/>
                <a:cs typeface="PT Bold Heading" panose="02010400000000000000" pitchFamily="2" charset="-78"/>
              </a:rPr>
              <a:t>2040</a:t>
            </a:r>
            <a:r>
              <a:rPr lang="ar-KW" sz="2000" b="1" kern="0" dirty="0">
                <a:solidFill>
                  <a:schemeClr val="tx2"/>
                </a:solidFill>
                <a:latin typeface="Arial" pitchFamily="34" charset="0"/>
                <a:cs typeface="PT Bold Heading" panose="02010400000000000000" pitchFamily="2" charset="-78"/>
              </a:rPr>
              <a:t> </a:t>
            </a:r>
            <a:r>
              <a:rPr lang="ar-KW" sz="20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مليون ب/ي</a:t>
            </a:r>
            <a:r>
              <a:rPr lang="ar-KW" sz="2000" b="1" kern="0" dirty="0">
                <a:solidFill>
                  <a:schemeClr val="tx2"/>
                </a:solidFill>
                <a:latin typeface="Arial" pitchFamily="34" charset="0"/>
                <a:cs typeface="+mj-cs"/>
              </a:rPr>
              <a:t>)</a:t>
            </a:r>
            <a:endParaRPr lang="en-US" sz="2000" b="1" kern="0" dirty="0">
              <a:solidFill>
                <a:schemeClr val="tx2"/>
              </a:solidFill>
              <a:latin typeface="Arial" pitchFamily="34" charset="0"/>
              <a:cs typeface="+mj-cs"/>
            </a:endParaRPr>
          </a:p>
        </p:txBody>
      </p:sp>
      <p:grpSp>
        <p:nvGrpSpPr>
          <p:cNvPr id="4" name="Group 3">
            <a:extLst>
              <a:ext uri="{FF2B5EF4-FFF2-40B4-BE49-F238E27FC236}">
                <a16:creationId xmlns:a16="http://schemas.microsoft.com/office/drawing/2014/main" id="{B59535C4-766E-43A6-8B50-47FAFCDDDA8D}"/>
              </a:ext>
            </a:extLst>
          </p:cNvPr>
          <p:cNvGrpSpPr/>
          <p:nvPr/>
        </p:nvGrpSpPr>
        <p:grpSpPr>
          <a:xfrm>
            <a:off x="1918794" y="2530897"/>
            <a:ext cx="842984" cy="1078030"/>
            <a:chOff x="2691117" y="2410408"/>
            <a:chExt cx="842984" cy="1078030"/>
          </a:xfrm>
        </p:grpSpPr>
        <p:sp>
          <p:nvSpPr>
            <p:cNvPr id="10" name="Freeform 95">
              <a:extLst>
                <a:ext uri="{FF2B5EF4-FFF2-40B4-BE49-F238E27FC236}">
                  <a16:creationId xmlns:a16="http://schemas.microsoft.com/office/drawing/2014/main" id="{53ED5119-0465-40CC-B196-D0DF13634FC2}"/>
                </a:ext>
              </a:extLst>
            </p:cNvPr>
            <p:cNvSpPr>
              <a:spLocks/>
            </p:cNvSpPr>
            <p:nvPr/>
          </p:nvSpPr>
          <p:spPr bwMode="auto">
            <a:xfrm>
              <a:off x="3141650" y="2410408"/>
              <a:ext cx="271576" cy="292777"/>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B1B7A916-C60E-4A00-9EC4-80AE55343D7D}"/>
                </a:ext>
              </a:extLst>
            </p:cNvPr>
            <p:cNvSpPr>
              <a:spLocks/>
            </p:cNvSpPr>
            <p:nvPr/>
          </p:nvSpPr>
          <p:spPr bwMode="auto">
            <a:xfrm>
              <a:off x="3210722" y="2757340"/>
              <a:ext cx="323379" cy="242006"/>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7">
              <a:extLst>
                <a:ext uri="{FF2B5EF4-FFF2-40B4-BE49-F238E27FC236}">
                  <a16:creationId xmlns:a16="http://schemas.microsoft.com/office/drawing/2014/main" id="{45D7F5D0-3796-4A9A-BC9F-28F20C087954}"/>
                </a:ext>
              </a:extLst>
            </p:cNvPr>
            <p:cNvSpPr>
              <a:spLocks/>
            </p:cNvSpPr>
            <p:nvPr/>
          </p:nvSpPr>
          <p:spPr bwMode="auto">
            <a:xfrm>
              <a:off x="2691117" y="2621952"/>
              <a:ext cx="571408" cy="768329"/>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09" y="181"/>
                    <a:pt x="109"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8">
              <a:extLst>
                <a:ext uri="{FF2B5EF4-FFF2-40B4-BE49-F238E27FC236}">
                  <a16:creationId xmlns:a16="http://schemas.microsoft.com/office/drawing/2014/main" id="{5D59C612-3A26-4FD6-A8A0-3608F0902CE1}"/>
                </a:ext>
              </a:extLst>
            </p:cNvPr>
            <p:cNvSpPr>
              <a:spLocks/>
            </p:cNvSpPr>
            <p:nvPr/>
          </p:nvSpPr>
          <p:spPr bwMode="auto">
            <a:xfrm>
              <a:off x="2691117" y="3094119"/>
              <a:ext cx="304541" cy="394319"/>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7" name="Chart 16">
            <a:extLst>
              <a:ext uri="{FF2B5EF4-FFF2-40B4-BE49-F238E27FC236}">
                <a16:creationId xmlns:a16="http://schemas.microsoft.com/office/drawing/2014/main" id="{E67869A6-0B77-4184-AFA3-B51C67223CA2}"/>
              </a:ext>
            </a:extLst>
          </p:cNvPr>
          <p:cNvGraphicFramePr/>
          <p:nvPr>
            <p:extLst>
              <p:ext uri="{D42A27DB-BD31-4B8C-83A1-F6EECF244321}">
                <p14:modId xmlns:p14="http://schemas.microsoft.com/office/powerpoint/2010/main" val="2349307629"/>
              </p:ext>
            </p:extLst>
          </p:nvPr>
        </p:nvGraphicFramePr>
        <p:xfrm>
          <a:off x="8295185" y="2382601"/>
          <a:ext cx="4362721" cy="30482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9" name="Chart 228">
            <a:extLst>
              <a:ext uri="{FF2B5EF4-FFF2-40B4-BE49-F238E27FC236}">
                <a16:creationId xmlns:a16="http://schemas.microsoft.com/office/drawing/2014/main" id="{9E563277-8297-4805-B882-1EF0CCFCB6C0}"/>
              </a:ext>
            </a:extLst>
          </p:cNvPr>
          <p:cNvGraphicFramePr/>
          <p:nvPr>
            <p:extLst>
              <p:ext uri="{D42A27DB-BD31-4B8C-83A1-F6EECF244321}">
                <p14:modId xmlns:p14="http://schemas.microsoft.com/office/powerpoint/2010/main" val="860323382"/>
              </p:ext>
            </p:extLst>
          </p:nvPr>
        </p:nvGraphicFramePr>
        <p:xfrm>
          <a:off x="29685" y="2117268"/>
          <a:ext cx="5419137" cy="4554610"/>
        </p:xfrm>
        <a:graphic>
          <a:graphicData uri="http://schemas.openxmlformats.org/drawingml/2006/chart">
            <c:chart xmlns:c="http://schemas.openxmlformats.org/drawingml/2006/chart" xmlns:r="http://schemas.openxmlformats.org/officeDocument/2006/relationships" r:id="rId7"/>
          </a:graphicData>
        </a:graphic>
      </p:graphicFrame>
      <p:sp>
        <p:nvSpPr>
          <p:cNvPr id="237" name="TextBox 236">
            <a:extLst>
              <a:ext uri="{FF2B5EF4-FFF2-40B4-BE49-F238E27FC236}">
                <a16:creationId xmlns:a16="http://schemas.microsoft.com/office/drawing/2014/main" id="{222ED521-B007-4BDD-9900-E62FE5BF1626}"/>
              </a:ext>
            </a:extLst>
          </p:cNvPr>
          <p:cNvSpPr txBox="1"/>
          <p:nvPr/>
        </p:nvSpPr>
        <p:spPr>
          <a:xfrm flipH="1">
            <a:off x="6466496" y="1398709"/>
            <a:ext cx="4455693"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الطلب الصيني من الطلب العالمي </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sp>
        <p:nvSpPr>
          <p:cNvPr id="241" name="TextBox 240">
            <a:extLst>
              <a:ext uri="{FF2B5EF4-FFF2-40B4-BE49-F238E27FC236}">
                <a16:creationId xmlns:a16="http://schemas.microsoft.com/office/drawing/2014/main" id="{05A3B1B9-CCBB-472C-9F43-D3503439F3CD}"/>
              </a:ext>
            </a:extLst>
          </p:cNvPr>
          <p:cNvSpPr txBox="1"/>
          <p:nvPr/>
        </p:nvSpPr>
        <p:spPr>
          <a:xfrm flipH="1">
            <a:off x="5334296" y="3731682"/>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2017</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2" name="TextBox 241">
            <a:extLst>
              <a:ext uri="{FF2B5EF4-FFF2-40B4-BE49-F238E27FC236}">
                <a16:creationId xmlns:a16="http://schemas.microsoft.com/office/drawing/2014/main" id="{787CF5F3-4458-455E-BE6D-92DA139FFBC7}"/>
              </a:ext>
            </a:extLst>
          </p:cNvPr>
          <p:cNvSpPr txBox="1"/>
          <p:nvPr/>
        </p:nvSpPr>
        <p:spPr>
          <a:xfrm flipH="1">
            <a:off x="6931284" y="3563558"/>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2020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3" name="TextBox 242">
            <a:extLst>
              <a:ext uri="{FF2B5EF4-FFF2-40B4-BE49-F238E27FC236}">
                <a16:creationId xmlns:a16="http://schemas.microsoft.com/office/drawing/2014/main" id="{1E950B91-D323-483F-A6B9-47E1E09B2C2B}"/>
              </a:ext>
            </a:extLst>
          </p:cNvPr>
          <p:cNvSpPr txBox="1"/>
          <p:nvPr/>
        </p:nvSpPr>
        <p:spPr>
          <a:xfrm flipH="1">
            <a:off x="8517988" y="3457040"/>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2030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4" name="TextBox 243">
            <a:extLst>
              <a:ext uri="{FF2B5EF4-FFF2-40B4-BE49-F238E27FC236}">
                <a16:creationId xmlns:a16="http://schemas.microsoft.com/office/drawing/2014/main" id="{578044DF-0259-445F-9361-CC88EB92B264}"/>
              </a:ext>
            </a:extLst>
          </p:cNvPr>
          <p:cNvSpPr txBox="1"/>
          <p:nvPr/>
        </p:nvSpPr>
        <p:spPr>
          <a:xfrm flipH="1">
            <a:off x="10114976" y="3264856"/>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2040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6" name="TextBox 245">
            <a:extLst>
              <a:ext uri="{FF2B5EF4-FFF2-40B4-BE49-F238E27FC236}">
                <a16:creationId xmlns:a16="http://schemas.microsoft.com/office/drawing/2014/main" id="{46197E12-A6CE-4742-8BB1-3BC71710301A}"/>
              </a:ext>
            </a:extLst>
          </p:cNvPr>
          <p:cNvSpPr txBox="1"/>
          <p:nvPr/>
        </p:nvSpPr>
        <p:spPr>
          <a:xfrm flipH="1">
            <a:off x="6205650" y="4278986"/>
            <a:ext cx="4874035"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الطلب الصيني من طلب الدول النامية </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sp>
        <p:nvSpPr>
          <p:cNvPr id="253" name="TextBox 252">
            <a:extLst>
              <a:ext uri="{FF2B5EF4-FFF2-40B4-BE49-F238E27FC236}">
                <a16:creationId xmlns:a16="http://schemas.microsoft.com/office/drawing/2014/main" id="{D89FFA4C-121D-4FA4-811B-58AEA253ED06}"/>
              </a:ext>
            </a:extLst>
          </p:cNvPr>
          <p:cNvSpPr txBox="1"/>
          <p:nvPr/>
        </p:nvSpPr>
        <p:spPr>
          <a:xfrm flipH="1">
            <a:off x="5330284" y="6182117"/>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2017</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54" name="TextBox 253">
            <a:extLst>
              <a:ext uri="{FF2B5EF4-FFF2-40B4-BE49-F238E27FC236}">
                <a16:creationId xmlns:a16="http://schemas.microsoft.com/office/drawing/2014/main" id="{B9D19700-3A5A-4ACB-A048-87A41C04042B}"/>
              </a:ext>
            </a:extLst>
          </p:cNvPr>
          <p:cNvSpPr txBox="1"/>
          <p:nvPr/>
        </p:nvSpPr>
        <p:spPr>
          <a:xfrm flipH="1">
            <a:off x="6927272" y="6038059"/>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2020</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55" name="TextBox 254">
            <a:extLst>
              <a:ext uri="{FF2B5EF4-FFF2-40B4-BE49-F238E27FC236}">
                <a16:creationId xmlns:a16="http://schemas.microsoft.com/office/drawing/2014/main" id="{720F75C2-2DA4-4A99-ABD1-B23252B02948}"/>
              </a:ext>
            </a:extLst>
          </p:cNvPr>
          <p:cNvSpPr txBox="1"/>
          <p:nvPr/>
        </p:nvSpPr>
        <p:spPr>
          <a:xfrm flipH="1">
            <a:off x="8513976" y="6340621"/>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2030</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56" name="TextBox 255">
            <a:extLst>
              <a:ext uri="{FF2B5EF4-FFF2-40B4-BE49-F238E27FC236}">
                <a16:creationId xmlns:a16="http://schemas.microsoft.com/office/drawing/2014/main" id="{31BA26B6-127E-4848-8682-70DCF53074CB}"/>
              </a:ext>
            </a:extLst>
          </p:cNvPr>
          <p:cNvSpPr txBox="1"/>
          <p:nvPr/>
        </p:nvSpPr>
        <p:spPr>
          <a:xfrm flipH="1">
            <a:off x="10110964" y="6485327"/>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2040</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15CB0DA-AE3D-497A-B716-CD1C52256940}"/>
              </a:ext>
            </a:extLst>
          </p:cNvPr>
          <p:cNvCxnSpPr/>
          <p:nvPr/>
        </p:nvCxnSpPr>
        <p:spPr>
          <a:xfrm flipV="1">
            <a:off x="6846227" y="2767856"/>
            <a:ext cx="3556202" cy="381162"/>
          </a:xfrm>
          <a:prstGeom prst="line">
            <a:avLst/>
          </a:prstGeom>
          <a:ln w="53975">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36C79B-AD97-4D87-A567-208F7C6795E8}"/>
              </a:ext>
            </a:extLst>
          </p:cNvPr>
          <p:cNvCxnSpPr>
            <a:cxnSpLocks/>
          </p:cNvCxnSpPr>
          <p:nvPr/>
        </p:nvCxnSpPr>
        <p:spPr>
          <a:xfrm flipV="1">
            <a:off x="6704587" y="5601637"/>
            <a:ext cx="569835" cy="151034"/>
          </a:xfrm>
          <a:prstGeom prst="line">
            <a:avLst/>
          </a:prstGeom>
          <a:ln w="38100">
            <a:solidFill>
              <a:schemeClr val="accent5">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E61C54-0B9B-492C-949E-0FE9A089DD3F}"/>
              </a:ext>
            </a:extLst>
          </p:cNvPr>
          <p:cNvCxnSpPr>
            <a:cxnSpLocks/>
          </p:cNvCxnSpPr>
          <p:nvPr/>
        </p:nvCxnSpPr>
        <p:spPr>
          <a:xfrm>
            <a:off x="8255608" y="5622741"/>
            <a:ext cx="2112429" cy="296039"/>
          </a:xfrm>
          <a:prstGeom prst="line">
            <a:avLst/>
          </a:prstGeom>
          <a:ln w="38100">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30" name="Chart 229">
            <a:extLst>
              <a:ext uri="{FF2B5EF4-FFF2-40B4-BE49-F238E27FC236}">
                <a16:creationId xmlns:a16="http://schemas.microsoft.com/office/drawing/2014/main" id="{4A55E13C-2070-41DE-BC5B-DAD6442370B4}"/>
              </a:ext>
            </a:extLst>
          </p:cNvPr>
          <p:cNvGraphicFramePr/>
          <p:nvPr>
            <p:extLst>
              <p:ext uri="{D42A27DB-BD31-4B8C-83A1-F6EECF244321}">
                <p14:modId xmlns:p14="http://schemas.microsoft.com/office/powerpoint/2010/main" val="2601311442"/>
              </p:ext>
            </p:extLst>
          </p:nvPr>
        </p:nvGraphicFramePr>
        <p:xfrm>
          <a:off x="5325868" y="2415979"/>
          <a:ext cx="2138995" cy="13088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8" name="Chart 237">
            <a:extLst>
              <a:ext uri="{FF2B5EF4-FFF2-40B4-BE49-F238E27FC236}">
                <a16:creationId xmlns:a16="http://schemas.microsoft.com/office/drawing/2014/main" id="{460CDF02-FA0F-4B0C-B890-C61821965156}"/>
              </a:ext>
            </a:extLst>
          </p:cNvPr>
          <p:cNvGraphicFramePr/>
          <p:nvPr>
            <p:extLst>
              <p:ext uri="{D42A27DB-BD31-4B8C-83A1-F6EECF244321}">
                <p14:modId xmlns:p14="http://schemas.microsoft.com/office/powerpoint/2010/main" val="3881150099"/>
              </p:ext>
            </p:extLst>
          </p:nvPr>
        </p:nvGraphicFramePr>
        <p:xfrm>
          <a:off x="6881180" y="2237587"/>
          <a:ext cx="2138995" cy="13088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9" name="Chart 238">
            <a:extLst>
              <a:ext uri="{FF2B5EF4-FFF2-40B4-BE49-F238E27FC236}">
                <a16:creationId xmlns:a16="http://schemas.microsoft.com/office/drawing/2014/main" id="{753A3D2C-5185-4D44-AA56-2241D2AED355}"/>
              </a:ext>
            </a:extLst>
          </p:cNvPr>
          <p:cNvGraphicFramePr/>
          <p:nvPr>
            <p:extLst>
              <p:ext uri="{D42A27DB-BD31-4B8C-83A1-F6EECF244321}">
                <p14:modId xmlns:p14="http://schemas.microsoft.com/office/powerpoint/2010/main" val="3729881964"/>
              </p:ext>
            </p:extLst>
          </p:nvPr>
        </p:nvGraphicFramePr>
        <p:xfrm>
          <a:off x="8434404" y="2117267"/>
          <a:ext cx="2138995" cy="13088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0" name="Chart 239">
            <a:extLst>
              <a:ext uri="{FF2B5EF4-FFF2-40B4-BE49-F238E27FC236}">
                <a16:creationId xmlns:a16="http://schemas.microsoft.com/office/drawing/2014/main" id="{FCA81141-06A6-44F4-A061-3C47CFE79FF1}"/>
              </a:ext>
            </a:extLst>
          </p:cNvPr>
          <p:cNvGraphicFramePr/>
          <p:nvPr>
            <p:extLst>
              <p:ext uri="{D42A27DB-BD31-4B8C-83A1-F6EECF244321}">
                <p14:modId xmlns:p14="http://schemas.microsoft.com/office/powerpoint/2010/main" val="2865131338"/>
              </p:ext>
            </p:extLst>
          </p:nvPr>
        </p:nvGraphicFramePr>
        <p:xfrm>
          <a:off x="9989716" y="1938875"/>
          <a:ext cx="2138995" cy="13088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5" name="Chart 244">
            <a:extLst>
              <a:ext uri="{FF2B5EF4-FFF2-40B4-BE49-F238E27FC236}">
                <a16:creationId xmlns:a16="http://schemas.microsoft.com/office/drawing/2014/main" id="{64B88C8C-AF75-462A-A723-8D07506FDE34}"/>
              </a:ext>
            </a:extLst>
          </p:cNvPr>
          <p:cNvGraphicFramePr/>
          <p:nvPr>
            <p:extLst>
              <p:ext uri="{D42A27DB-BD31-4B8C-83A1-F6EECF244321}">
                <p14:modId xmlns:p14="http://schemas.microsoft.com/office/powerpoint/2010/main" val="124325687"/>
              </p:ext>
            </p:extLst>
          </p:nvPr>
        </p:nvGraphicFramePr>
        <p:xfrm>
          <a:off x="5290872" y="4834932"/>
          <a:ext cx="2138995" cy="130882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0" name="Chart 249">
            <a:extLst>
              <a:ext uri="{FF2B5EF4-FFF2-40B4-BE49-F238E27FC236}">
                <a16:creationId xmlns:a16="http://schemas.microsoft.com/office/drawing/2014/main" id="{22581F72-75F0-426B-87C7-66F38FECBC88}"/>
              </a:ext>
            </a:extLst>
          </p:cNvPr>
          <p:cNvGraphicFramePr/>
          <p:nvPr>
            <p:extLst>
              <p:ext uri="{D42A27DB-BD31-4B8C-83A1-F6EECF244321}">
                <p14:modId xmlns:p14="http://schemas.microsoft.com/office/powerpoint/2010/main" val="1696668865"/>
              </p:ext>
            </p:extLst>
          </p:nvPr>
        </p:nvGraphicFramePr>
        <p:xfrm>
          <a:off x="6838932" y="4722628"/>
          <a:ext cx="2138995" cy="13088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1" name="Chart 250">
            <a:extLst>
              <a:ext uri="{FF2B5EF4-FFF2-40B4-BE49-F238E27FC236}">
                <a16:creationId xmlns:a16="http://schemas.microsoft.com/office/drawing/2014/main" id="{D835FBAE-B5CF-433E-B049-AC50F7EC2BD2}"/>
              </a:ext>
            </a:extLst>
          </p:cNvPr>
          <p:cNvGraphicFramePr/>
          <p:nvPr>
            <p:extLst>
              <p:ext uri="{D42A27DB-BD31-4B8C-83A1-F6EECF244321}">
                <p14:modId xmlns:p14="http://schemas.microsoft.com/office/powerpoint/2010/main" val="819822195"/>
              </p:ext>
            </p:extLst>
          </p:nvPr>
        </p:nvGraphicFramePr>
        <p:xfrm>
          <a:off x="8411053" y="4995351"/>
          <a:ext cx="2138995" cy="130882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52" name="Chart 251">
            <a:extLst>
              <a:ext uri="{FF2B5EF4-FFF2-40B4-BE49-F238E27FC236}">
                <a16:creationId xmlns:a16="http://schemas.microsoft.com/office/drawing/2014/main" id="{047741FF-AD21-4E7A-AA83-508BEC5BB42F}"/>
              </a:ext>
            </a:extLst>
          </p:cNvPr>
          <p:cNvGraphicFramePr/>
          <p:nvPr>
            <p:extLst>
              <p:ext uri="{D42A27DB-BD31-4B8C-83A1-F6EECF244321}">
                <p14:modId xmlns:p14="http://schemas.microsoft.com/office/powerpoint/2010/main" val="2463566124"/>
              </p:ext>
            </p:extLst>
          </p:nvPr>
        </p:nvGraphicFramePr>
        <p:xfrm>
          <a:off x="9971148" y="5147757"/>
          <a:ext cx="2138995" cy="1308828"/>
        </p:xfrm>
        <a:graphic>
          <a:graphicData uri="http://schemas.openxmlformats.org/drawingml/2006/chart">
            <c:chart xmlns:c="http://schemas.openxmlformats.org/drawingml/2006/chart" xmlns:r="http://schemas.openxmlformats.org/officeDocument/2006/relationships" r:id="rId15"/>
          </a:graphicData>
        </a:graphic>
      </p:graphicFrame>
      <p:sp>
        <p:nvSpPr>
          <p:cNvPr id="257" name="TextBox 256">
            <a:extLst>
              <a:ext uri="{FF2B5EF4-FFF2-40B4-BE49-F238E27FC236}">
                <a16:creationId xmlns:a16="http://schemas.microsoft.com/office/drawing/2014/main" id="{EB02E314-A810-45FC-B194-AEE854DBC28C}"/>
              </a:ext>
            </a:extLst>
          </p:cNvPr>
          <p:cNvSpPr txBox="1"/>
          <p:nvPr/>
        </p:nvSpPr>
        <p:spPr>
          <a:xfrm>
            <a:off x="1984674" y="2665198"/>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سنوي 1.5%</a:t>
            </a:r>
            <a:endParaRPr lang="en-US" sz="1700" b="1" dirty="0">
              <a:solidFill>
                <a:schemeClr val="accent5">
                  <a:lumMod val="50000"/>
                </a:schemeClr>
              </a:solidFill>
              <a:cs typeface="+mj-cs"/>
            </a:endParaRPr>
          </a:p>
        </p:txBody>
      </p:sp>
      <p:sp>
        <p:nvSpPr>
          <p:cNvPr id="43" name="TextBox 42">
            <a:extLst>
              <a:ext uri="{FF2B5EF4-FFF2-40B4-BE49-F238E27FC236}">
                <a16:creationId xmlns:a16="http://schemas.microsoft.com/office/drawing/2014/main" id="{4B819FD8-366F-4A69-AD50-3EED0F516484}"/>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44" name="Rectangle 43">
            <a:extLst>
              <a:ext uri="{FF2B5EF4-FFF2-40B4-BE49-F238E27FC236}">
                <a16:creationId xmlns:a16="http://schemas.microsoft.com/office/drawing/2014/main" id="{9C57D98B-1326-430A-86AB-65A0D76DE34E}"/>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BC5BE413-6679-4FB6-9650-A4B3147BBF7A}"/>
              </a:ext>
            </a:extLst>
          </p:cNvPr>
          <p:cNvGrpSpPr/>
          <p:nvPr/>
        </p:nvGrpSpPr>
        <p:grpSpPr>
          <a:xfrm>
            <a:off x="10801898" y="240143"/>
            <a:ext cx="1069796" cy="1063330"/>
            <a:chOff x="-91190" y="0"/>
            <a:chExt cx="2480341" cy="2381250"/>
          </a:xfrm>
        </p:grpSpPr>
        <p:pic>
          <p:nvPicPr>
            <p:cNvPr id="46" name="Picture 45" descr="ÙØªÙØ¬Ø© Ø¨Ø­Ø« Ø§ÙØµÙØ± Ø¹Ù Ø¬Ø§ÙØ¹Ø© Ø§ÙØ¯ÙÙ Ø§ÙØ¹Ø±Ø¨ÙØ©">
              <a:extLst>
                <a:ext uri="{FF2B5EF4-FFF2-40B4-BE49-F238E27FC236}">
                  <a16:creationId xmlns:a16="http://schemas.microsoft.com/office/drawing/2014/main" id="{3FE9A3DC-2FCA-4681-A308-CB78F6F05CC1}"/>
                </a:ext>
              </a:extLst>
            </p:cNvPr>
            <p:cNvPicPr>
              <a:picLocks noChangeAspect="1"/>
            </p:cNvPicPr>
            <p:nvPr/>
          </p:nvPicPr>
          <p:blipFill rotWithShape="1">
            <a:blip r:embed="rId16">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47" name="Picture 46" descr="ÙØªÙØ¬Ø© Ø¨Ø­Ø« Ø§ÙØµÙØ± Ø¹Ù âªchina flagâ¬â">
              <a:extLst>
                <a:ext uri="{FF2B5EF4-FFF2-40B4-BE49-F238E27FC236}">
                  <a16:creationId xmlns:a16="http://schemas.microsoft.com/office/drawing/2014/main" id="{34EB81D9-F06C-46D4-899A-3D310C418273}"/>
                </a:ext>
              </a:extLst>
            </p:cNvPr>
            <p:cNvPicPr>
              <a:picLocks noChangeAspect="1"/>
            </p:cNvPicPr>
            <p:nvPr/>
          </p:nvPicPr>
          <p:blipFill rotWithShape="1">
            <a:blip r:embed="rId17">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5425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wipe(down)">
                                      <p:cBhvr>
                                        <p:cTn id="22" dur="1000"/>
                                        <p:tgtEl>
                                          <p:spTgt spid="229"/>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p:tgtEl>
                                          <p:spTgt spid="17"/>
                                        </p:tgtEl>
                                        <p:attrNameLst>
                                          <p:attrName>ppt_x</p:attrName>
                                        </p:attrNameLst>
                                      </p:cBhvr>
                                      <p:tavLst>
                                        <p:tav tm="0">
                                          <p:val>
                                            <p:strVal val="#ppt_x-#ppt_w*1.125000"/>
                                          </p:val>
                                        </p:tav>
                                        <p:tav tm="100000">
                                          <p:val>
                                            <p:strVal val="#ppt_x"/>
                                          </p:val>
                                        </p:tav>
                                      </p:tavLst>
                                    </p:anim>
                                    <p:animEffect transition="in" filter="wipe(right)">
                                      <p:cBhvr>
                                        <p:cTn id="30" dur="1000"/>
                                        <p:tgtEl>
                                          <p:spTgt spid="1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257"/>
                                        </p:tgtEl>
                                        <p:attrNameLst>
                                          <p:attrName>style.visibility</p:attrName>
                                        </p:attrNameLst>
                                      </p:cBhvr>
                                      <p:to>
                                        <p:strVal val="visible"/>
                                      </p:to>
                                    </p:set>
                                    <p:anim calcmode="lin" valueType="num">
                                      <p:cBhvr>
                                        <p:cTn id="33" dur="1000" fill="hold"/>
                                        <p:tgtEl>
                                          <p:spTgt spid="257"/>
                                        </p:tgtEl>
                                        <p:attrNameLst>
                                          <p:attrName>ppt_w</p:attrName>
                                        </p:attrNameLst>
                                      </p:cBhvr>
                                      <p:tavLst>
                                        <p:tav tm="0">
                                          <p:val>
                                            <p:strVal val="#ppt_w*0.70"/>
                                          </p:val>
                                        </p:tav>
                                        <p:tav tm="100000">
                                          <p:val>
                                            <p:strVal val="#ppt_w"/>
                                          </p:val>
                                        </p:tav>
                                      </p:tavLst>
                                    </p:anim>
                                    <p:anim calcmode="lin" valueType="num">
                                      <p:cBhvr>
                                        <p:cTn id="34" dur="1000" fill="hold"/>
                                        <p:tgtEl>
                                          <p:spTgt spid="257"/>
                                        </p:tgtEl>
                                        <p:attrNameLst>
                                          <p:attrName>ppt_h</p:attrName>
                                        </p:attrNameLst>
                                      </p:cBhvr>
                                      <p:tavLst>
                                        <p:tav tm="0">
                                          <p:val>
                                            <p:strVal val="#ppt_h"/>
                                          </p:val>
                                        </p:tav>
                                        <p:tav tm="100000">
                                          <p:val>
                                            <p:strVal val="#ppt_h"/>
                                          </p:val>
                                        </p:tav>
                                      </p:tavLst>
                                    </p:anim>
                                    <p:animEffect transition="in" filter="fade">
                                      <p:cBhvr>
                                        <p:cTn id="35" dur="1000"/>
                                        <p:tgtEl>
                                          <p:spTgt spid="25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37"/>
                                        </p:tgtEl>
                                        <p:attrNameLst>
                                          <p:attrName>style.visibility</p:attrName>
                                        </p:attrNameLst>
                                      </p:cBhvr>
                                      <p:to>
                                        <p:strVal val="visible"/>
                                      </p:to>
                                    </p:set>
                                    <p:anim calcmode="lin" valueType="num">
                                      <p:cBhvr>
                                        <p:cTn id="40" dur="1000" fill="hold"/>
                                        <p:tgtEl>
                                          <p:spTgt spid="237"/>
                                        </p:tgtEl>
                                        <p:attrNameLst>
                                          <p:attrName>ppt_w</p:attrName>
                                        </p:attrNameLst>
                                      </p:cBhvr>
                                      <p:tavLst>
                                        <p:tav tm="0">
                                          <p:val>
                                            <p:strVal val="#ppt_w*0.70"/>
                                          </p:val>
                                        </p:tav>
                                        <p:tav tm="100000">
                                          <p:val>
                                            <p:strVal val="#ppt_w"/>
                                          </p:val>
                                        </p:tav>
                                      </p:tavLst>
                                    </p:anim>
                                    <p:anim calcmode="lin" valueType="num">
                                      <p:cBhvr>
                                        <p:cTn id="41" dur="1000" fill="hold"/>
                                        <p:tgtEl>
                                          <p:spTgt spid="237"/>
                                        </p:tgtEl>
                                        <p:attrNameLst>
                                          <p:attrName>ppt_h</p:attrName>
                                        </p:attrNameLst>
                                      </p:cBhvr>
                                      <p:tavLst>
                                        <p:tav tm="0">
                                          <p:val>
                                            <p:strVal val="#ppt_h"/>
                                          </p:val>
                                        </p:tav>
                                        <p:tav tm="100000">
                                          <p:val>
                                            <p:strVal val="#ppt_h"/>
                                          </p:val>
                                        </p:tav>
                                      </p:tavLst>
                                    </p:anim>
                                    <p:animEffect transition="in" filter="fade">
                                      <p:cBhvr>
                                        <p:cTn id="42" dur="1000"/>
                                        <p:tgtEl>
                                          <p:spTgt spid="23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241"/>
                                        </p:tgtEl>
                                        <p:attrNameLst>
                                          <p:attrName>style.visibility</p:attrName>
                                        </p:attrNameLst>
                                      </p:cBhvr>
                                      <p:to>
                                        <p:strVal val="visible"/>
                                      </p:to>
                                    </p:set>
                                    <p:anim calcmode="lin" valueType="num">
                                      <p:cBhvr>
                                        <p:cTn id="45" dur="1000" fill="hold"/>
                                        <p:tgtEl>
                                          <p:spTgt spid="241"/>
                                        </p:tgtEl>
                                        <p:attrNameLst>
                                          <p:attrName>ppt_w</p:attrName>
                                        </p:attrNameLst>
                                      </p:cBhvr>
                                      <p:tavLst>
                                        <p:tav tm="0">
                                          <p:val>
                                            <p:strVal val="#ppt_w*0.70"/>
                                          </p:val>
                                        </p:tav>
                                        <p:tav tm="100000">
                                          <p:val>
                                            <p:strVal val="#ppt_w"/>
                                          </p:val>
                                        </p:tav>
                                      </p:tavLst>
                                    </p:anim>
                                    <p:anim calcmode="lin" valueType="num">
                                      <p:cBhvr>
                                        <p:cTn id="46" dur="1000" fill="hold"/>
                                        <p:tgtEl>
                                          <p:spTgt spid="241"/>
                                        </p:tgtEl>
                                        <p:attrNameLst>
                                          <p:attrName>ppt_h</p:attrName>
                                        </p:attrNameLst>
                                      </p:cBhvr>
                                      <p:tavLst>
                                        <p:tav tm="0">
                                          <p:val>
                                            <p:strVal val="#ppt_h"/>
                                          </p:val>
                                        </p:tav>
                                        <p:tav tm="100000">
                                          <p:val>
                                            <p:strVal val="#ppt_h"/>
                                          </p:val>
                                        </p:tav>
                                      </p:tavLst>
                                    </p:anim>
                                    <p:animEffect transition="in" filter="fade">
                                      <p:cBhvr>
                                        <p:cTn id="47" dur="1000"/>
                                        <p:tgtEl>
                                          <p:spTgt spid="241"/>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242"/>
                                        </p:tgtEl>
                                        <p:attrNameLst>
                                          <p:attrName>style.visibility</p:attrName>
                                        </p:attrNameLst>
                                      </p:cBhvr>
                                      <p:to>
                                        <p:strVal val="visible"/>
                                      </p:to>
                                    </p:set>
                                    <p:anim calcmode="lin" valueType="num">
                                      <p:cBhvr>
                                        <p:cTn id="50" dur="1000" fill="hold"/>
                                        <p:tgtEl>
                                          <p:spTgt spid="242"/>
                                        </p:tgtEl>
                                        <p:attrNameLst>
                                          <p:attrName>ppt_w</p:attrName>
                                        </p:attrNameLst>
                                      </p:cBhvr>
                                      <p:tavLst>
                                        <p:tav tm="0">
                                          <p:val>
                                            <p:strVal val="#ppt_w*0.70"/>
                                          </p:val>
                                        </p:tav>
                                        <p:tav tm="100000">
                                          <p:val>
                                            <p:strVal val="#ppt_w"/>
                                          </p:val>
                                        </p:tav>
                                      </p:tavLst>
                                    </p:anim>
                                    <p:anim calcmode="lin" valueType="num">
                                      <p:cBhvr>
                                        <p:cTn id="51" dur="1000" fill="hold"/>
                                        <p:tgtEl>
                                          <p:spTgt spid="242"/>
                                        </p:tgtEl>
                                        <p:attrNameLst>
                                          <p:attrName>ppt_h</p:attrName>
                                        </p:attrNameLst>
                                      </p:cBhvr>
                                      <p:tavLst>
                                        <p:tav tm="0">
                                          <p:val>
                                            <p:strVal val="#ppt_h"/>
                                          </p:val>
                                        </p:tav>
                                        <p:tav tm="100000">
                                          <p:val>
                                            <p:strVal val="#ppt_h"/>
                                          </p:val>
                                        </p:tav>
                                      </p:tavLst>
                                    </p:anim>
                                    <p:animEffect transition="in" filter="fade">
                                      <p:cBhvr>
                                        <p:cTn id="52" dur="1000"/>
                                        <p:tgtEl>
                                          <p:spTgt spid="242"/>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243"/>
                                        </p:tgtEl>
                                        <p:attrNameLst>
                                          <p:attrName>style.visibility</p:attrName>
                                        </p:attrNameLst>
                                      </p:cBhvr>
                                      <p:to>
                                        <p:strVal val="visible"/>
                                      </p:to>
                                    </p:set>
                                    <p:anim calcmode="lin" valueType="num">
                                      <p:cBhvr>
                                        <p:cTn id="55" dur="1000" fill="hold"/>
                                        <p:tgtEl>
                                          <p:spTgt spid="243"/>
                                        </p:tgtEl>
                                        <p:attrNameLst>
                                          <p:attrName>ppt_w</p:attrName>
                                        </p:attrNameLst>
                                      </p:cBhvr>
                                      <p:tavLst>
                                        <p:tav tm="0">
                                          <p:val>
                                            <p:strVal val="#ppt_w*0.70"/>
                                          </p:val>
                                        </p:tav>
                                        <p:tav tm="100000">
                                          <p:val>
                                            <p:strVal val="#ppt_w"/>
                                          </p:val>
                                        </p:tav>
                                      </p:tavLst>
                                    </p:anim>
                                    <p:anim calcmode="lin" valueType="num">
                                      <p:cBhvr>
                                        <p:cTn id="56" dur="1000" fill="hold"/>
                                        <p:tgtEl>
                                          <p:spTgt spid="243"/>
                                        </p:tgtEl>
                                        <p:attrNameLst>
                                          <p:attrName>ppt_h</p:attrName>
                                        </p:attrNameLst>
                                      </p:cBhvr>
                                      <p:tavLst>
                                        <p:tav tm="0">
                                          <p:val>
                                            <p:strVal val="#ppt_h"/>
                                          </p:val>
                                        </p:tav>
                                        <p:tav tm="100000">
                                          <p:val>
                                            <p:strVal val="#ppt_h"/>
                                          </p:val>
                                        </p:tav>
                                      </p:tavLst>
                                    </p:anim>
                                    <p:animEffect transition="in" filter="fade">
                                      <p:cBhvr>
                                        <p:cTn id="57" dur="1000"/>
                                        <p:tgtEl>
                                          <p:spTgt spid="243"/>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44"/>
                                        </p:tgtEl>
                                        <p:attrNameLst>
                                          <p:attrName>style.visibility</p:attrName>
                                        </p:attrNameLst>
                                      </p:cBhvr>
                                      <p:to>
                                        <p:strVal val="visible"/>
                                      </p:to>
                                    </p:set>
                                    <p:anim calcmode="lin" valueType="num">
                                      <p:cBhvr>
                                        <p:cTn id="60" dur="1000" fill="hold"/>
                                        <p:tgtEl>
                                          <p:spTgt spid="244"/>
                                        </p:tgtEl>
                                        <p:attrNameLst>
                                          <p:attrName>ppt_w</p:attrName>
                                        </p:attrNameLst>
                                      </p:cBhvr>
                                      <p:tavLst>
                                        <p:tav tm="0">
                                          <p:val>
                                            <p:strVal val="#ppt_w*0.70"/>
                                          </p:val>
                                        </p:tav>
                                        <p:tav tm="100000">
                                          <p:val>
                                            <p:strVal val="#ppt_w"/>
                                          </p:val>
                                        </p:tav>
                                      </p:tavLst>
                                    </p:anim>
                                    <p:anim calcmode="lin" valueType="num">
                                      <p:cBhvr>
                                        <p:cTn id="61" dur="1000" fill="hold"/>
                                        <p:tgtEl>
                                          <p:spTgt spid="244"/>
                                        </p:tgtEl>
                                        <p:attrNameLst>
                                          <p:attrName>ppt_h</p:attrName>
                                        </p:attrNameLst>
                                      </p:cBhvr>
                                      <p:tavLst>
                                        <p:tav tm="0">
                                          <p:val>
                                            <p:strVal val="#ppt_h"/>
                                          </p:val>
                                        </p:tav>
                                        <p:tav tm="100000">
                                          <p:val>
                                            <p:strVal val="#ppt_h"/>
                                          </p:val>
                                        </p:tav>
                                      </p:tavLst>
                                    </p:anim>
                                    <p:animEffect transition="in" filter="fade">
                                      <p:cBhvr>
                                        <p:cTn id="62" dur="1000"/>
                                        <p:tgtEl>
                                          <p:spTgt spid="244"/>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230"/>
                                        </p:tgtEl>
                                        <p:attrNameLst>
                                          <p:attrName>style.visibility</p:attrName>
                                        </p:attrNameLst>
                                      </p:cBhvr>
                                      <p:to>
                                        <p:strVal val="visible"/>
                                      </p:to>
                                    </p:set>
                                    <p:animEffect transition="in" filter="wheel(1)">
                                      <p:cBhvr>
                                        <p:cTn id="65" dur="2000"/>
                                        <p:tgtEl>
                                          <p:spTgt spid="230"/>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38"/>
                                        </p:tgtEl>
                                        <p:attrNameLst>
                                          <p:attrName>style.visibility</p:attrName>
                                        </p:attrNameLst>
                                      </p:cBhvr>
                                      <p:to>
                                        <p:strVal val="visible"/>
                                      </p:to>
                                    </p:set>
                                    <p:animEffect transition="in" filter="wheel(1)">
                                      <p:cBhvr>
                                        <p:cTn id="68" dur="2000"/>
                                        <p:tgtEl>
                                          <p:spTgt spid="2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239"/>
                                        </p:tgtEl>
                                        <p:attrNameLst>
                                          <p:attrName>style.visibility</p:attrName>
                                        </p:attrNameLst>
                                      </p:cBhvr>
                                      <p:to>
                                        <p:strVal val="visible"/>
                                      </p:to>
                                    </p:set>
                                    <p:animEffect transition="in" filter="wheel(1)">
                                      <p:cBhvr>
                                        <p:cTn id="71" dur="2000"/>
                                        <p:tgtEl>
                                          <p:spTgt spid="239"/>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240"/>
                                        </p:tgtEl>
                                        <p:attrNameLst>
                                          <p:attrName>style.visibility</p:attrName>
                                        </p:attrNameLst>
                                      </p:cBhvr>
                                      <p:to>
                                        <p:strVal val="visible"/>
                                      </p:to>
                                    </p:set>
                                    <p:animEffect transition="in" filter="wheel(1)">
                                      <p:cBhvr>
                                        <p:cTn id="74" dur="2000"/>
                                        <p:tgtEl>
                                          <p:spTgt spid="240"/>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1000"/>
                                        <p:tgtEl>
                                          <p:spTgt spid="8"/>
                                        </p:tgtEl>
                                      </p:cBhvr>
                                    </p:animEffect>
                                  </p:childTnLst>
                                </p:cTn>
                              </p:par>
                            </p:childTnLst>
                          </p:cTn>
                        </p:par>
                        <p:par>
                          <p:cTn id="79" fill="hold">
                            <p:stCondLst>
                              <p:cond delay="3000"/>
                            </p:stCondLst>
                            <p:childTnLst>
                              <p:par>
                                <p:cTn id="80" presetID="55" presetClass="entr" presetSubtype="0" fill="hold" grpId="0" nodeType="afterEffect">
                                  <p:stCondLst>
                                    <p:cond delay="0"/>
                                  </p:stCondLst>
                                  <p:childTnLst>
                                    <p:set>
                                      <p:cBhvr>
                                        <p:cTn id="81" dur="1" fill="hold">
                                          <p:stCondLst>
                                            <p:cond delay="0"/>
                                          </p:stCondLst>
                                        </p:cTn>
                                        <p:tgtEl>
                                          <p:spTgt spid="246"/>
                                        </p:tgtEl>
                                        <p:attrNameLst>
                                          <p:attrName>style.visibility</p:attrName>
                                        </p:attrNameLst>
                                      </p:cBhvr>
                                      <p:to>
                                        <p:strVal val="visible"/>
                                      </p:to>
                                    </p:set>
                                    <p:anim calcmode="lin" valueType="num">
                                      <p:cBhvr>
                                        <p:cTn id="82" dur="1000" fill="hold"/>
                                        <p:tgtEl>
                                          <p:spTgt spid="246"/>
                                        </p:tgtEl>
                                        <p:attrNameLst>
                                          <p:attrName>ppt_w</p:attrName>
                                        </p:attrNameLst>
                                      </p:cBhvr>
                                      <p:tavLst>
                                        <p:tav tm="0">
                                          <p:val>
                                            <p:strVal val="#ppt_w*0.70"/>
                                          </p:val>
                                        </p:tav>
                                        <p:tav tm="100000">
                                          <p:val>
                                            <p:strVal val="#ppt_w"/>
                                          </p:val>
                                        </p:tav>
                                      </p:tavLst>
                                    </p:anim>
                                    <p:anim calcmode="lin" valueType="num">
                                      <p:cBhvr>
                                        <p:cTn id="83" dur="1000" fill="hold"/>
                                        <p:tgtEl>
                                          <p:spTgt spid="246"/>
                                        </p:tgtEl>
                                        <p:attrNameLst>
                                          <p:attrName>ppt_h</p:attrName>
                                        </p:attrNameLst>
                                      </p:cBhvr>
                                      <p:tavLst>
                                        <p:tav tm="0">
                                          <p:val>
                                            <p:strVal val="#ppt_h"/>
                                          </p:val>
                                        </p:tav>
                                        <p:tav tm="100000">
                                          <p:val>
                                            <p:strVal val="#ppt_h"/>
                                          </p:val>
                                        </p:tav>
                                      </p:tavLst>
                                    </p:anim>
                                    <p:animEffect transition="in" filter="fade">
                                      <p:cBhvr>
                                        <p:cTn id="84" dur="1000"/>
                                        <p:tgtEl>
                                          <p:spTgt spid="246"/>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245"/>
                                        </p:tgtEl>
                                        <p:attrNameLst>
                                          <p:attrName>style.visibility</p:attrName>
                                        </p:attrNameLst>
                                      </p:cBhvr>
                                      <p:to>
                                        <p:strVal val="visible"/>
                                      </p:to>
                                    </p:set>
                                    <p:animEffect transition="in" filter="wheel(1)">
                                      <p:cBhvr>
                                        <p:cTn id="87" dur="2000"/>
                                        <p:tgtEl>
                                          <p:spTgt spid="245"/>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250"/>
                                        </p:tgtEl>
                                        <p:attrNameLst>
                                          <p:attrName>style.visibility</p:attrName>
                                        </p:attrNameLst>
                                      </p:cBhvr>
                                      <p:to>
                                        <p:strVal val="visible"/>
                                      </p:to>
                                    </p:set>
                                    <p:animEffect transition="in" filter="wheel(1)">
                                      <p:cBhvr>
                                        <p:cTn id="90" dur="2000"/>
                                        <p:tgtEl>
                                          <p:spTgt spid="250"/>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251"/>
                                        </p:tgtEl>
                                        <p:attrNameLst>
                                          <p:attrName>style.visibility</p:attrName>
                                        </p:attrNameLst>
                                      </p:cBhvr>
                                      <p:to>
                                        <p:strVal val="visible"/>
                                      </p:to>
                                    </p:set>
                                    <p:animEffect transition="in" filter="wheel(1)">
                                      <p:cBhvr>
                                        <p:cTn id="93" dur="2000"/>
                                        <p:tgtEl>
                                          <p:spTgt spid="251"/>
                                        </p:tgtEl>
                                      </p:cBhvr>
                                    </p:animEffect>
                                  </p:childTnLst>
                                </p:cTn>
                              </p:par>
                              <p:par>
                                <p:cTn id="94" presetID="21" presetClass="entr" presetSubtype="1" fill="hold" grpId="0" nodeType="withEffect">
                                  <p:stCondLst>
                                    <p:cond delay="0"/>
                                  </p:stCondLst>
                                  <p:childTnLst>
                                    <p:set>
                                      <p:cBhvr>
                                        <p:cTn id="95" dur="1" fill="hold">
                                          <p:stCondLst>
                                            <p:cond delay="0"/>
                                          </p:stCondLst>
                                        </p:cTn>
                                        <p:tgtEl>
                                          <p:spTgt spid="252"/>
                                        </p:tgtEl>
                                        <p:attrNameLst>
                                          <p:attrName>style.visibility</p:attrName>
                                        </p:attrNameLst>
                                      </p:cBhvr>
                                      <p:to>
                                        <p:strVal val="visible"/>
                                      </p:to>
                                    </p:set>
                                    <p:animEffect transition="in" filter="wheel(1)">
                                      <p:cBhvr>
                                        <p:cTn id="96" dur="2000"/>
                                        <p:tgtEl>
                                          <p:spTgt spid="252"/>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253"/>
                                        </p:tgtEl>
                                        <p:attrNameLst>
                                          <p:attrName>style.visibility</p:attrName>
                                        </p:attrNameLst>
                                      </p:cBhvr>
                                      <p:to>
                                        <p:strVal val="visible"/>
                                      </p:to>
                                    </p:set>
                                    <p:anim calcmode="lin" valueType="num">
                                      <p:cBhvr>
                                        <p:cTn id="99" dur="1000" fill="hold"/>
                                        <p:tgtEl>
                                          <p:spTgt spid="253"/>
                                        </p:tgtEl>
                                        <p:attrNameLst>
                                          <p:attrName>ppt_w</p:attrName>
                                        </p:attrNameLst>
                                      </p:cBhvr>
                                      <p:tavLst>
                                        <p:tav tm="0">
                                          <p:val>
                                            <p:strVal val="#ppt_w*0.70"/>
                                          </p:val>
                                        </p:tav>
                                        <p:tav tm="100000">
                                          <p:val>
                                            <p:strVal val="#ppt_w"/>
                                          </p:val>
                                        </p:tav>
                                      </p:tavLst>
                                    </p:anim>
                                    <p:anim calcmode="lin" valueType="num">
                                      <p:cBhvr>
                                        <p:cTn id="100" dur="1000" fill="hold"/>
                                        <p:tgtEl>
                                          <p:spTgt spid="253"/>
                                        </p:tgtEl>
                                        <p:attrNameLst>
                                          <p:attrName>ppt_h</p:attrName>
                                        </p:attrNameLst>
                                      </p:cBhvr>
                                      <p:tavLst>
                                        <p:tav tm="0">
                                          <p:val>
                                            <p:strVal val="#ppt_h"/>
                                          </p:val>
                                        </p:tav>
                                        <p:tav tm="100000">
                                          <p:val>
                                            <p:strVal val="#ppt_h"/>
                                          </p:val>
                                        </p:tav>
                                      </p:tavLst>
                                    </p:anim>
                                    <p:animEffect transition="in" filter="fade">
                                      <p:cBhvr>
                                        <p:cTn id="101" dur="1000"/>
                                        <p:tgtEl>
                                          <p:spTgt spid="253"/>
                                        </p:tgtEl>
                                      </p:cBhvr>
                                    </p:animEffect>
                                  </p:childTnLst>
                                </p:cTn>
                              </p:par>
                              <p:par>
                                <p:cTn id="102" presetID="55" presetClass="entr" presetSubtype="0" fill="hold" grpId="0" nodeType="withEffect">
                                  <p:stCondLst>
                                    <p:cond delay="0"/>
                                  </p:stCondLst>
                                  <p:childTnLst>
                                    <p:set>
                                      <p:cBhvr>
                                        <p:cTn id="103" dur="1" fill="hold">
                                          <p:stCondLst>
                                            <p:cond delay="0"/>
                                          </p:stCondLst>
                                        </p:cTn>
                                        <p:tgtEl>
                                          <p:spTgt spid="254"/>
                                        </p:tgtEl>
                                        <p:attrNameLst>
                                          <p:attrName>style.visibility</p:attrName>
                                        </p:attrNameLst>
                                      </p:cBhvr>
                                      <p:to>
                                        <p:strVal val="visible"/>
                                      </p:to>
                                    </p:set>
                                    <p:anim calcmode="lin" valueType="num">
                                      <p:cBhvr>
                                        <p:cTn id="104" dur="1000" fill="hold"/>
                                        <p:tgtEl>
                                          <p:spTgt spid="254"/>
                                        </p:tgtEl>
                                        <p:attrNameLst>
                                          <p:attrName>ppt_w</p:attrName>
                                        </p:attrNameLst>
                                      </p:cBhvr>
                                      <p:tavLst>
                                        <p:tav tm="0">
                                          <p:val>
                                            <p:strVal val="#ppt_w*0.70"/>
                                          </p:val>
                                        </p:tav>
                                        <p:tav tm="100000">
                                          <p:val>
                                            <p:strVal val="#ppt_w"/>
                                          </p:val>
                                        </p:tav>
                                      </p:tavLst>
                                    </p:anim>
                                    <p:anim calcmode="lin" valueType="num">
                                      <p:cBhvr>
                                        <p:cTn id="105" dur="1000" fill="hold"/>
                                        <p:tgtEl>
                                          <p:spTgt spid="254"/>
                                        </p:tgtEl>
                                        <p:attrNameLst>
                                          <p:attrName>ppt_h</p:attrName>
                                        </p:attrNameLst>
                                      </p:cBhvr>
                                      <p:tavLst>
                                        <p:tav tm="0">
                                          <p:val>
                                            <p:strVal val="#ppt_h"/>
                                          </p:val>
                                        </p:tav>
                                        <p:tav tm="100000">
                                          <p:val>
                                            <p:strVal val="#ppt_h"/>
                                          </p:val>
                                        </p:tav>
                                      </p:tavLst>
                                    </p:anim>
                                    <p:animEffect transition="in" filter="fade">
                                      <p:cBhvr>
                                        <p:cTn id="106" dur="1000"/>
                                        <p:tgtEl>
                                          <p:spTgt spid="254"/>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255"/>
                                        </p:tgtEl>
                                        <p:attrNameLst>
                                          <p:attrName>style.visibility</p:attrName>
                                        </p:attrNameLst>
                                      </p:cBhvr>
                                      <p:to>
                                        <p:strVal val="visible"/>
                                      </p:to>
                                    </p:set>
                                    <p:anim calcmode="lin" valueType="num">
                                      <p:cBhvr>
                                        <p:cTn id="109" dur="1000" fill="hold"/>
                                        <p:tgtEl>
                                          <p:spTgt spid="255"/>
                                        </p:tgtEl>
                                        <p:attrNameLst>
                                          <p:attrName>ppt_w</p:attrName>
                                        </p:attrNameLst>
                                      </p:cBhvr>
                                      <p:tavLst>
                                        <p:tav tm="0">
                                          <p:val>
                                            <p:strVal val="#ppt_w*0.70"/>
                                          </p:val>
                                        </p:tav>
                                        <p:tav tm="100000">
                                          <p:val>
                                            <p:strVal val="#ppt_w"/>
                                          </p:val>
                                        </p:tav>
                                      </p:tavLst>
                                    </p:anim>
                                    <p:anim calcmode="lin" valueType="num">
                                      <p:cBhvr>
                                        <p:cTn id="110" dur="1000" fill="hold"/>
                                        <p:tgtEl>
                                          <p:spTgt spid="255"/>
                                        </p:tgtEl>
                                        <p:attrNameLst>
                                          <p:attrName>ppt_h</p:attrName>
                                        </p:attrNameLst>
                                      </p:cBhvr>
                                      <p:tavLst>
                                        <p:tav tm="0">
                                          <p:val>
                                            <p:strVal val="#ppt_h"/>
                                          </p:val>
                                        </p:tav>
                                        <p:tav tm="100000">
                                          <p:val>
                                            <p:strVal val="#ppt_h"/>
                                          </p:val>
                                        </p:tav>
                                      </p:tavLst>
                                    </p:anim>
                                    <p:animEffect transition="in" filter="fade">
                                      <p:cBhvr>
                                        <p:cTn id="111" dur="1000"/>
                                        <p:tgtEl>
                                          <p:spTgt spid="255"/>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256"/>
                                        </p:tgtEl>
                                        <p:attrNameLst>
                                          <p:attrName>style.visibility</p:attrName>
                                        </p:attrNameLst>
                                      </p:cBhvr>
                                      <p:to>
                                        <p:strVal val="visible"/>
                                      </p:to>
                                    </p:set>
                                    <p:anim calcmode="lin" valueType="num">
                                      <p:cBhvr>
                                        <p:cTn id="114" dur="1000" fill="hold"/>
                                        <p:tgtEl>
                                          <p:spTgt spid="256"/>
                                        </p:tgtEl>
                                        <p:attrNameLst>
                                          <p:attrName>ppt_w</p:attrName>
                                        </p:attrNameLst>
                                      </p:cBhvr>
                                      <p:tavLst>
                                        <p:tav tm="0">
                                          <p:val>
                                            <p:strVal val="#ppt_w*0.70"/>
                                          </p:val>
                                        </p:tav>
                                        <p:tav tm="100000">
                                          <p:val>
                                            <p:strVal val="#ppt_w"/>
                                          </p:val>
                                        </p:tav>
                                      </p:tavLst>
                                    </p:anim>
                                    <p:anim calcmode="lin" valueType="num">
                                      <p:cBhvr>
                                        <p:cTn id="115" dur="1000" fill="hold"/>
                                        <p:tgtEl>
                                          <p:spTgt spid="256"/>
                                        </p:tgtEl>
                                        <p:attrNameLst>
                                          <p:attrName>ppt_h</p:attrName>
                                        </p:attrNameLst>
                                      </p:cBhvr>
                                      <p:tavLst>
                                        <p:tav tm="0">
                                          <p:val>
                                            <p:strVal val="#ppt_h"/>
                                          </p:val>
                                        </p:tav>
                                        <p:tav tm="100000">
                                          <p:val>
                                            <p:strVal val="#ppt_h"/>
                                          </p:val>
                                        </p:tav>
                                      </p:tavLst>
                                    </p:anim>
                                    <p:animEffect transition="in" filter="fade">
                                      <p:cBhvr>
                                        <p:cTn id="116" dur="1000"/>
                                        <p:tgtEl>
                                          <p:spTgt spid="256"/>
                                        </p:tgtEl>
                                      </p:cBhvr>
                                    </p:animEffect>
                                  </p:childTnLst>
                                </p:cTn>
                              </p:par>
                            </p:childTnLst>
                          </p:cTn>
                        </p:par>
                        <p:par>
                          <p:cTn id="117" fill="hold">
                            <p:stCondLst>
                              <p:cond delay="5000"/>
                            </p:stCondLst>
                            <p:childTnLst>
                              <p:par>
                                <p:cTn id="118" presetID="22" presetClass="entr" presetSubtype="8" fill="hold" nodeType="after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left)">
                                      <p:cBhvr>
                                        <p:cTn id="120" dur="1000"/>
                                        <p:tgtEl>
                                          <p:spTgt spid="19"/>
                                        </p:tgtEl>
                                      </p:cBhvr>
                                    </p:animEffect>
                                  </p:childTnLst>
                                </p:cTn>
                              </p:par>
                            </p:childTnLst>
                          </p:cTn>
                        </p:par>
                        <p:par>
                          <p:cTn id="121" fill="hold">
                            <p:stCondLst>
                              <p:cond delay="6000"/>
                            </p:stCondLst>
                            <p:childTnLst>
                              <p:par>
                                <p:cTn id="122" presetID="22" presetClass="entr" presetSubtype="8"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17" grpId="0">
        <p:bldAsOne/>
      </p:bldGraphic>
      <p:bldGraphic spid="229" grpId="0">
        <p:bldAsOne/>
      </p:bldGraphic>
      <p:bldP spid="237" grpId="0"/>
      <p:bldP spid="241" grpId="0"/>
      <p:bldP spid="242" grpId="0"/>
      <p:bldP spid="243" grpId="0"/>
      <p:bldP spid="244" grpId="0"/>
      <p:bldP spid="246" grpId="0"/>
      <p:bldP spid="253" grpId="0"/>
      <p:bldP spid="254" grpId="0"/>
      <p:bldP spid="255" grpId="0"/>
      <p:bldP spid="256" grpId="0"/>
      <p:bldGraphic spid="230" grpId="1">
        <p:bldAsOne/>
      </p:bldGraphic>
      <p:bldGraphic spid="238" grpId="0">
        <p:bldAsOne/>
      </p:bldGraphic>
      <p:bldGraphic spid="239" grpId="0">
        <p:bldAsOne/>
      </p:bldGraphic>
      <p:bldGraphic spid="240" grpId="0">
        <p:bldAsOne/>
      </p:bldGraphic>
      <p:bldGraphic spid="245" grpId="0">
        <p:bldAsOne/>
      </p:bldGraphic>
      <p:bldGraphic spid="250" grpId="0">
        <p:bldAsOne/>
      </p:bldGraphic>
      <p:bldGraphic spid="251" grpId="0">
        <p:bldAsOne/>
      </p:bldGraphic>
      <p:bldGraphic spid="252" grpId="0">
        <p:bldAsOne/>
      </p:bldGraphic>
      <p:bldP spid="2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ext uri="{D42A27DB-BD31-4B8C-83A1-F6EECF244321}">
                <p14:modId xmlns:p14="http://schemas.microsoft.com/office/powerpoint/2010/main" val="2390091188"/>
              </p:ext>
            </p:extLst>
          </p:nvPr>
        </p:nvGraphicFramePr>
        <p:xfrm>
          <a:off x="7115969" y="2756870"/>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386371"/>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946176" y="1517894"/>
            <a:ext cx="3790084" cy="707886"/>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الإنتاج الصيني من النفط الخام وسوائل الغاز الطبيعي </a:t>
            </a:r>
            <a:r>
              <a:rPr lang="ar-KW" sz="20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مليون ب/ي</a:t>
            </a:r>
            <a:r>
              <a:rPr lang="ar-KW" sz="2000" b="1" kern="0" dirty="0">
                <a:solidFill>
                  <a:schemeClr val="tx2"/>
                </a:solidFill>
                <a:latin typeface="Arial" pitchFamily="34" charset="0"/>
                <a:cs typeface="+mj-cs"/>
              </a:rPr>
              <a:t>)</a:t>
            </a:r>
            <a:endParaRPr lang="en-US" sz="2000" b="1" kern="0" dirty="0">
              <a:solidFill>
                <a:schemeClr val="tx2"/>
              </a:solidFill>
              <a:latin typeface="Arial" pitchFamily="34" charset="0"/>
              <a:cs typeface="+mj-cs"/>
            </a:endParaRPr>
          </a:p>
        </p:txBody>
      </p:sp>
      <p:graphicFrame>
        <p:nvGraphicFramePr>
          <p:cNvPr id="229" name="Chart 228">
            <a:extLst>
              <a:ext uri="{FF2B5EF4-FFF2-40B4-BE49-F238E27FC236}">
                <a16:creationId xmlns:a16="http://schemas.microsoft.com/office/drawing/2014/main" id="{9E563277-8297-4805-B882-1EF0CCFCB6C0}"/>
              </a:ext>
            </a:extLst>
          </p:cNvPr>
          <p:cNvGraphicFramePr/>
          <p:nvPr>
            <p:extLst>
              <p:ext uri="{D42A27DB-BD31-4B8C-83A1-F6EECF244321}">
                <p14:modId xmlns:p14="http://schemas.microsoft.com/office/powerpoint/2010/main" val="3990399496"/>
              </p:ext>
            </p:extLst>
          </p:nvPr>
        </p:nvGraphicFramePr>
        <p:xfrm>
          <a:off x="29685" y="2382601"/>
          <a:ext cx="5419137" cy="4289277"/>
        </p:xfrm>
        <a:graphic>
          <a:graphicData uri="http://schemas.openxmlformats.org/drawingml/2006/chart">
            <c:chart xmlns:c="http://schemas.openxmlformats.org/drawingml/2006/chart" xmlns:r="http://schemas.openxmlformats.org/officeDocument/2006/relationships" r:id="rId6"/>
          </a:graphicData>
        </a:graphic>
      </p:graphicFrame>
      <p:sp>
        <p:nvSpPr>
          <p:cNvPr id="237" name="TextBox 236">
            <a:extLst>
              <a:ext uri="{FF2B5EF4-FFF2-40B4-BE49-F238E27FC236}">
                <a16:creationId xmlns:a16="http://schemas.microsoft.com/office/drawing/2014/main" id="{222ED521-B007-4BDD-9900-E62FE5BF1626}"/>
              </a:ext>
            </a:extLst>
          </p:cNvPr>
          <p:cNvSpPr txBox="1"/>
          <p:nvPr/>
        </p:nvSpPr>
        <p:spPr>
          <a:xfrm flipH="1">
            <a:off x="6205649" y="4143771"/>
            <a:ext cx="4716539"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درجة الاعتماد على الواردات لتلبية الطلب</a:t>
            </a:r>
            <a:endParaRPr lang="en-US" sz="2000" b="1" kern="0" dirty="0">
              <a:solidFill>
                <a:schemeClr val="tx2"/>
              </a:solidFill>
              <a:latin typeface="Arial" pitchFamily="34" charset="0"/>
              <a:cs typeface="+mj-cs"/>
            </a:endParaRPr>
          </a:p>
        </p:txBody>
      </p:sp>
      <p:sp>
        <p:nvSpPr>
          <p:cNvPr id="241" name="TextBox 240">
            <a:extLst>
              <a:ext uri="{FF2B5EF4-FFF2-40B4-BE49-F238E27FC236}">
                <a16:creationId xmlns:a16="http://schemas.microsoft.com/office/drawing/2014/main" id="{05A3B1B9-CCBB-472C-9F43-D3503439F3CD}"/>
              </a:ext>
            </a:extLst>
          </p:cNvPr>
          <p:cNvSpPr txBox="1"/>
          <p:nvPr/>
        </p:nvSpPr>
        <p:spPr>
          <a:xfrm flipH="1">
            <a:off x="5334296" y="6414730"/>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2017</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2" name="TextBox 241">
            <a:extLst>
              <a:ext uri="{FF2B5EF4-FFF2-40B4-BE49-F238E27FC236}">
                <a16:creationId xmlns:a16="http://schemas.microsoft.com/office/drawing/2014/main" id="{787CF5F3-4458-455E-BE6D-92DA139FFBC7}"/>
              </a:ext>
            </a:extLst>
          </p:cNvPr>
          <p:cNvSpPr txBox="1"/>
          <p:nvPr/>
        </p:nvSpPr>
        <p:spPr>
          <a:xfrm flipH="1">
            <a:off x="6931284" y="6234574"/>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2020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3" name="TextBox 242">
            <a:extLst>
              <a:ext uri="{FF2B5EF4-FFF2-40B4-BE49-F238E27FC236}">
                <a16:creationId xmlns:a16="http://schemas.microsoft.com/office/drawing/2014/main" id="{1E950B91-D323-483F-A6B9-47E1E09B2C2B}"/>
              </a:ext>
            </a:extLst>
          </p:cNvPr>
          <p:cNvSpPr txBox="1"/>
          <p:nvPr/>
        </p:nvSpPr>
        <p:spPr>
          <a:xfrm flipH="1">
            <a:off x="8517988" y="6091960"/>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2030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4" name="TextBox 243">
            <a:extLst>
              <a:ext uri="{FF2B5EF4-FFF2-40B4-BE49-F238E27FC236}">
                <a16:creationId xmlns:a16="http://schemas.microsoft.com/office/drawing/2014/main" id="{578044DF-0259-445F-9361-CC88EB92B264}"/>
              </a:ext>
            </a:extLst>
          </p:cNvPr>
          <p:cNvSpPr txBox="1"/>
          <p:nvPr/>
        </p:nvSpPr>
        <p:spPr>
          <a:xfrm flipH="1">
            <a:off x="10078880" y="5899776"/>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2040</a:t>
            </a:r>
            <a:endParaRPr lang="en-US" sz="2000" b="1" dirty="0">
              <a:solidFill>
                <a:srgbClr val="C0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15CB0DA-AE3D-497A-B716-CD1C52256940}"/>
              </a:ext>
            </a:extLst>
          </p:cNvPr>
          <p:cNvCxnSpPr/>
          <p:nvPr/>
        </p:nvCxnSpPr>
        <p:spPr>
          <a:xfrm flipV="1">
            <a:off x="6858259" y="5426840"/>
            <a:ext cx="3556202" cy="381162"/>
          </a:xfrm>
          <a:prstGeom prst="line">
            <a:avLst/>
          </a:prstGeom>
          <a:ln w="53975">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EB02E314-A810-45FC-B194-AEE854DBC28C}"/>
              </a:ext>
            </a:extLst>
          </p:cNvPr>
          <p:cNvSpPr txBox="1"/>
          <p:nvPr/>
        </p:nvSpPr>
        <p:spPr>
          <a:xfrm>
            <a:off x="2608794" y="2886032"/>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سنوي </a:t>
            </a:r>
            <a:r>
              <a:rPr lang="ar-KW" sz="1700" b="1" dirty="0">
                <a:solidFill>
                  <a:srgbClr val="C00000"/>
                </a:solidFill>
                <a:cs typeface="+mj-cs"/>
              </a:rPr>
              <a:t>-1.3%</a:t>
            </a:r>
            <a:endParaRPr lang="en-US" sz="1700" b="1" dirty="0">
              <a:solidFill>
                <a:srgbClr val="C00000"/>
              </a:solidFill>
              <a:cs typeface="+mj-cs"/>
            </a:endParaRPr>
          </a:p>
        </p:txBody>
      </p:sp>
      <p:sp>
        <p:nvSpPr>
          <p:cNvPr id="40" name="TextBox 39">
            <a:extLst>
              <a:ext uri="{FF2B5EF4-FFF2-40B4-BE49-F238E27FC236}">
                <a16:creationId xmlns:a16="http://schemas.microsoft.com/office/drawing/2014/main" id="{E3B9BDB4-9AAD-4B88-AFFF-5DD17A9D5A80}"/>
              </a:ext>
            </a:extLst>
          </p:cNvPr>
          <p:cNvSpPr txBox="1"/>
          <p:nvPr/>
        </p:nvSpPr>
        <p:spPr>
          <a:xfrm flipH="1">
            <a:off x="5608946" y="1199734"/>
            <a:ext cx="4874035"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الإنتاج إلى الطلب على النفط في الصين </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sp>
        <p:nvSpPr>
          <p:cNvPr id="41" name="TextBox 40">
            <a:extLst>
              <a:ext uri="{FF2B5EF4-FFF2-40B4-BE49-F238E27FC236}">
                <a16:creationId xmlns:a16="http://schemas.microsoft.com/office/drawing/2014/main" id="{08AA30C2-5A95-44F4-AE81-975B0B116FC5}"/>
              </a:ext>
            </a:extLst>
          </p:cNvPr>
          <p:cNvSpPr txBox="1"/>
          <p:nvPr/>
        </p:nvSpPr>
        <p:spPr>
          <a:xfrm flipH="1">
            <a:off x="5330284" y="3053902"/>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2017</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9253CBF-0B4F-4C7E-8B43-5D3176766CA3}"/>
              </a:ext>
            </a:extLst>
          </p:cNvPr>
          <p:cNvSpPr txBox="1"/>
          <p:nvPr/>
        </p:nvSpPr>
        <p:spPr>
          <a:xfrm flipH="1">
            <a:off x="6927272" y="3270800"/>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2020</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8CE9F90E-F148-4FC7-A26E-B6D852F9F8A1}"/>
              </a:ext>
            </a:extLst>
          </p:cNvPr>
          <p:cNvSpPr txBox="1"/>
          <p:nvPr/>
        </p:nvSpPr>
        <p:spPr>
          <a:xfrm flipH="1">
            <a:off x="8513976" y="3573363"/>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2030</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84205BF-AE02-4A49-BDEF-07709752DA29}"/>
              </a:ext>
            </a:extLst>
          </p:cNvPr>
          <p:cNvSpPr txBox="1"/>
          <p:nvPr/>
        </p:nvSpPr>
        <p:spPr>
          <a:xfrm flipH="1">
            <a:off x="10110964" y="3754165"/>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2040</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75726AFD-94C3-4722-AF89-318B0F6E31F2}"/>
              </a:ext>
            </a:extLst>
          </p:cNvPr>
          <p:cNvCxnSpPr>
            <a:cxnSpLocks/>
          </p:cNvCxnSpPr>
          <p:nvPr/>
        </p:nvCxnSpPr>
        <p:spPr>
          <a:xfrm>
            <a:off x="6743180" y="2618987"/>
            <a:ext cx="3659249" cy="476906"/>
          </a:xfrm>
          <a:prstGeom prst="line">
            <a:avLst/>
          </a:prstGeom>
          <a:ln w="53975">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39375B65-5638-42B2-9E3C-F204BA8CEEFC}"/>
              </a:ext>
            </a:extLst>
          </p:cNvPr>
          <p:cNvGraphicFramePr/>
          <p:nvPr>
            <p:extLst>
              <p:ext uri="{D42A27DB-BD31-4B8C-83A1-F6EECF244321}">
                <p14:modId xmlns:p14="http://schemas.microsoft.com/office/powerpoint/2010/main" val="286309747"/>
              </p:ext>
            </p:extLst>
          </p:nvPr>
        </p:nvGraphicFramePr>
        <p:xfrm>
          <a:off x="5290872" y="1706717"/>
          <a:ext cx="2138995" cy="13088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Chart 47">
            <a:extLst>
              <a:ext uri="{FF2B5EF4-FFF2-40B4-BE49-F238E27FC236}">
                <a16:creationId xmlns:a16="http://schemas.microsoft.com/office/drawing/2014/main" id="{688822AC-64B6-45B0-B945-B278A7751B23}"/>
              </a:ext>
            </a:extLst>
          </p:cNvPr>
          <p:cNvGraphicFramePr/>
          <p:nvPr>
            <p:extLst>
              <p:ext uri="{D42A27DB-BD31-4B8C-83A1-F6EECF244321}">
                <p14:modId xmlns:p14="http://schemas.microsoft.com/office/powerpoint/2010/main" val="2036346014"/>
              </p:ext>
            </p:extLst>
          </p:nvPr>
        </p:nvGraphicFramePr>
        <p:xfrm>
          <a:off x="6838932" y="1955369"/>
          <a:ext cx="2138995" cy="13088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a16="http://schemas.microsoft.com/office/drawing/2014/main" id="{D2EB2EC1-D019-4317-AEAD-CD2E58BF65A4}"/>
              </a:ext>
            </a:extLst>
          </p:cNvPr>
          <p:cNvGraphicFramePr/>
          <p:nvPr>
            <p:extLst>
              <p:ext uri="{D42A27DB-BD31-4B8C-83A1-F6EECF244321}">
                <p14:modId xmlns:p14="http://schemas.microsoft.com/office/powerpoint/2010/main" val="1757882978"/>
              </p:ext>
            </p:extLst>
          </p:nvPr>
        </p:nvGraphicFramePr>
        <p:xfrm>
          <a:off x="8411053" y="2228093"/>
          <a:ext cx="2138995" cy="13088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0" name="Chart 49">
            <a:extLst>
              <a:ext uri="{FF2B5EF4-FFF2-40B4-BE49-F238E27FC236}">
                <a16:creationId xmlns:a16="http://schemas.microsoft.com/office/drawing/2014/main" id="{B0C4DF82-5267-4C02-9204-D0BD3D9A0CD0}"/>
              </a:ext>
            </a:extLst>
          </p:cNvPr>
          <p:cNvGraphicFramePr/>
          <p:nvPr>
            <p:extLst>
              <p:ext uri="{D42A27DB-BD31-4B8C-83A1-F6EECF244321}">
                <p14:modId xmlns:p14="http://schemas.microsoft.com/office/powerpoint/2010/main" val="2282865771"/>
              </p:ext>
            </p:extLst>
          </p:nvPr>
        </p:nvGraphicFramePr>
        <p:xfrm>
          <a:off x="9971148" y="2416595"/>
          <a:ext cx="2138995" cy="13088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30" name="Chart 229">
            <a:extLst>
              <a:ext uri="{FF2B5EF4-FFF2-40B4-BE49-F238E27FC236}">
                <a16:creationId xmlns:a16="http://schemas.microsoft.com/office/drawing/2014/main" id="{4A55E13C-2070-41DE-BC5B-DAD6442370B4}"/>
              </a:ext>
            </a:extLst>
          </p:cNvPr>
          <p:cNvGraphicFramePr/>
          <p:nvPr>
            <p:extLst>
              <p:ext uri="{D42A27DB-BD31-4B8C-83A1-F6EECF244321}">
                <p14:modId xmlns:p14="http://schemas.microsoft.com/office/powerpoint/2010/main" val="336195831"/>
              </p:ext>
            </p:extLst>
          </p:nvPr>
        </p:nvGraphicFramePr>
        <p:xfrm>
          <a:off x="5325868" y="5099027"/>
          <a:ext cx="2138995" cy="13088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8" name="Chart 237">
            <a:extLst>
              <a:ext uri="{FF2B5EF4-FFF2-40B4-BE49-F238E27FC236}">
                <a16:creationId xmlns:a16="http://schemas.microsoft.com/office/drawing/2014/main" id="{460CDF02-FA0F-4B0C-B890-C61821965156}"/>
              </a:ext>
            </a:extLst>
          </p:cNvPr>
          <p:cNvGraphicFramePr/>
          <p:nvPr>
            <p:extLst>
              <p:ext uri="{D42A27DB-BD31-4B8C-83A1-F6EECF244321}">
                <p14:modId xmlns:p14="http://schemas.microsoft.com/office/powerpoint/2010/main" val="1213776249"/>
              </p:ext>
            </p:extLst>
          </p:nvPr>
        </p:nvGraphicFramePr>
        <p:xfrm>
          <a:off x="6881180" y="4908603"/>
          <a:ext cx="2138995" cy="130882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9" name="Chart 238">
            <a:extLst>
              <a:ext uri="{FF2B5EF4-FFF2-40B4-BE49-F238E27FC236}">
                <a16:creationId xmlns:a16="http://schemas.microsoft.com/office/drawing/2014/main" id="{753A3D2C-5185-4D44-AA56-2241D2AED355}"/>
              </a:ext>
            </a:extLst>
          </p:cNvPr>
          <p:cNvGraphicFramePr/>
          <p:nvPr>
            <p:extLst>
              <p:ext uri="{D42A27DB-BD31-4B8C-83A1-F6EECF244321}">
                <p14:modId xmlns:p14="http://schemas.microsoft.com/office/powerpoint/2010/main" val="4083981132"/>
              </p:ext>
            </p:extLst>
          </p:nvPr>
        </p:nvGraphicFramePr>
        <p:xfrm>
          <a:off x="8434404" y="4752187"/>
          <a:ext cx="2138995" cy="13088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40" name="Chart 239">
            <a:extLst>
              <a:ext uri="{FF2B5EF4-FFF2-40B4-BE49-F238E27FC236}">
                <a16:creationId xmlns:a16="http://schemas.microsoft.com/office/drawing/2014/main" id="{FCA81141-06A6-44F4-A061-3C47CFE79FF1}"/>
              </a:ext>
            </a:extLst>
          </p:cNvPr>
          <p:cNvGraphicFramePr/>
          <p:nvPr>
            <p:extLst>
              <p:ext uri="{D42A27DB-BD31-4B8C-83A1-F6EECF244321}">
                <p14:modId xmlns:p14="http://schemas.microsoft.com/office/powerpoint/2010/main" val="2708967532"/>
              </p:ext>
            </p:extLst>
          </p:nvPr>
        </p:nvGraphicFramePr>
        <p:xfrm>
          <a:off x="9953620" y="4573795"/>
          <a:ext cx="2138995" cy="1308828"/>
        </p:xfrm>
        <a:graphic>
          <a:graphicData uri="http://schemas.openxmlformats.org/drawingml/2006/chart">
            <c:chart xmlns:c="http://schemas.openxmlformats.org/drawingml/2006/chart" xmlns:r="http://schemas.openxmlformats.org/officeDocument/2006/relationships" r:id="rId14"/>
          </a:graphicData>
        </a:graphic>
      </p:graphicFrame>
      <p:sp>
        <p:nvSpPr>
          <p:cNvPr id="54" name="TextBox 53">
            <a:extLst>
              <a:ext uri="{FF2B5EF4-FFF2-40B4-BE49-F238E27FC236}">
                <a16:creationId xmlns:a16="http://schemas.microsoft.com/office/drawing/2014/main" id="{1181017E-95A3-43DB-B744-A67D851CFA07}"/>
              </a:ext>
            </a:extLst>
          </p:cNvPr>
          <p:cNvSpPr txBox="1"/>
          <p:nvPr/>
        </p:nvSpPr>
        <p:spPr>
          <a:xfrm>
            <a:off x="5947735" y="5574880"/>
            <a:ext cx="1056523" cy="553998"/>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8.5</a:t>
            </a:r>
          </a:p>
          <a:p>
            <a:pPr algn="ctr" rtl="1">
              <a:buClr>
                <a:schemeClr val="accent1"/>
              </a:buClr>
              <a:buSzPct val="150000"/>
            </a:pPr>
            <a:r>
              <a:rPr lang="ar-KW" sz="1500" b="1" dirty="0">
                <a:solidFill>
                  <a:schemeClr val="accent5">
                    <a:lumMod val="50000"/>
                  </a:schemeClr>
                </a:solidFill>
                <a:cs typeface="+mj-cs"/>
              </a:rPr>
              <a:t> </a:t>
            </a:r>
            <a:r>
              <a:rPr lang="ar-KW" sz="1500" b="1" dirty="0">
                <a:solidFill>
                  <a:srgbClr val="C00000"/>
                </a:solidFill>
                <a:cs typeface="+mj-cs"/>
              </a:rPr>
              <a:t>مليون ب/ي</a:t>
            </a:r>
            <a:endParaRPr lang="en-US" sz="1500" b="1" dirty="0">
              <a:solidFill>
                <a:srgbClr val="C00000"/>
              </a:solidFill>
              <a:cs typeface="+mj-cs"/>
            </a:endParaRPr>
          </a:p>
        </p:txBody>
      </p:sp>
      <p:sp>
        <p:nvSpPr>
          <p:cNvPr id="55" name="TextBox 54">
            <a:extLst>
              <a:ext uri="{FF2B5EF4-FFF2-40B4-BE49-F238E27FC236}">
                <a16:creationId xmlns:a16="http://schemas.microsoft.com/office/drawing/2014/main" id="{4B494484-01DA-497C-90E6-54E83A465686}"/>
              </a:ext>
            </a:extLst>
          </p:cNvPr>
          <p:cNvSpPr txBox="1"/>
          <p:nvPr/>
        </p:nvSpPr>
        <p:spPr>
          <a:xfrm>
            <a:off x="7517703" y="5401907"/>
            <a:ext cx="1056523" cy="553998"/>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9.6</a:t>
            </a:r>
          </a:p>
          <a:p>
            <a:pPr algn="ctr" rtl="1">
              <a:buClr>
                <a:schemeClr val="accent1"/>
              </a:buClr>
              <a:buSzPct val="150000"/>
            </a:pPr>
            <a:r>
              <a:rPr lang="ar-KW" sz="1500" b="1" dirty="0">
                <a:solidFill>
                  <a:schemeClr val="accent5">
                    <a:lumMod val="50000"/>
                  </a:schemeClr>
                </a:solidFill>
                <a:cs typeface="+mj-cs"/>
              </a:rPr>
              <a:t> </a:t>
            </a:r>
            <a:r>
              <a:rPr lang="ar-KW" sz="1500" b="1" dirty="0">
                <a:solidFill>
                  <a:srgbClr val="C00000"/>
                </a:solidFill>
                <a:cs typeface="+mj-cs"/>
              </a:rPr>
              <a:t>مليون ب/ي</a:t>
            </a:r>
            <a:endParaRPr lang="en-US" sz="1500" b="1" dirty="0">
              <a:solidFill>
                <a:srgbClr val="C00000"/>
              </a:solidFill>
              <a:cs typeface="+mj-cs"/>
            </a:endParaRPr>
          </a:p>
        </p:txBody>
      </p:sp>
      <p:sp>
        <p:nvSpPr>
          <p:cNvPr id="56" name="TextBox 55">
            <a:extLst>
              <a:ext uri="{FF2B5EF4-FFF2-40B4-BE49-F238E27FC236}">
                <a16:creationId xmlns:a16="http://schemas.microsoft.com/office/drawing/2014/main" id="{DC99ADC9-9023-4CB7-BAD8-FB658366038D}"/>
              </a:ext>
            </a:extLst>
          </p:cNvPr>
          <p:cNvSpPr txBox="1"/>
          <p:nvPr/>
        </p:nvSpPr>
        <p:spPr>
          <a:xfrm>
            <a:off x="9068084" y="5266300"/>
            <a:ext cx="1056523" cy="553998"/>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12.4</a:t>
            </a:r>
          </a:p>
          <a:p>
            <a:pPr algn="ctr" rtl="1">
              <a:buClr>
                <a:schemeClr val="accent1"/>
              </a:buClr>
              <a:buSzPct val="150000"/>
            </a:pPr>
            <a:r>
              <a:rPr lang="ar-KW" sz="1500" b="1" dirty="0">
                <a:solidFill>
                  <a:schemeClr val="accent5">
                    <a:lumMod val="50000"/>
                  </a:schemeClr>
                </a:solidFill>
                <a:cs typeface="+mj-cs"/>
              </a:rPr>
              <a:t> </a:t>
            </a:r>
            <a:r>
              <a:rPr lang="ar-KW" sz="1500" b="1" dirty="0">
                <a:solidFill>
                  <a:srgbClr val="C00000"/>
                </a:solidFill>
                <a:cs typeface="+mj-cs"/>
              </a:rPr>
              <a:t>مليون ب/ي</a:t>
            </a:r>
            <a:endParaRPr lang="en-US" sz="1500" b="1" dirty="0">
              <a:solidFill>
                <a:srgbClr val="C00000"/>
              </a:solidFill>
              <a:cs typeface="+mj-cs"/>
            </a:endParaRPr>
          </a:p>
        </p:txBody>
      </p:sp>
      <p:sp>
        <p:nvSpPr>
          <p:cNvPr id="57" name="TextBox 56">
            <a:extLst>
              <a:ext uri="{FF2B5EF4-FFF2-40B4-BE49-F238E27FC236}">
                <a16:creationId xmlns:a16="http://schemas.microsoft.com/office/drawing/2014/main" id="{C1DB75E1-FC25-47A7-8EE2-F9CD38A699E6}"/>
              </a:ext>
            </a:extLst>
          </p:cNvPr>
          <p:cNvSpPr txBox="1"/>
          <p:nvPr/>
        </p:nvSpPr>
        <p:spPr>
          <a:xfrm>
            <a:off x="10586247" y="5083051"/>
            <a:ext cx="1056523" cy="553998"/>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14.6</a:t>
            </a:r>
          </a:p>
          <a:p>
            <a:pPr algn="ctr" rtl="1">
              <a:buClr>
                <a:schemeClr val="accent1"/>
              </a:buClr>
              <a:buSzPct val="150000"/>
            </a:pPr>
            <a:r>
              <a:rPr lang="ar-KW" sz="1500" b="1" dirty="0">
                <a:solidFill>
                  <a:schemeClr val="accent5">
                    <a:lumMod val="50000"/>
                  </a:schemeClr>
                </a:solidFill>
                <a:cs typeface="+mj-cs"/>
              </a:rPr>
              <a:t> </a:t>
            </a:r>
            <a:r>
              <a:rPr lang="ar-KW" sz="1500" b="1" dirty="0">
                <a:solidFill>
                  <a:srgbClr val="C00000"/>
                </a:solidFill>
                <a:cs typeface="+mj-cs"/>
              </a:rPr>
              <a:t>مليون ب/ي</a:t>
            </a:r>
            <a:endParaRPr lang="en-US" sz="1500" b="1" dirty="0">
              <a:solidFill>
                <a:srgbClr val="C00000"/>
              </a:solidFill>
              <a:cs typeface="+mj-cs"/>
            </a:endParaRPr>
          </a:p>
        </p:txBody>
      </p:sp>
      <p:sp>
        <p:nvSpPr>
          <p:cNvPr id="35" name="TextBox 34">
            <a:extLst>
              <a:ext uri="{FF2B5EF4-FFF2-40B4-BE49-F238E27FC236}">
                <a16:creationId xmlns:a16="http://schemas.microsoft.com/office/drawing/2014/main" id="{BD51FC80-B8F0-4302-BA5B-A4FF9C415BEB}"/>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36" name="Rectangle 35">
            <a:extLst>
              <a:ext uri="{FF2B5EF4-FFF2-40B4-BE49-F238E27FC236}">
                <a16:creationId xmlns:a16="http://schemas.microsoft.com/office/drawing/2014/main" id="{05CDF92C-2E34-4593-8F2D-0AFB6244ACB8}"/>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9E65F06-5154-4FD2-9F69-C60F6633040E}"/>
              </a:ext>
            </a:extLst>
          </p:cNvPr>
          <p:cNvGrpSpPr/>
          <p:nvPr/>
        </p:nvGrpSpPr>
        <p:grpSpPr>
          <a:xfrm>
            <a:off x="10801898" y="240143"/>
            <a:ext cx="1069796" cy="1063330"/>
            <a:chOff x="-91190" y="0"/>
            <a:chExt cx="2480341" cy="2381250"/>
          </a:xfrm>
        </p:grpSpPr>
        <p:pic>
          <p:nvPicPr>
            <p:cNvPr id="45" name="Picture 44" descr="ÙØªÙØ¬Ø© Ø¨Ø­Ø« Ø§ÙØµÙØ± Ø¹Ù Ø¬Ø§ÙØ¹Ø© Ø§ÙØ¯ÙÙ Ø§ÙØ¹Ø±Ø¨ÙØ©">
              <a:extLst>
                <a:ext uri="{FF2B5EF4-FFF2-40B4-BE49-F238E27FC236}">
                  <a16:creationId xmlns:a16="http://schemas.microsoft.com/office/drawing/2014/main" id="{DAF55E96-ED86-477A-8C62-793F32CDE42E}"/>
                </a:ext>
              </a:extLst>
            </p:cNvPr>
            <p:cNvPicPr>
              <a:picLocks noChangeAspect="1"/>
            </p:cNvPicPr>
            <p:nvPr/>
          </p:nvPicPr>
          <p:blipFill rotWithShape="1">
            <a:blip r:embed="rId15">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46" name="Picture 45" descr="ÙØªÙØ¬Ø© Ø¨Ø­Ø« Ø§ÙØµÙØ± Ø¹Ù âªchina flagâ¬â">
              <a:extLst>
                <a:ext uri="{FF2B5EF4-FFF2-40B4-BE49-F238E27FC236}">
                  <a16:creationId xmlns:a16="http://schemas.microsoft.com/office/drawing/2014/main" id="{3EC64960-7387-441D-B2A8-7EBED154FA32}"/>
                </a:ext>
              </a:extLst>
            </p:cNvPr>
            <p:cNvPicPr>
              <a:picLocks noChangeAspect="1"/>
            </p:cNvPicPr>
            <p:nvPr/>
          </p:nvPicPr>
          <p:blipFill rotWithShape="1">
            <a:blip r:embed="rId16">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5292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wipe(down)">
                                      <p:cBhvr>
                                        <p:cTn id="22" dur="1000"/>
                                        <p:tgtEl>
                                          <p:spTgt spid="229"/>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57"/>
                                        </p:tgtEl>
                                        <p:attrNameLst>
                                          <p:attrName>style.visibility</p:attrName>
                                        </p:attrNameLst>
                                      </p:cBhvr>
                                      <p:to>
                                        <p:strVal val="visible"/>
                                      </p:to>
                                    </p:set>
                                    <p:anim calcmode="lin" valueType="num">
                                      <p:cBhvr>
                                        <p:cTn id="25" dur="1000" fill="hold"/>
                                        <p:tgtEl>
                                          <p:spTgt spid="257"/>
                                        </p:tgtEl>
                                        <p:attrNameLst>
                                          <p:attrName>ppt_w</p:attrName>
                                        </p:attrNameLst>
                                      </p:cBhvr>
                                      <p:tavLst>
                                        <p:tav tm="0">
                                          <p:val>
                                            <p:strVal val="#ppt_w*0.70"/>
                                          </p:val>
                                        </p:tav>
                                        <p:tav tm="100000">
                                          <p:val>
                                            <p:strVal val="#ppt_w"/>
                                          </p:val>
                                        </p:tav>
                                      </p:tavLst>
                                    </p:anim>
                                    <p:anim calcmode="lin" valueType="num">
                                      <p:cBhvr>
                                        <p:cTn id="26" dur="1000" fill="hold"/>
                                        <p:tgtEl>
                                          <p:spTgt spid="257"/>
                                        </p:tgtEl>
                                        <p:attrNameLst>
                                          <p:attrName>ppt_h</p:attrName>
                                        </p:attrNameLst>
                                      </p:cBhvr>
                                      <p:tavLst>
                                        <p:tav tm="0">
                                          <p:val>
                                            <p:strVal val="#ppt_h"/>
                                          </p:val>
                                        </p:tav>
                                        <p:tav tm="100000">
                                          <p:val>
                                            <p:strVal val="#ppt_h"/>
                                          </p:val>
                                        </p:tav>
                                      </p:tavLst>
                                    </p:anim>
                                    <p:animEffect transition="in" filter="fade">
                                      <p:cBhvr>
                                        <p:cTn id="27" dur="1000"/>
                                        <p:tgtEl>
                                          <p:spTgt spid="257"/>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0.70"/>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heel(1)">
                                      <p:cBhvr>
                                        <p:cTn id="37" dur="2000"/>
                                        <p:tgtEl>
                                          <p:spTgt spid="4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2000"/>
                                        <p:tgtEl>
                                          <p:spTgt spid="4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heel(1)">
                                      <p:cBhvr>
                                        <p:cTn id="43" dur="2000"/>
                                        <p:tgtEl>
                                          <p:spTgt spid="4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heel(1)">
                                      <p:cBhvr>
                                        <p:cTn id="46" dur="2000"/>
                                        <p:tgtEl>
                                          <p:spTgt spid="5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0" fill="hold"/>
                                        <p:tgtEl>
                                          <p:spTgt spid="41"/>
                                        </p:tgtEl>
                                        <p:attrNameLst>
                                          <p:attrName>ppt_w</p:attrName>
                                        </p:attrNameLst>
                                      </p:cBhvr>
                                      <p:tavLst>
                                        <p:tav tm="0">
                                          <p:val>
                                            <p:strVal val="#ppt_w*0.70"/>
                                          </p:val>
                                        </p:tav>
                                        <p:tav tm="100000">
                                          <p:val>
                                            <p:strVal val="#ppt_w"/>
                                          </p:val>
                                        </p:tav>
                                      </p:tavLst>
                                    </p:anim>
                                    <p:anim calcmode="lin" valueType="num">
                                      <p:cBhvr>
                                        <p:cTn id="50" dur="1000" fill="hold"/>
                                        <p:tgtEl>
                                          <p:spTgt spid="41"/>
                                        </p:tgtEl>
                                        <p:attrNameLst>
                                          <p:attrName>ppt_h</p:attrName>
                                        </p:attrNameLst>
                                      </p:cBhvr>
                                      <p:tavLst>
                                        <p:tav tm="0">
                                          <p:val>
                                            <p:strVal val="#ppt_h"/>
                                          </p:val>
                                        </p:tav>
                                        <p:tav tm="100000">
                                          <p:val>
                                            <p:strVal val="#ppt_h"/>
                                          </p:val>
                                        </p:tav>
                                      </p:tavLst>
                                    </p:anim>
                                    <p:animEffect transition="in" filter="fade">
                                      <p:cBhvr>
                                        <p:cTn id="51" dur="1000"/>
                                        <p:tgtEl>
                                          <p:spTgt spid="4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1000" fill="hold"/>
                                        <p:tgtEl>
                                          <p:spTgt spid="42"/>
                                        </p:tgtEl>
                                        <p:attrNameLst>
                                          <p:attrName>ppt_w</p:attrName>
                                        </p:attrNameLst>
                                      </p:cBhvr>
                                      <p:tavLst>
                                        <p:tav tm="0">
                                          <p:val>
                                            <p:strVal val="#ppt_w*0.70"/>
                                          </p:val>
                                        </p:tav>
                                        <p:tav tm="100000">
                                          <p:val>
                                            <p:strVal val="#ppt_w"/>
                                          </p:val>
                                        </p:tav>
                                      </p:tavLst>
                                    </p:anim>
                                    <p:anim calcmode="lin" valueType="num">
                                      <p:cBhvr>
                                        <p:cTn id="55" dur="1000" fill="hold"/>
                                        <p:tgtEl>
                                          <p:spTgt spid="42"/>
                                        </p:tgtEl>
                                        <p:attrNameLst>
                                          <p:attrName>ppt_h</p:attrName>
                                        </p:attrNameLst>
                                      </p:cBhvr>
                                      <p:tavLst>
                                        <p:tav tm="0">
                                          <p:val>
                                            <p:strVal val="#ppt_h"/>
                                          </p:val>
                                        </p:tav>
                                        <p:tav tm="100000">
                                          <p:val>
                                            <p:strVal val="#ppt_h"/>
                                          </p:val>
                                        </p:tav>
                                      </p:tavLst>
                                    </p:anim>
                                    <p:animEffect transition="in" filter="fade">
                                      <p:cBhvr>
                                        <p:cTn id="56" dur="1000"/>
                                        <p:tgtEl>
                                          <p:spTgt spid="42"/>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1000" fill="hold"/>
                                        <p:tgtEl>
                                          <p:spTgt spid="43"/>
                                        </p:tgtEl>
                                        <p:attrNameLst>
                                          <p:attrName>ppt_w</p:attrName>
                                        </p:attrNameLst>
                                      </p:cBhvr>
                                      <p:tavLst>
                                        <p:tav tm="0">
                                          <p:val>
                                            <p:strVal val="#ppt_w*0.70"/>
                                          </p:val>
                                        </p:tav>
                                        <p:tav tm="100000">
                                          <p:val>
                                            <p:strVal val="#ppt_w"/>
                                          </p:val>
                                        </p:tav>
                                      </p:tavLst>
                                    </p:anim>
                                    <p:anim calcmode="lin" valueType="num">
                                      <p:cBhvr>
                                        <p:cTn id="60" dur="1000" fill="hold"/>
                                        <p:tgtEl>
                                          <p:spTgt spid="43"/>
                                        </p:tgtEl>
                                        <p:attrNameLst>
                                          <p:attrName>ppt_h</p:attrName>
                                        </p:attrNameLst>
                                      </p:cBhvr>
                                      <p:tavLst>
                                        <p:tav tm="0">
                                          <p:val>
                                            <p:strVal val="#ppt_h"/>
                                          </p:val>
                                        </p:tav>
                                        <p:tav tm="100000">
                                          <p:val>
                                            <p:strVal val="#ppt_h"/>
                                          </p:val>
                                        </p:tav>
                                      </p:tavLst>
                                    </p:anim>
                                    <p:animEffect transition="in" filter="fade">
                                      <p:cBhvr>
                                        <p:cTn id="61" dur="1000"/>
                                        <p:tgtEl>
                                          <p:spTgt spid="4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1000" fill="hold"/>
                                        <p:tgtEl>
                                          <p:spTgt spid="44"/>
                                        </p:tgtEl>
                                        <p:attrNameLst>
                                          <p:attrName>ppt_w</p:attrName>
                                        </p:attrNameLst>
                                      </p:cBhvr>
                                      <p:tavLst>
                                        <p:tav tm="0">
                                          <p:val>
                                            <p:strVal val="#ppt_w*0.70"/>
                                          </p:val>
                                        </p:tav>
                                        <p:tav tm="100000">
                                          <p:val>
                                            <p:strVal val="#ppt_w"/>
                                          </p:val>
                                        </p:tav>
                                      </p:tavLst>
                                    </p:anim>
                                    <p:anim calcmode="lin" valueType="num">
                                      <p:cBhvr>
                                        <p:cTn id="65" dur="1000" fill="hold"/>
                                        <p:tgtEl>
                                          <p:spTgt spid="44"/>
                                        </p:tgtEl>
                                        <p:attrNameLst>
                                          <p:attrName>ppt_h</p:attrName>
                                        </p:attrNameLst>
                                      </p:cBhvr>
                                      <p:tavLst>
                                        <p:tav tm="0">
                                          <p:val>
                                            <p:strVal val="#ppt_h"/>
                                          </p:val>
                                        </p:tav>
                                        <p:tav tm="100000">
                                          <p:val>
                                            <p:strVal val="#ppt_h"/>
                                          </p:val>
                                        </p:tav>
                                      </p:tavLst>
                                    </p:anim>
                                    <p:animEffect transition="in" filter="fade">
                                      <p:cBhvr>
                                        <p:cTn id="66" dur="1000"/>
                                        <p:tgtEl>
                                          <p:spTgt spid="44"/>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1000"/>
                                        <p:tgtEl>
                                          <p:spTgt spid="51"/>
                                        </p:tgtEl>
                                      </p:cBhvr>
                                    </p:animEffect>
                                  </p:childTnLst>
                                </p:cTn>
                              </p:par>
                            </p:childTnLst>
                          </p:cTn>
                        </p:par>
                        <p:par>
                          <p:cTn id="71" fill="hold">
                            <p:stCondLst>
                              <p:cond delay="3000"/>
                            </p:stCondLst>
                            <p:childTnLst>
                              <p:par>
                                <p:cTn id="72" presetID="55" presetClass="entr" presetSubtype="0" fill="hold" grpId="0" nodeType="afterEffect">
                                  <p:stCondLst>
                                    <p:cond delay="0"/>
                                  </p:stCondLst>
                                  <p:childTnLst>
                                    <p:set>
                                      <p:cBhvr>
                                        <p:cTn id="73" dur="1" fill="hold">
                                          <p:stCondLst>
                                            <p:cond delay="0"/>
                                          </p:stCondLst>
                                        </p:cTn>
                                        <p:tgtEl>
                                          <p:spTgt spid="237"/>
                                        </p:tgtEl>
                                        <p:attrNameLst>
                                          <p:attrName>style.visibility</p:attrName>
                                        </p:attrNameLst>
                                      </p:cBhvr>
                                      <p:to>
                                        <p:strVal val="visible"/>
                                      </p:to>
                                    </p:set>
                                    <p:anim calcmode="lin" valueType="num">
                                      <p:cBhvr>
                                        <p:cTn id="74" dur="1000" fill="hold"/>
                                        <p:tgtEl>
                                          <p:spTgt spid="237"/>
                                        </p:tgtEl>
                                        <p:attrNameLst>
                                          <p:attrName>ppt_w</p:attrName>
                                        </p:attrNameLst>
                                      </p:cBhvr>
                                      <p:tavLst>
                                        <p:tav tm="0">
                                          <p:val>
                                            <p:strVal val="#ppt_w*0.70"/>
                                          </p:val>
                                        </p:tav>
                                        <p:tav tm="100000">
                                          <p:val>
                                            <p:strVal val="#ppt_w"/>
                                          </p:val>
                                        </p:tav>
                                      </p:tavLst>
                                    </p:anim>
                                    <p:anim calcmode="lin" valueType="num">
                                      <p:cBhvr>
                                        <p:cTn id="75" dur="1000" fill="hold"/>
                                        <p:tgtEl>
                                          <p:spTgt spid="237"/>
                                        </p:tgtEl>
                                        <p:attrNameLst>
                                          <p:attrName>ppt_h</p:attrName>
                                        </p:attrNameLst>
                                      </p:cBhvr>
                                      <p:tavLst>
                                        <p:tav tm="0">
                                          <p:val>
                                            <p:strVal val="#ppt_h"/>
                                          </p:val>
                                        </p:tav>
                                        <p:tav tm="100000">
                                          <p:val>
                                            <p:strVal val="#ppt_h"/>
                                          </p:val>
                                        </p:tav>
                                      </p:tavLst>
                                    </p:anim>
                                    <p:animEffect transition="in" filter="fade">
                                      <p:cBhvr>
                                        <p:cTn id="76" dur="1000"/>
                                        <p:tgtEl>
                                          <p:spTgt spid="237"/>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41"/>
                                        </p:tgtEl>
                                        <p:attrNameLst>
                                          <p:attrName>style.visibility</p:attrName>
                                        </p:attrNameLst>
                                      </p:cBhvr>
                                      <p:to>
                                        <p:strVal val="visible"/>
                                      </p:to>
                                    </p:set>
                                    <p:anim calcmode="lin" valueType="num">
                                      <p:cBhvr>
                                        <p:cTn id="79" dur="1000" fill="hold"/>
                                        <p:tgtEl>
                                          <p:spTgt spid="241"/>
                                        </p:tgtEl>
                                        <p:attrNameLst>
                                          <p:attrName>ppt_w</p:attrName>
                                        </p:attrNameLst>
                                      </p:cBhvr>
                                      <p:tavLst>
                                        <p:tav tm="0">
                                          <p:val>
                                            <p:strVal val="#ppt_w*0.70"/>
                                          </p:val>
                                        </p:tav>
                                        <p:tav tm="100000">
                                          <p:val>
                                            <p:strVal val="#ppt_w"/>
                                          </p:val>
                                        </p:tav>
                                      </p:tavLst>
                                    </p:anim>
                                    <p:anim calcmode="lin" valueType="num">
                                      <p:cBhvr>
                                        <p:cTn id="80" dur="1000" fill="hold"/>
                                        <p:tgtEl>
                                          <p:spTgt spid="241"/>
                                        </p:tgtEl>
                                        <p:attrNameLst>
                                          <p:attrName>ppt_h</p:attrName>
                                        </p:attrNameLst>
                                      </p:cBhvr>
                                      <p:tavLst>
                                        <p:tav tm="0">
                                          <p:val>
                                            <p:strVal val="#ppt_h"/>
                                          </p:val>
                                        </p:tav>
                                        <p:tav tm="100000">
                                          <p:val>
                                            <p:strVal val="#ppt_h"/>
                                          </p:val>
                                        </p:tav>
                                      </p:tavLst>
                                    </p:anim>
                                    <p:animEffect transition="in" filter="fade">
                                      <p:cBhvr>
                                        <p:cTn id="81" dur="1000"/>
                                        <p:tgtEl>
                                          <p:spTgt spid="241"/>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42"/>
                                        </p:tgtEl>
                                        <p:attrNameLst>
                                          <p:attrName>style.visibility</p:attrName>
                                        </p:attrNameLst>
                                      </p:cBhvr>
                                      <p:to>
                                        <p:strVal val="visible"/>
                                      </p:to>
                                    </p:set>
                                    <p:anim calcmode="lin" valueType="num">
                                      <p:cBhvr>
                                        <p:cTn id="84" dur="1000" fill="hold"/>
                                        <p:tgtEl>
                                          <p:spTgt spid="242"/>
                                        </p:tgtEl>
                                        <p:attrNameLst>
                                          <p:attrName>ppt_w</p:attrName>
                                        </p:attrNameLst>
                                      </p:cBhvr>
                                      <p:tavLst>
                                        <p:tav tm="0">
                                          <p:val>
                                            <p:strVal val="#ppt_w*0.70"/>
                                          </p:val>
                                        </p:tav>
                                        <p:tav tm="100000">
                                          <p:val>
                                            <p:strVal val="#ppt_w"/>
                                          </p:val>
                                        </p:tav>
                                      </p:tavLst>
                                    </p:anim>
                                    <p:anim calcmode="lin" valueType="num">
                                      <p:cBhvr>
                                        <p:cTn id="85" dur="1000" fill="hold"/>
                                        <p:tgtEl>
                                          <p:spTgt spid="242"/>
                                        </p:tgtEl>
                                        <p:attrNameLst>
                                          <p:attrName>ppt_h</p:attrName>
                                        </p:attrNameLst>
                                      </p:cBhvr>
                                      <p:tavLst>
                                        <p:tav tm="0">
                                          <p:val>
                                            <p:strVal val="#ppt_h"/>
                                          </p:val>
                                        </p:tav>
                                        <p:tav tm="100000">
                                          <p:val>
                                            <p:strVal val="#ppt_h"/>
                                          </p:val>
                                        </p:tav>
                                      </p:tavLst>
                                    </p:anim>
                                    <p:animEffect transition="in" filter="fade">
                                      <p:cBhvr>
                                        <p:cTn id="86" dur="1000"/>
                                        <p:tgtEl>
                                          <p:spTgt spid="242"/>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243"/>
                                        </p:tgtEl>
                                        <p:attrNameLst>
                                          <p:attrName>style.visibility</p:attrName>
                                        </p:attrNameLst>
                                      </p:cBhvr>
                                      <p:to>
                                        <p:strVal val="visible"/>
                                      </p:to>
                                    </p:set>
                                    <p:anim calcmode="lin" valueType="num">
                                      <p:cBhvr>
                                        <p:cTn id="89" dur="1000" fill="hold"/>
                                        <p:tgtEl>
                                          <p:spTgt spid="243"/>
                                        </p:tgtEl>
                                        <p:attrNameLst>
                                          <p:attrName>ppt_w</p:attrName>
                                        </p:attrNameLst>
                                      </p:cBhvr>
                                      <p:tavLst>
                                        <p:tav tm="0">
                                          <p:val>
                                            <p:strVal val="#ppt_w*0.70"/>
                                          </p:val>
                                        </p:tav>
                                        <p:tav tm="100000">
                                          <p:val>
                                            <p:strVal val="#ppt_w"/>
                                          </p:val>
                                        </p:tav>
                                      </p:tavLst>
                                    </p:anim>
                                    <p:anim calcmode="lin" valueType="num">
                                      <p:cBhvr>
                                        <p:cTn id="90" dur="1000" fill="hold"/>
                                        <p:tgtEl>
                                          <p:spTgt spid="243"/>
                                        </p:tgtEl>
                                        <p:attrNameLst>
                                          <p:attrName>ppt_h</p:attrName>
                                        </p:attrNameLst>
                                      </p:cBhvr>
                                      <p:tavLst>
                                        <p:tav tm="0">
                                          <p:val>
                                            <p:strVal val="#ppt_h"/>
                                          </p:val>
                                        </p:tav>
                                        <p:tav tm="100000">
                                          <p:val>
                                            <p:strVal val="#ppt_h"/>
                                          </p:val>
                                        </p:tav>
                                      </p:tavLst>
                                    </p:anim>
                                    <p:animEffect transition="in" filter="fade">
                                      <p:cBhvr>
                                        <p:cTn id="91" dur="1000"/>
                                        <p:tgtEl>
                                          <p:spTgt spid="243"/>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244"/>
                                        </p:tgtEl>
                                        <p:attrNameLst>
                                          <p:attrName>style.visibility</p:attrName>
                                        </p:attrNameLst>
                                      </p:cBhvr>
                                      <p:to>
                                        <p:strVal val="visible"/>
                                      </p:to>
                                    </p:set>
                                    <p:anim calcmode="lin" valueType="num">
                                      <p:cBhvr>
                                        <p:cTn id="94" dur="1000" fill="hold"/>
                                        <p:tgtEl>
                                          <p:spTgt spid="244"/>
                                        </p:tgtEl>
                                        <p:attrNameLst>
                                          <p:attrName>ppt_w</p:attrName>
                                        </p:attrNameLst>
                                      </p:cBhvr>
                                      <p:tavLst>
                                        <p:tav tm="0">
                                          <p:val>
                                            <p:strVal val="#ppt_w*0.70"/>
                                          </p:val>
                                        </p:tav>
                                        <p:tav tm="100000">
                                          <p:val>
                                            <p:strVal val="#ppt_w"/>
                                          </p:val>
                                        </p:tav>
                                      </p:tavLst>
                                    </p:anim>
                                    <p:anim calcmode="lin" valueType="num">
                                      <p:cBhvr>
                                        <p:cTn id="95" dur="1000" fill="hold"/>
                                        <p:tgtEl>
                                          <p:spTgt spid="244"/>
                                        </p:tgtEl>
                                        <p:attrNameLst>
                                          <p:attrName>ppt_h</p:attrName>
                                        </p:attrNameLst>
                                      </p:cBhvr>
                                      <p:tavLst>
                                        <p:tav tm="0">
                                          <p:val>
                                            <p:strVal val="#ppt_h"/>
                                          </p:val>
                                        </p:tav>
                                        <p:tav tm="100000">
                                          <p:val>
                                            <p:strVal val="#ppt_h"/>
                                          </p:val>
                                        </p:tav>
                                      </p:tavLst>
                                    </p:anim>
                                    <p:animEffect transition="in" filter="fade">
                                      <p:cBhvr>
                                        <p:cTn id="96" dur="1000"/>
                                        <p:tgtEl>
                                          <p:spTgt spid="244"/>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Effect transition="in" filter="wheel(1)">
                                      <p:cBhvr>
                                        <p:cTn id="99" dur="2000"/>
                                        <p:tgtEl>
                                          <p:spTgt spid="230"/>
                                        </p:tgtEl>
                                      </p:cBhvr>
                                    </p:animEffect>
                                  </p:childTnLst>
                                </p:cTn>
                              </p:par>
                              <p:par>
                                <p:cTn id="100" presetID="21" presetClass="entr" presetSubtype="1" fill="hold" grpId="0" nodeType="withEffect">
                                  <p:stCondLst>
                                    <p:cond delay="0"/>
                                  </p:stCondLst>
                                  <p:childTnLst>
                                    <p:set>
                                      <p:cBhvr>
                                        <p:cTn id="101" dur="1" fill="hold">
                                          <p:stCondLst>
                                            <p:cond delay="0"/>
                                          </p:stCondLst>
                                        </p:cTn>
                                        <p:tgtEl>
                                          <p:spTgt spid="238"/>
                                        </p:tgtEl>
                                        <p:attrNameLst>
                                          <p:attrName>style.visibility</p:attrName>
                                        </p:attrNameLst>
                                      </p:cBhvr>
                                      <p:to>
                                        <p:strVal val="visible"/>
                                      </p:to>
                                    </p:set>
                                    <p:animEffect transition="in" filter="wheel(1)">
                                      <p:cBhvr>
                                        <p:cTn id="102" dur="2000"/>
                                        <p:tgtEl>
                                          <p:spTgt spid="238"/>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239"/>
                                        </p:tgtEl>
                                        <p:attrNameLst>
                                          <p:attrName>style.visibility</p:attrName>
                                        </p:attrNameLst>
                                      </p:cBhvr>
                                      <p:to>
                                        <p:strVal val="visible"/>
                                      </p:to>
                                    </p:set>
                                    <p:animEffect transition="in" filter="wheel(1)">
                                      <p:cBhvr>
                                        <p:cTn id="105" dur="2000"/>
                                        <p:tgtEl>
                                          <p:spTgt spid="23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40"/>
                                        </p:tgtEl>
                                        <p:attrNameLst>
                                          <p:attrName>style.visibility</p:attrName>
                                        </p:attrNameLst>
                                      </p:cBhvr>
                                      <p:to>
                                        <p:strVal val="visible"/>
                                      </p:to>
                                    </p:set>
                                    <p:animEffect transition="in" filter="wheel(1)">
                                      <p:cBhvr>
                                        <p:cTn id="108" dur="2000"/>
                                        <p:tgtEl>
                                          <p:spTgt spid="240"/>
                                        </p:tgtEl>
                                      </p:cBhvr>
                                    </p:animEffect>
                                  </p:childTnLst>
                                </p:cTn>
                              </p:par>
                            </p:childTnLst>
                          </p:cTn>
                        </p:par>
                        <p:par>
                          <p:cTn id="109" fill="hold">
                            <p:stCondLst>
                              <p:cond delay="5000"/>
                            </p:stCondLst>
                            <p:childTnLst>
                              <p:par>
                                <p:cTn id="110" presetID="55" presetClass="entr" presetSubtype="0"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1000" fill="hold"/>
                                        <p:tgtEl>
                                          <p:spTgt spid="54"/>
                                        </p:tgtEl>
                                        <p:attrNameLst>
                                          <p:attrName>ppt_w</p:attrName>
                                        </p:attrNameLst>
                                      </p:cBhvr>
                                      <p:tavLst>
                                        <p:tav tm="0">
                                          <p:val>
                                            <p:strVal val="#ppt_w*0.70"/>
                                          </p:val>
                                        </p:tav>
                                        <p:tav tm="100000">
                                          <p:val>
                                            <p:strVal val="#ppt_w"/>
                                          </p:val>
                                        </p:tav>
                                      </p:tavLst>
                                    </p:anim>
                                    <p:anim calcmode="lin" valueType="num">
                                      <p:cBhvr>
                                        <p:cTn id="113" dur="1000" fill="hold"/>
                                        <p:tgtEl>
                                          <p:spTgt spid="54"/>
                                        </p:tgtEl>
                                        <p:attrNameLst>
                                          <p:attrName>ppt_h</p:attrName>
                                        </p:attrNameLst>
                                      </p:cBhvr>
                                      <p:tavLst>
                                        <p:tav tm="0">
                                          <p:val>
                                            <p:strVal val="#ppt_h"/>
                                          </p:val>
                                        </p:tav>
                                        <p:tav tm="100000">
                                          <p:val>
                                            <p:strVal val="#ppt_h"/>
                                          </p:val>
                                        </p:tav>
                                      </p:tavLst>
                                    </p:anim>
                                    <p:animEffect transition="in" filter="fade">
                                      <p:cBhvr>
                                        <p:cTn id="114" dur="1000"/>
                                        <p:tgtEl>
                                          <p:spTgt spid="54"/>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1000" fill="hold"/>
                                        <p:tgtEl>
                                          <p:spTgt spid="55"/>
                                        </p:tgtEl>
                                        <p:attrNameLst>
                                          <p:attrName>ppt_w</p:attrName>
                                        </p:attrNameLst>
                                      </p:cBhvr>
                                      <p:tavLst>
                                        <p:tav tm="0">
                                          <p:val>
                                            <p:strVal val="#ppt_w*0.70"/>
                                          </p:val>
                                        </p:tav>
                                        <p:tav tm="100000">
                                          <p:val>
                                            <p:strVal val="#ppt_w"/>
                                          </p:val>
                                        </p:tav>
                                      </p:tavLst>
                                    </p:anim>
                                    <p:anim calcmode="lin" valueType="num">
                                      <p:cBhvr>
                                        <p:cTn id="118" dur="1000" fill="hold"/>
                                        <p:tgtEl>
                                          <p:spTgt spid="55"/>
                                        </p:tgtEl>
                                        <p:attrNameLst>
                                          <p:attrName>ppt_h</p:attrName>
                                        </p:attrNameLst>
                                      </p:cBhvr>
                                      <p:tavLst>
                                        <p:tav tm="0">
                                          <p:val>
                                            <p:strVal val="#ppt_h"/>
                                          </p:val>
                                        </p:tav>
                                        <p:tav tm="100000">
                                          <p:val>
                                            <p:strVal val="#ppt_h"/>
                                          </p:val>
                                        </p:tav>
                                      </p:tavLst>
                                    </p:anim>
                                    <p:animEffect transition="in" filter="fade">
                                      <p:cBhvr>
                                        <p:cTn id="119" dur="1000"/>
                                        <p:tgtEl>
                                          <p:spTgt spid="55"/>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1000" fill="hold"/>
                                        <p:tgtEl>
                                          <p:spTgt spid="56"/>
                                        </p:tgtEl>
                                        <p:attrNameLst>
                                          <p:attrName>ppt_w</p:attrName>
                                        </p:attrNameLst>
                                      </p:cBhvr>
                                      <p:tavLst>
                                        <p:tav tm="0">
                                          <p:val>
                                            <p:strVal val="#ppt_w*0.70"/>
                                          </p:val>
                                        </p:tav>
                                        <p:tav tm="100000">
                                          <p:val>
                                            <p:strVal val="#ppt_w"/>
                                          </p:val>
                                        </p:tav>
                                      </p:tavLst>
                                    </p:anim>
                                    <p:anim calcmode="lin" valueType="num">
                                      <p:cBhvr>
                                        <p:cTn id="123" dur="1000" fill="hold"/>
                                        <p:tgtEl>
                                          <p:spTgt spid="56"/>
                                        </p:tgtEl>
                                        <p:attrNameLst>
                                          <p:attrName>ppt_h</p:attrName>
                                        </p:attrNameLst>
                                      </p:cBhvr>
                                      <p:tavLst>
                                        <p:tav tm="0">
                                          <p:val>
                                            <p:strVal val="#ppt_h"/>
                                          </p:val>
                                        </p:tav>
                                        <p:tav tm="100000">
                                          <p:val>
                                            <p:strVal val="#ppt_h"/>
                                          </p:val>
                                        </p:tav>
                                      </p:tavLst>
                                    </p:anim>
                                    <p:animEffect transition="in" filter="fade">
                                      <p:cBhvr>
                                        <p:cTn id="124" dur="1000"/>
                                        <p:tgtEl>
                                          <p:spTgt spid="56"/>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1000" fill="hold"/>
                                        <p:tgtEl>
                                          <p:spTgt spid="57"/>
                                        </p:tgtEl>
                                        <p:attrNameLst>
                                          <p:attrName>ppt_w</p:attrName>
                                        </p:attrNameLst>
                                      </p:cBhvr>
                                      <p:tavLst>
                                        <p:tav tm="0">
                                          <p:val>
                                            <p:strVal val="#ppt_w*0.70"/>
                                          </p:val>
                                        </p:tav>
                                        <p:tav tm="100000">
                                          <p:val>
                                            <p:strVal val="#ppt_w"/>
                                          </p:val>
                                        </p:tav>
                                      </p:tavLst>
                                    </p:anim>
                                    <p:anim calcmode="lin" valueType="num">
                                      <p:cBhvr>
                                        <p:cTn id="128" dur="1000" fill="hold"/>
                                        <p:tgtEl>
                                          <p:spTgt spid="57"/>
                                        </p:tgtEl>
                                        <p:attrNameLst>
                                          <p:attrName>ppt_h</p:attrName>
                                        </p:attrNameLst>
                                      </p:cBhvr>
                                      <p:tavLst>
                                        <p:tav tm="0">
                                          <p:val>
                                            <p:strVal val="#ppt_h"/>
                                          </p:val>
                                        </p:tav>
                                        <p:tav tm="100000">
                                          <p:val>
                                            <p:strVal val="#ppt_h"/>
                                          </p:val>
                                        </p:tav>
                                      </p:tavLst>
                                    </p:anim>
                                    <p:animEffect transition="in" filter="fade">
                                      <p:cBhvr>
                                        <p:cTn id="129" dur="1000"/>
                                        <p:tgtEl>
                                          <p:spTgt spid="57"/>
                                        </p:tgtEl>
                                      </p:cBhvr>
                                    </p:animEffect>
                                  </p:childTnLst>
                                </p:cTn>
                              </p:par>
                            </p:childTnLst>
                          </p:cTn>
                        </p:par>
                        <p:par>
                          <p:cTn id="130" fill="hold">
                            <p:stCondLst>
                              <p:cond delay="6000"/>
                            </p:stCondLst>
                            <p:childTnLst>
                              <p:par>
                                <p:cTn id="131" presetID="22" presetClass="entr" presetSubtype="8" fill="hold" nodeType="after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left)">
                                      <p:cBhvr>
                                        <p:cTn id="1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229" grpId="0">
        <p:bldAsOne/>
      </p:bldGraphic>
      <p:bldP spid="237" grpId="0"/>
      <p:bldP spid="241" grpId="0"/>
      <p:bldP spid="242" grpId="0"/>
      <p:bldP spid="243" grpId="0"/>
      <p:bldP spid="244" grpId="0"/>
      <p:bldP spid="257" grpId="0"/>
      <p:bldP spid="40" grpId="0"/>
      <p:bldP spid="41" grpId="0"/>
      <p:bldP spid="42" grpId="0"/>
      <p:bldP spid="43" grpId="0"/>
      <p:bldP spid="44" grpId="0"/>
      <p:bldGraphic spid="47" grpId="0">
        <p:bldAsOne/>
      </p:bldGraphic>
      <p:bldGraphic spid="48" grpId="0">
        <p:bldAsOne/>
      </p:bldGraphic>
      <p:bldGraphic spid="49" grpId="0">
        <p:bldAsOne/>
      </p:bldGraphic>
      <p:bldGraphic spid="50" grpId="0">
        <p:bldAsOne/>
      </p:bldGraphic>
      <p:bldGraphic spid="230" grpId="0">
        <p:bldAsOne/>
      </p:bldGraphic>
      <p:bldGraphic spid="238" grpId="0">
        <p:bldAsOne/>
      </p:bldGraphic>
      <p:bldGraphic spid="239" grpId="0">
        <p:bldAsOne/>
      </p:bldGraphic>
      <p:bldGraphic spid="240" grpId="0">
        <p:bldAsOne/>
      </p:bldGraphic>
      <p:bldP spid="54"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56870"/>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386371"/>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638466" y="1601757"/>
            <a:ext cx="4033126" cy="707886"/>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تطور الطلب على الغاز الطبيعي في الصين حتى عام </a:t>
            </a:r>
            <a:r>
              <a:rPr lang="ar-KW" sz="2000" b="1" kern="0" dirty="0">
                <a:latin typeface="Arial" pitchFamily="34" charset="0"/>
                <a:cs typeface="PT Bold Heading" panose="02010400000000000000" pitchFamily="2" charset="-78"/>
              </a:rPr>
              <a:t>2040</a:t>
            </a:r>
            <a:r>
              <a:rPr lang="ar-KW" sz="2000" b="1" kern="0" dirty="0">
                <a:solidFill>
                  <a:schemeClr val="tx2"/>
                </a:solidFill>
                <a:latin typeface="Arial" pitchFamily="34" charset="0"/>
                <a:cs typeface="PT Bold Heading" panose="02010400000000000000" pitchFamily="2" charset="-78"/>
              </a:rPr>
              <a:t> </a:t>
            </a:r>
            <a:r>
              <a:rPr lang="ar-KW" sz="20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مليار متر مكعب</a:t>
            </a:r>
            <a:r>
              <a:rPr lang="ar-KW" sz="2000" b="1" kern="0" dirty="0">
                <a:solidFill>
                  <a:schemeClr val="tx2"/>
                </a:solidFill>
                <a:latin typeface="Arial" pitchFamily="34" charset="0"/>
                <a:cs typeface="+mj-cs"/>
              </a:rPr>
              <a:t>)</a:t>
            </a:r>
            <a:endParaRPr lang="en-US" sz="2000" b="1" kern="0" dirty="0">
              <a:solidFill>
                <a:schemeClr val="tx2"/>
              </a:solidFill>
              <a:latin typeface="Arial" pitchFamily="34" charset="0"/>
              <a:cs typeface="+mj-cs"/>
            </a:endParaRPr>
          </a:p>
        </p:txBody>
      </p:sp>
      <p:grpSp>
        <p:nvGrpSpPr>
          <p:cNvPr id="4" name="Group 3">
            <a:extLst>
              <a:ext uri="{FF2B5EF4-FFF2-40B4-BE49-F238E27FC236}">
                <a16:creationId xmlns:a16="http://schemas.microsoft.com/office/drawing/2014/main" id="{B59535C4-766E-43A6-8B50-47FAFCDDDA8D}"/>
              </a:ext>
            </a:extLst>
          </p:cNvPr>
          <p:cNvGrpSpPr/>
          <p:nvPr/>
        </p:nvGrpSpPr>
        <p:grpSpPr>
          <a:xfrm>
            <a:off x="1584999" y="2720233"/>
            <a:ext cx="842984" cy="1078030"/>
            <a:chOff x="2691117" y="2410408"/>
            <a:chExt cx="842984" cy="1078030"/>
          </a:xfrm>
        </p:grpSpPr>
        <p:sp>
          <p:nvSpPr>
            <p:cNvPr id="10" name="Freeform 95">
              <a:extLst>
                <a:ext uri="{FF2B5EF4-FFF2-40B4-BE49-F238E27FC236}">
                  <a16:creationId xmlns:a16="http://schemas.microsoft.com/office/drawing/2014/main" id="{53ED5119-0465-40CC-B196-D0DF13634FC2}"/>
                </a:ext>
              </a:extLst>
            </p:cNvPr>
            <p:cNvSpPr>
              <a:spLocks/>
            </p:cNvSpPr>
            <p:nvPr/>
          </p:nvSpPr>
          <p:spPr bwMode="auto">
            <a:xfrm>
              <a:off x="3141650" y="2410408"/>
              <a:ext cx="271576" cy="292777"/>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B1B7A916-C60E-4A00-9EC4-80AE55343D7D}"/>
                </a:ext>
              </a:extLst>
            </p:cNvPr>
            <p:cNvSpPr>
              <a:spLocks/>
            </p:cNvSpPr>
            <p:nvPr/>
          </p:nvSpPr>
          <p:spPr bwMode="auto">
            <a:xfrm>
              <a:off x="3210722" y="2757340"/>
              <a:ext cx="323379" cy="242006"/>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7">
              <a:extLst>
                <a:ext uri="{FF2B5EF4-FFF2-40B4-BE49-F238E27FC236}">
                  <a16:creationId xmlns:a16="http://schemas.microsoft.com/office/drawing/2014/main" id="{45D7F5D0-3796-4A9A-BC9F-28F20C087954}"/>
                </a:ext>
              </a:extLst>
            </p:cNvPr>
            <p:cNvSpPr>
              <a:spLocks/>
            </p:cNvSpPr>
            <p:nvPr/>
          </p:nvSpPr>
          <p:spPr bwMode="auto">
            <a:xfrm>
              <a:off x="2691117" y="2621952"/>
              <a:ext cx="571408" cy="768329"/>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09" y="181"/>
                    <a:pt x="109"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8">
              <a:extLst>
                <a:ext uri="{FF2B5EF4-FFF2-40B4-BE49-F238E27FC236}">
                  <a16:creationId xmlns:a16="http://schemas.microsoft.com/office/drawing/2014/main" id="{5D59C612-3A26-4FD6-A8A0-3608F0902CE1}"/>
                </a:ext>
              </a:extLst>
            </p:cNvPr>
            <p:cNvSpPr>
              <a:spLocks/>
            </p:cNvSpPr>
            <p:nvPr/>
          </p:nvSpPr>
          <p:spPr bwMode="auto">
            <a:xfrm>
              <a:off x="2691117" y="3094119"/>
              <a:ext cx="304541" cy="394319"/>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7" name="Chart 16">
            <a:extLst>
              <a:ext uri="{FF2B5EF4-FFF2-40B4-BE49-F238E27FC236}">
                <a16:creationId xmlns:a16="http://schemas.microsoft.com/office/drawing/2014/main" id="{E67869A6-0B77-4184-AFA3-B51C67223CA2}"/>
              </a:ext>
            </a:extLst>
          </p:cNvPr>
          <p:cNvGraphicFramePr/>
          <p:nvPr>
            <p:extLst/>
          </p:nvPr>
        </p:nvGraphicFramePr>
        <p:xfrm>
          <a:off x="8295185" y="2382601"/>
          <a:ext cx="4362721" cy="30482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9" name="Chart 228">
            <a:extLst>
              <a:ext uri="{FF2B5EF4-FFF2-40B4-BE49-F238E27FC236}">
                <a16:creationId xmlns:a16="http://schemas.microsoft.com/office/drawing/2014/main" id="{9E563277-8297-4805-B882-1EF0CCFCB6C0}"/>
              </a:ext>
            </a:extLst>
          </p:cNvPr>
          <p:cNvGraphicFramePr/>
          <p:nvPr>
            <p:extLst>
              <p:ext uri="{D42A27DB-BD31-4B8C-83A1-F6EECF244321}">
                <p14:modId xmlns:p14="http://schemas.microsoft.com/office/powerpoint/2010/main" val="203613047"/>
              </p:ext>
            </p:extLst>
          </p:nvPr>
        </p:nvGraphicFramePr>
        <p:xfrm>
          <a:off x="29685" y="2606708"/>
          <a:ext cx="5419137" cy="4065170"/>
        </p:xfrm>
        <a:graphic>
          <a:graphicData uri="http://schemas.openxmlformats.org/drawingml/2006/chart">
            <c:chart xmlns:c="http://schemas.openxmlformats.org/drawingml/2006/chart" xmlns:r="http://schemas.openxmlformats.org/officeDocument/2006/relationships" r:id="rId7"/>
          </a:graphicData>
        </a:graphic>
      </p:graphicFrame>
      <p:sp>
        <p:nvSpPr>
          <p:cNvPr id="237" name="TextBox 236">
            <a:extLst>
              <a:ext uri="{FF2B5EF4-FFF2-40B4-BE49-F238E27FC236}">
                <a16:creationId xmlns:a16="http://schemas.microsoft.com/office/drawing/2014/main" id="{222ED521-B007-4BDD-9900-E62FE5BF1626}"/>
              </a:ext>
            </a:extLst>
          </p:cNvPr>
          <p:cNvSpPr txBox="1"/>
          <p:nvPr/>
        </p:nvSpPr>
        <p:spPr>
          <a:xfrm flipH="1">
            <a:off x="6419604" y="1398709"/>
            <a:ext cx="4455693"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الطلب الصيني من الطلب العالمي </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sp>
        <p:nvSpPr>
          <p:cNvPr id="246" name="TextBox 245">
            <a:extLst>
              <a:ext uri="{FF2B5EF4-FFF2-40B4-BE49-F238E27FC236}">
                <a16:creationId xmlns:a16="http://schemas.microsoft.com/office/drawing/2014/main" id="{46197E12-A6CE-4742-8BB1-3BC71710301A}"/>
              </a:ext>
            </a:extLst>
          </p:cNvPr>
          <p:cNvSpPr txBox="1"/>
          <p:nvPr/>
        </p:nvSpPr>
        <p:spPr>
          <a:xfrm flipH="1">
            <a:off x="5290701" y="4161756"/>
            <a:ext cx="6600664"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الطلب الصيني من طلب مجموعة دول أسيا والمحيط الهادي</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graphicFrame>
        <p:nvGraphicFramePr>
          <p:cNvPr id="230" name="Chart 229">
            <a:extLst>
              <a:ext uri="{FF2B5EF4-FFF2-40B4-BE49-F238E27FC236}">
                <a16:creationId xmlns:a16="http://schemas.microsoft.com/office/drawing/2014/main" id="{4A55E13C-2070-41DE-BC5B-DAD6442370B4}"/>
              </a:ext>
            </a:extLst>
          </p:cNvPr>
          <p:cNvGraphicFramePr/>
          <p:nvPr>
            <p:extLst/>
          </p:nvPr>
        </p:nvGraphicFramePr>
        <p:xfrm>
          <a:off x="5325868" y="2415979"/>
          <a:ext cx="2138995" cy="13088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2" name="Chart 251">
            <a:extLst>
              <a:ext uri="{FF2B5EF4-FFF2-40B4-BE49-F238E27FC236}">
                <a16:creationId xmlns:a16="http://schemas.microsoft.com/office/drawing/2014/main" id="{047741FF-AD21-4E7A-AA83-508BEC5BB42F}"/>
              </a:ext>
            </a:extLst>
          </p:cNvPr>
          <p:cNvGraphicFramePr/>
          <p:nvPr>
            <p:extLst/>
          </p:nvPr>
        </p:nvGraphicFramePr>
        <p:xfrm>
          <a:off x="9971148" y="5147757"/>
          <a:ext cx="2138995" cy="1308828"/>
        </p:xfrm>
        <a:graphic>
          <a:graphicData uri="http://schemas.openxmlformats.org/drawingml/2006/chart">
            <c:chart xmlns:c="http://schemas.openxmlformats.org/drawingml/2006/chart" xmlns:r="http://schemas.openxmlformats.org/officeDocument/2006/relationships" r:id="rId9"/>
          </a:graphicData>
        </a:graphic>
      </p:graphicFrame>
      <p:sp>
        <p:nvSpPr>
          <p:cNvPr id="257" name="TextBox 256">
            <a:extLst>
              <a:ext uri="{FF2B5EF4-FFF2-40B4-BE49-F238E27FC236}">
                <a16:creationId xmlns:a16="http://schemas.microsoft.com/office/drawing/2014/main" id="{EB02E314-A810-45FC-B194-AEE854DBC28C}"/>
              </a:ext>
            </a:extLst>
          </p:cNvPr>
          <p:cNvSpPr txBox="1"/>
          <p:nvPr/>
        </p:nvSpPr>
        <p:spPr>
          <a:xfrm>
            <a:off x="1720092" y="2649034"/>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سنوي 4.5%</a:t>
            </a:r>
            <a:endParaRPr lang="en-US" sz="1700" b="1" dirty="0">
              <a:solidFill>
                <a:schemeClr val="accent5">
                  <a:lumMod val="50000"/>
                </a:schemeClr>
              </a:solidFill>
              <a:cs typeface="+mj-cs"/>
            </a:endParaRPr>
          </a:p>
        </p:txBody>
      </p:sp>
      <p:graphicFrame>
        <p:nvGraphicFramePr>
          <p:cNvPr id="47" name="Chart 46">
            <a:extLst>
              <a:ext uri="{FF2B5EF4-FFF2-40B4-BE49-F238E27FC236}">
                <a16:creationId xmlns:a16="http://schemas.microsoft.com/office/drawing/2014/main" id="{8698843C-B691-44C8-95B0-513D1B226EAD}"/>
              </a:ext>
            </a:extLst>
          </p:cNvPr>
          <p:cNvGraphicFramePr/>
          <p:nvPr>
            <p:extLst>
              <p:ext uri="{D42A27DB-BD31-4B8C-83A1-F6EECF244321}">
                <p14:modId xmlns:p14="http://schemas.microsoft.com/office/powerpoint/2010/main" val="1270938746"/>
              </p:ext>
            </p:extLst>
          </p:nvPr>
        </p:nvGraphicFramePr>
        <p:xfrm>
          <a:off x="7104247" y="2698256"/>
          <a:ext cx="5057399" cy="3899493"/>
        </p:xfrm>
        <a:graphic>
          <a:graphicData uri="http://schemas.openxmlformats.org/drawingml/2006/chart">
            <c:chart xmlns:c="http://schemas.openxmlformats.org/drawingml/2006/chart" xmlns:r="http://schemas.openxmlformats.org/officeDocument/2006/relationships" r:id="rId10"/>
          </a:graphicData>
        </a:graphic>
      </p:graphicFrame>
      <p:sp>
        <p:nvSpPr>
          <p:cNvPr id="49" name="TextBox 48">
            <a:extLst>
              <a:ext uri="{FF2B5EF4-FFF2-40B4-BE49-F238E27FC236}">
                <a16:creationId xmlns:a16="http://schemas.microsoft.com/office/drawing/2014/main" id="{959585A5-83AE-454B-B214-6B644297D2ED}"/>
              </a:ext>
            </a:extLst>
          </p:cNvPr>
          <p:cNvSpPr txBox="1"/>
          <p:nvPr/>
        </p:nvSpPr>
        <p:spPr>
          <a:xfrm flipH="1">
            <a:off x="5322574" y="3673068"/>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2016</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8F037CFB-C514-4193-B462-C8D3EC2AFD57}"/>
              </a:ext>
            </a:extLst>
          </p:cNvPr>
          <p:cNvSpPr txBox="1"/>
          <p:nvPr/>
        </p:nvSpPr>
        <p:spPr>
          <a:xfrm flipH="1">
            <a:off x="7638764" y="3421872"/>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2030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7C726EA0-86FC-403F-8226-8D091F31EB17}"/>
              </a:ext>
            </a:extLst>
          </p:cNvPr>
          <p:cNvSpPr txBox="1"/>
          <p:nvPr/>
        </p:nvSpPr>
        <p:spPr>
          <a:xfrm flipH="1">
            <a:off x="10103254" y="3206242"/>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2040</a:t>
            </a:r>
            <a:endParaRPr lang="en-US" sz="2000" b="1" dirty="0">
              <a:solidFill>
                <a:srgbClr val="C00000"/>
              </a:solidFill>
              <a:latin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0C6AD827-A0BE-497E-A052-DAC8305CD763}"/>
              </a:ext>
            </a:extLst>
          </p:cNvPr>
          <p:cNvCxnSpPr/>
          <p:nvPr/>
        </p:nvCxnSpPr>
        <p:spPr>
          <a:xfrm flipV="1">
            <a:off x="6834505" y="2709242"/>
            <a:ext cx="3556202" cy="381162"/>
          </a:xfrm>
          <a:prstGeom prst="line">
            <a:avLst/>
          </a:prstGeom>
          <a:ln w="53975">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0" name="Chart 59">
            <a:extLst>
              <a:ext uri="{FF2B5EF4-FFF2-40B4-BE49-F238E27FC236}">
                <a16:creationId xmlns:a16="http://schemas.microsoft.com/office/drawing/2014/main" id="{823F66B2-BDAA-4912-8ECB-3937B7392EFF}"/>
              </a:ext>
            </a:extLst>
          </p:cNvPr>
          <p:cNvGraphicFramePr/>
          <p:nvPr>
            <p:extLst>
              <p:ext uri="{D42A27DB-BD31-4B8C-83A1-F6EECF244321}">
                <p14:modId xmlns:p14="http://schemas.microsoft.com/office/powerpoint/2010/main" val="114919735"/>
              </p:ext>
            </p:extLst>
          </p:nvPr>
        </p:nvGraphicFramePr>
        <p:xfrm>
          <a:off x="5314146" y="2357365"/>
          <a:ext cx="2138995" cy="13088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Chart 61">
            <a:extLst>
              <a:ext uri="{FF2B5EF4-FFF2-40B4-BE49-F238E27FC236}">
                <a16:creationId xmlns:a16="http://schemas.microsoft.com/office/drawing/2014/main" id="{08B06AAC-7E92-4E16-B3E1-17259DF26A83}"/>
              </a:ext>
            </a:extLst>
          </p:cNvPr>
          <p:cNvGraphicFramePr/>
          <p:nvPr>
            <p:extLst>
              <p:ext uri="{D42A27DB-BD31-4B8C-83A1-F6EECF244321}">
                <p14:modId xmlns:p14="http://schemas.microsoft.com/office/powerpoint/2010/main" val="3580813621"/>
              </p:ext>
            </p:extLst>
          </p:nvPr>
        </p:nvGraphicFramePr>
        <p:xfrm>
          <a:off x="7555180" y="2082099"/>
          <a:ext cx="2138995" cy="130882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Chart 62">
            <a:extLst>
              <a:ext uri="{FF2B5EF4-FFF2-40B4-BE49-F238E27FC236}">
                <a16:creationId xmlns:a16="http://schemas.microsoft.com/office/drawing/2014/main" id="{D3AD9D18-B556-47F8-954E-832C9ADF0726}"/>
              </a:ext>
            </a:extLst>
          </p:cNvPr>
          <p:cNvGraphicFramePr/>
          <p:nvPr>
            <p:extLst>
              <p:ext uri="{D42A27DB-BD31-4B8C-83A1-F6EECF244321}">
                <p14:modId xmlns:p14="http://schemas.microsoft.com/office/powerpoint/2010/main" val="577549851"/>
              </p:ext>
            </p:extLst>
          </p:nvPr>
        </p:nvGraphicFramePr>
        <p:xfrm>
          <a:off x="9977994" y="1880261"/>
          <a:ext cx="2138995" cy="13088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8" name="Chart 67">
            <a:extLst>
              <a:ext uri="{FF2B5EF4-FFF2-40B4-BE49-F238E27FC236}">
                <a16:creationId xmlns:a16="http://schemas.microsoft.com/office/drawing/2014/main" id="{ED6275B8-BAFE-4EDF-8124-25A459CBAB18}"/>
              </a:ext>
            </a:extLst>
          </p:cNvPr>
          <p:cNvGraphicFramePr/>
          <p:nvPr>
            <p:extLst>
              <p:ext uri="{D42A27DB-BD31-4B8C-83A1-F6EECF244321}">
                <p14:modId xmlns:p14="http://schemas.microsoft.com/office/powerpoint/2010/main" val="2227585671"/>
              </p:ext>
            </p:extLst>
          </p:nvPr>
        </p:nvGraphicFramePr>
        <p:xfrm>
          <a:off x="5302423" y="5100561"/>
          <a:ext cx="2138995" cy="1308828"/>
        </p:xfrm>
        <a:graphic>
          <a:graphicData uri="http://schemas.openxmlformats.org/drawingml/2006/chart">
            <c:chart xmlns:c="http://schemas.openxmlformats.org/drawingml/2006/chart" xmlns:r="http://schemas.openxmlformats.org/officeDocument/2006/relationships" r:id="rId14"/>
          </a:graphicData>
        </a:graphic>
      </p:graphicFrame>
      <p:sp>
        <p:nvSpPr>
          <p:cNvPr id="69" name="TextBox 68">
            <a:extLst>
              <a:ext uri="{FF2B5EF4-FFF2-40B4-BE49-F238E27FC236}">
                <a16:creationId xmlns:a16="http://schemas.microsoft.com/office/drawing/2014/main" id="{B715C3BB-D207-414C-8B3B-2B92386FA1BC}"/>
              </a:ext>
            </a:extLst>
          </p:cNvPr>
          <p:cNvSpPr txBox="1"/>
          <p:nvPr/>
        </p:nvSpPr>
        <p:spPr>
          <a:xfrm flipH="1">
            <a:off x="5299129" y="6357650"/>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2016</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8ED8A0DA-1E08-41E2-92AA-426B597AD81B}"/>
              </a:ext>
            </a:extLst>
          </p:cNvPr>
          <p:cNvSpPr txBox="1"/>
          <p:nvPr/>
        </p:nvSpPr>
        <p:spPr>
          <a:xfrm flipH="1">
            <a:off x="7615319" y="6106454"/>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2030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1470722E-E985-40BC-B7DF-2E5987DB2C12}"/>
              </a:ext>
            </a:extLst>
          </p:cNvPr>
          <p:cNvSpPr txBox="1"/>
          <p:nvPr/>
        </p:nvSpPr>
        <p:spPr>
          <a:xfrm flipH="1">
            <a:off x="10079809" y="5890824"/>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2040</a:t>
            </a:r>
            <a:endParaRPr lang="en-US" sz="2000" b="1" dirty="0">
              <a:solidFill>
                <a:srgbClr val="C00000"/>
              </a:solidFill>
              <a:latin typeface="Times New Roman" panose="02020603050405020304" pitchFamily="18"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B605DC64-7632-4113-889A-546C2CD249E8}"/>
              </a:ext>
            </a:extLst>
          </p:cNvPr>
          <p:cNvCxnSpPr/>
          <p:nvPr/>
        </p:nvCxnSpPr>
        <p:spPr>
          <a:xfrm flipV="1">
            <a:off x="6811060" y="5393824"/>
            <a:ext cx="3556202" cy="381162"/>
          </a:xfrm>
          <a:prstGeom prst="line">
            <a:avLst/>
          </a:prstGeom>
          <a:ln w="53975">
            <a:solidFill>
              <a:schemeClr val="accent5">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3" name="Chart 72">
            <a:extLst>
              <a:ext uri="{FF2B5EF4-FFF2-40B4-BE49-F238E27FC236}">
                <a16:creationId xmlns:a16="http://schemas.microsoft.com/office/drawing/2014/main" id="{169BE9DA-244F-487A-A862-30E7E72A19AA}"/>
              </a:ext>
            </a:extLst>
          </p:cNvPr>
          <p:cNvGraphicFramePr/>
          <p:nvPr>
            <p:extLst>
              <p:ext uri="{D42A27DB-BD31-4B8C-83A1-F6EECF244321}">
                <p14:modId xmlns:p14="http://schemas.microsoft.com/office/powerpoint/2010/main" val="4188526263"/>
              </p:ext>
            </p:extLst>
          </p:nvPr>
        </p:nvGraphicFramePr>
        <p:xfrm>
          <a:off x="5290701" y="5041947"/>
          <a:ext cx="2138995" cy="130882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a:extLst>
              <a:ext uri="{FF2B5EF4-FFF2-40B4-BE49-F238E27FC236}">
                <a16:creationId xmlns:a16="http://schemas.microsoft.com/office/drawing/2014/main" id="{484A807A-69A8-4F45-A84F-8DFE7FF834DA}"/>
              </a:ext>
            </a:extLst>
          </p:cNvPr>
          <p:cNvGraphicFramePr/>
          <p:nvPr>
            <p:extLst>
              <p:ext uri="{D42A27DB-BD31-4B8C-83A1-F6EECF244321}">
                <p14:modId xmlns:p14="http://schemas.microsoft.com/office/powerpoint/2010/main" val="1286119838"/>
              </p:ext>
            </p:extLst>
          </p:nvPr>
        </p:nvGraphicFramePr>
        <p:xfrm>
          <a:off x="7531735" y="4766681"/>
          <a:ext cx="2138995" cy="130882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5" name="Chart 74">
            <a:extLst>
              <a:ext uri="{FF2B5EF4-FFF2-40B4-BE49-F238E27FC236}">
                <a16:creationId xmlns:a16="http://schemas.microsoft.com/office/drawing/2014/main" id="{3F9208AD-3C50-4D96-B906-787412909CEA}"/>
              </a:ext>
            </a:extLst>
          </p:cNvPr>
          <p:cNvGraphicFramePr/>
          <p:nvPr>
            <p:extLst>
              <p:ext uri="{D42A27DB-BD31-4B8C-83A1-F6EECF244321}">
                <p14:modId xmlns:p14="http://schemas.microsoft.com/office/powerpoint/2010/main" val="2450019649"/>
              </p:ext>
            </p:extLst>
          </p:nvPr>
        </p:nvGraphicFramePr>
        <p:xfrm>
          <a:off x="9954549" y="4564843"/>
          <a:ext cx="2138995" cy="1308828"/>
        </p:xfrm>
        <a:graphic>
          <a:graphicData uri="http://schemas.openxmlformats.org/drawingml/2006/chart">
            <c:chart xmlns:c="http://schemas.openxmlformats.org/drawingml/2006/chart" xmlns:r="http://schemas.openxmlformats.org/officeDocument/2006/relationships" r:id="rId17"/>
          </a:graphicData>
        </a:graphic>
      </p:graphicFrame>
      <p:sp>
        <p:nvSpPr>
          <p:cNvPr id="39" name="TextBox 38">
            <a:extLst>
              <a:ext uri="{FF2B5EF4-FFF2-40B4-BE49-F238E27FC236}">
                <a16:creationId xmlns:a16="http://schemas.microsoft.com/office/drawing/2014/main" id="{EC6030D2-ACF8-4398-A0E3-1A0A6BBD1FCD}"/>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40" name="Rectangle 39">
            <a:extLst>
              <a:ext uri="{FF2B5EF4-FFF2-40B4-BE49-F238E27FC236}">
                <a16:creationId xmlns:a16="http://schemas.microsoft.com/office/drawing/2014/main" id="{F05CEA15-3448-4450-8A92-5279205F95D8}"/>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862B14A-513F-47FB-89BD-7ACD37F991BA}"/>
              </a:ext>
            </a:extLst>
          </p:cNvPr>
          <p:cNvGrpSpPr/>
          <p:nvPr/>
        </p:nvGrpSpPr>
        <p:grpSpPr>
          <a:xfrm>
            <a:off x="10801898" y="240143"/>
            <a:ext cx="1069796" cy="1063330"/>
            <a:chOff x="-91190" y="0"/>
            <a:chExt cx="2480341" cy="2381250"/>
          </a:xfrm>
        </p:grpSpPr>
        <p:pic>
          <p:nvPicPr>
            <p:cNvPr id="42" name="Picture 41" descr="ÙØªÙØ¬Ø© Ø¨Ø­Ø« Ø§ÙØµÙØ± Ø¹Ù Ø¬Ø§ÙØ¹Ø© Ø§ÙØ¯ÙÙ Ø§ÙØ¹Ø±Ø¨ÙØ©">
              <a:extLst>
                <a:ext uri="{FF2B5EF4-FFF2-40B4-BE49-F238E27FC236}">
                  <a16:creationId xmlns:a16="http://schemas.microsoft.com/office/drawing/2014/main" id="{AF56995D-60A3-409D-8F79-2CB2F47FF33B}"/>
                </a:ext>
              </a:extLst>
            </p:cNvPr>
            <p:cNvPicPr>
              <a:picLocks noChangeAspect="1"/>
            </p:cNvPicPr>
            <p:nvPr/>
          </p:nvPicPr>
          <p:blipFill rotWithShape="1">
            <a:blip r:embed="rId1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43" name="Picture 42" descr="ÙØªÙØ¬Ø© Ø¨Ø­Ø« Ø§ÙØµÙØ± Ø¹Ù âªchina flagâ¬â">
              <a:extLst>
                <a:ext uri="{FF2B5EF4-FFF2-40B4-BE49-F238E27FC236}">
                  <a16:creationId xmlns:a16="http://schemas.microsoft.com/office/drawing/2014/main" id="{9DCD4347-F239-40B1-A7ED-8FB6491564C5}"/>
                </a:ext>
              </a:extLst>
            </p:cNvPr>
            <p:cNvPicPr>
              <a:picLocks noChangeAspect="1"/>
            </p:cNvPicPr>
            <p:nvPr/>
          </p:nvPicPr>
          <p:blipFill rotWithShape="1">
            <a:blip r:embed="rId1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6021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wipe(down)">
                                      <p:cBhvr>
                                        <p:cTn id="22" dur="1000"/>
                                        <p:tgtEl>
                                          <p:spTgt spid="229"/>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p:tgtEl>
                                          <p:spTgt spid="17"/>
                                        </p:tgtEl>
                                        <p:attrNameLst>
                                          <p:attrName>ppt_x</p:attrName>
                                        </p:attrNameLst>
                                      </p:cBhvr>
                                      <p:tavLst>
                                        <p:tav tm="0">
                                          <p:val>
                                            <p:strVal val="#ppt_x-#ppt_w*1.125000"/>
                                          </p:val>
                                        </p:tav>
                                        <p:tav tm="100000">
                                          <p:val>
                                            <p:strVal val="#ppt_x"/>
                                          </p:val>
                                        </p:tav>
                                      </p:tavLst>
                                    </p:anim>
                                    <p:animEffect transition="in" filter="wipe(right)">
                                      <p:cBhvr>
                                        <p:cTn id="30" dur="1000"/>
                                        <p:tgtEl>
                                          <p:spTgt spid="1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257"/>
                                        </p:tgtEl>
                                        <p:attrNameLst>
                                          <p:attrName>style.visibility</p:attrName>
                                        </p:attrNameLst>
                                      </p:cBhvr>
                                      <p:to>
                                        <p:strVal val="visible"/>
                                      </p:to>
                                    </p:set>
                                    <p:anim calcmode="lin" valueType="num">
                                      <p:cBhvr>
                                        <p:cTn id="33" dur="1000" fill="hold"/>
                                        <p:tgtEl>
                                          <p:spTgt spid="257"/>
                                        </p:tgtEl>
                                        <p:attrNameLst>
                                          <p:attrName>ppt_w</p:attrName>
                                        </p:attrNameLst>
                                      </p:cBhvr>
                                      <p:tavLst>
                                        <p:tav tm="0">
                                          <p:val>
                                            <p:strVal val="#ppt_w*0.70"/>
                                          </p:val>
                                        </p:tav>
                                        <p:tav tm="100000">
                                          <p:val>
                                            <p:strVal val="#ppt_w"/>
                                          </p:val>
                                        </p:tav>
                                      </p:tavLst>
                                    </p:anim>
                                    <p:anim calcmode="lin" valueType="num">
                                      <p:cBhvr>
                                        <p:cTn id="34" dur="1000" fill="hold"/>
                                        <p:tgtEl>
                                          <p:spTgt spid="257"/>
                                        </p:tgtEl>
                                        <p:attrNameLst>
                                          <p:attrName>ppt_h</p:attrName>
                                        </p:attrNameLst>
                                      </p:cBhvr>
                                      <p:tavLst>
                                        <p:tav tm="0">
                                          <p:val>
                                            <p:strVal val="#ppt_h"/>
                                          </p:val>
                                        </p:tav>
                                        <p:tav tm="100000">
                                          <p:val>
                                            <p:strVal val="#ppt_h"/>
                                          </p:val>
                                        </p:tav>
                                      </p:tavLst>
                                    </p:anim>
                                    <p:animEffect transition="in" filter="fade">
                                      <p:cBhvr>
                                        <p:cTn id="35" dur="1000"/>
                                        <p:tgtEl>
                                          <p:spTgt spid="25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37"/>
                                        </p:tgtEl>
                                        <p:attrNameLst>
                                          <p:attrName>style.visibility</p:attrName>
                                        </p:attrNameLst>
                                      </p:cBhvr>
                                      <p:to>
                                        <p:strVal val="visible"/>
                                      </p:to>
                                    </p:set>
                                    <p:anim calcmode="lin" valueType="num">
                                      <p:cBhvr>
                                        <p:cTn id="40" dur="1000" fill="hold"/>
                                        <p:tgtEl>
                                          <p:spTgt spid="237"/>
                                        </p:tgtEl>
                                        <p:attrNameLst>
                                          <p:attrName>ppt_w</p:attrName>
                                        </p:attrNameLst>
                                      </p:cBhvr>
                                      <p:tavLst>
                                        <p:tav tm="0">
                                          <p:val>
                                            <p:strVal val="#ppt_w*0.70"/>
                                          </p:val>
                                        </p:tav>
                                        <p:tav tm="100000">
                                          <p:val>
                                            <p:strVal val="#ppt_w"/>
                                          </p:val>
                                        </p:tav>
                                      </p:tavLst>
                                    </p:anim>
                                    <p:anim calcmode="lin" valueType="num">
                                      <p:cBhvr>
                                        <p:cTn id="41" dur="1000" fill="hold"/>
                                        <p:tgtEl>
                                          <p:spTgt spid="237"/>
                                        </p:tgtEl>
                                        <p:attrNameLst>
                                          <p:attrName>ppt_h</p:attrName>
                                        </p:attrNameLst>
                                      </p:cBhvr>
                                      <p:tavLst>
                                        <p:tav tm="0">
                                          <p:val>
                                            <p:strVal val="#ppt_h"/>
                                          </p:val>
                                        </p:tav>
                                        <p:tav tm="100000">
                                          <p:val>
                                            <p:strVal val="#ppt_h"/>
                                          </p:val>
                                        </p:tav>
                                      </p:tavLst>
                                    </p:anim>
                                    <p:animEffect transition="in" filter="fade">
                                      <p:cBhvr>
                                        <p:cTn id="42" dur="1000"/>
                                        <p:tgtEl>
                                          <p:spTgt spid="237"/>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30"/>
                                        </p:tgtEl>
                                        <p:attrNameLst>
                                          <p:attrName>style.visibility</p:attrName>
                                        </p:attrNameLst>
                                      </p:cBhvr>
                                      <p:to>
                                        <p:strVal val="visible"/>
                                      </p:to>
                                    </p:set>
                                    <p:animEffect transition="in" filter="wheel(1)">
                                      <p:cBhvr>
                                        <p:cTn id="45" dur="2000"/>
                                        <p:tgtEl>
                                          <p:spTgt spid="23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52"/>
                                        </p:tgtEl>
                                        <p:attrNameLst>
                                          <p:attrName>style.visibility</p:attrName>
                                        </p:attrNameLst>
                                      </p:cBhvr>
                                      <p:to>
                                        <p:strVal val="visible"/>
                                      </p:to>
                                    </p:set>
                                    <p:animEffect transition="in" filter="wheel(1)">
                                      <p:cBhvr>
                                        <p:cTn id="48" dur="2000"/>
                                        <p:tgtEl>
                                          <p:spTgt spid="25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heel(1)">
                                      <p:cBhvr>
                                        <p:cTn id="51" dur="2000"/>
                                        <p:tgtEl>
                                          <p:spTgt spid="47"/>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1000" fill="hold"/>
                                        <p:tgtEl>
                                          <p:spTgt spid="49"/>
                                        </p:tgtEl>
                                        <p:attrNameLst>
                                          <p:attrName>ppt_w</p:attrName>
                                        </p:attrNameLst>
                                      </p:cBhvr>
                                      <p:tavLst>
                                        <p:tav tm="0">
                                          <p:val>
                                            <p:strVal val="#ppt_w*0.70"/>
                                          </p:val>
                                        </p:tav>
                                        <p:tav tm="100000">
                                          <p:val>
                                            <p:strVal val="#ppt_w"/>
                                          </p:val>
                                        </p:tav>
                                      </p:tavLst>
                                    </p:anim>
                                    <p:anim calcmode="lin" valueType="num">
                                      <p:cBhvr>
                                        <p:cTn id="55" dur="1000" fill="hold"/>
                                        <p:tgtEl>
                                          <p:spTgt spid="49"/>
                                        </p:tgtEl>
                                        <p:attrNameLst>
                                          <p:attrName>ppt_h</p:attrName>
                                        </p:attrNameLst>
                                      </p:cBhvr>
                                      <p:tavLst>
                                        <p:tav tm="0">
                                          <p:val>
                                            <p:strVal val="#ppt_h"/>
                                          </p:val>
                                        </p:tav>
                                        <p:tav tm="100000">
                                          <p:val>
                                            <p:strVal val="#ppt_h"/>
                                          </p:val>
                                        </p:tav>
                                      </p:tavLst>
                                    </p:anim>
                                    <p:animEffect transition="in" filter="fade">
                                      <p:cBhvr>
                                        <p:cTn id="56" dur="1000"/>
                                        <p:tgtEl>
                                          <p:spTgt spid="49"/>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1000" fill="hold"/>
                                        <p:tgtEl>
                                          <p:spTgt spid="51"/>
                                        </p:tgtEl>
                                        <p:attrNameLst>
                                          <p:attrName>ppt_w</p:attrName>
                                        </p:attrNameLst>
                                      </p:cBhvr>
                                      <p:tavLst>
                                        <p:tav tm="0">
                                          <p:val>
                                            <p:strVal val="#ppt_w*0.70"/>
                                          </p:val>
                                        </p:tav>
                                        <p:tav tm="100000">
                                          <p:val>
                                            <p:strVal val="#ppt_w"/>
                                          </p:val>
                                        </p:tav>
                                      </p:tavLst>
                                    </p:anim>
                                    <p:anim calcmode="lin" valueType="num">
                                      <p:cBhvr>
                                        <p:cTn id="60" dur="1000" fill="hold"/>
                                        <p:tgtEl>
                                          <p:spTgt spid="51"/>
                                        </p:tgtEl>
                                        <p:attrNameLst>
                                          <p:attrName>ppt_h</p:attrName>
                                        </p:attrNameLst>
                                      </p:cBhvr>
                                      <p:tavLst>
                                        <p:tav tm="0">
                                          <p:val>
                                            <p:strVal val="#ppt_h"/>
                                          </p:val>
                                        </p:tav>
                                        <p:tav tm="100000">
                                          <p:val>
                                            <p:strVal val="#ppt_h"/>
                                          </p:val>
                                        </p:tav>
                                      </p:tavLst>
                                    </p:anim>
                                    <p:animEffect transition="in" filter="fade">
                                      <p:cBhvr>
                                        <p:cTn id="61" dur="1000"/>
                                        <p:tgtEl>
                                          <p:spTgt spid="51"/>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1000" fill="hold"/>
                                        <p:tgtEl>
                                          <p:spTgt spid="52"/>
                                        </p:tgtEl>
                                        <p:attrNameLst>
                                          <p:attrName>ppt_w</p:attrName>
                                        </p:attrNameLst>
                                      </p:cBhvr>
                                      <p:tavLst>
                                        <p:tav tm="0">
                                          <p:val>
                                            <p:strVal val="#ppt_w*0.70"/>
                                          </p:val>
                                        </p:tav>
                                        <p:tav tm="100000">
                                          <p:val>
                                            <p:strVal val="#ppt_w"/>
                                          </p:val>
                                        </p:tav>
                                      </p:tavLst>
                                    </p:anim>
                                    <p:anim calcmode="lin" valueType="num">
                                      <p:cBhvr>
                                        <p:cTn id="65" dur="1000" fill="hold"/>
                                        <p:tgtEl>
                                          <p:spTgt spid="52"/>
                                        </p:tgtEl>
                                        <p:attrNameLst>
                                          <p:attrName>ppt_h</p:attrName>
                                        </p:attrNameLst>
                                      </p:cBhvr>
                                      <p:tavLst>
                                        <p:tav tm="0">
                                          <p:val>
                                            <p:strVal val="#ppt_h"/>
                                          </p:val>
                                        </p:tav>
                                        <p:tav tm="100000">
                                          <p:val>
                                            <p:strVal val="#ppt_h"/>
                                          </p:val>
                                        </p:tav>
                                      </p:tavLst>
                                    </p:anim>
                                    <p:animEffect transition="in" filter="fade">
                                      <p:cBhvr>
                                        <p:cTn id="66" dur="1000"/>
                                        <p:tgtEl>
                                          <p:spTgt spid="52"/>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heel(1)">
                                      <p:cBhvr>
                                        <p:cTn id="69" dur="2000"/>
                                        <p:tgtEl>
                                          <p:spTgt spid="6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heel(1)">
                                      <p:cBhvr>
                                        <p:cTn id="72" dur="2000"/>
                                        <p:tgtEl>
                                          <p:spTgt spid="62"/>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heel(1)">
                                      <p:cBhvr>
                                        <p:cTn id="75" dur="2000"/>
                                        <p:tgtEl>
                                          <p:spTgt spid="63"/>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left)">
                                      <p:cBhvr>
                                        <p:cTn id="79" dur="1000"/>
                                        <p:tgtEl>
                                          <p:spTgt spid="57"/>
                                        </p:tgtEl>
                                      </p:cBhvr>
                                    </p:animEffect>
                                  </p:childTnLst>
                                </p:cTn>
                              </p:par>
                            </p:childTnLst>
                          </p:cTn>
                        </p:par>
                        <p:par>
                          <p:cTn id="80" fill="hold">
                            <p:stCondLst>
                              <p:cond delay="3000"/>
                            </p:stCondLst>
                            <p:childTnLst>
                              <p:par>
                                <p:cTn id="81" presetID="55" presetClass="entr" presetSubtype="0" fill="hold" grpId="0" nodeType="afterEffect">
                                  <p:stCondLst>
                                    <p:cond delay="0"/>
                                  </p:stCondLst>
                                  <p:childTnLst>
                                    <p:set>
                                      <p:cBhvr>
                                        <p:cTn id="82" dur="1" fill="hold">
                                          <p:stCondLst>
                                            <p:cond delay="0"/>
                                          </p:stCondLst>
                                        </p:cTn>
                                        <p:tgtEl>
                                          <p:spTgt spid="246"/>
                                        </p:tgtEl>
                                        <p:attrNameLst>
                                          <p:attrName>style.visibility</p:attrName>
                                        </p:attrNameLst>
                                      </p:cBhvr>
                                      <p:to>
                                        <p:strVal val="visible"/>
                                      </p:to>
                                    </p:set>
                                    <p:anim calcmode="lin" valueType="num">
                                      <p:cBhvr>
                                        <p:cTn id="83" dur="1000" fill="hold"/>
                                        <p:tgtEl>
                                          <p:spTgt spid="246"/>
                                        </p:tgtEl>
                                        <p:attrNameLst>
                                          <p:attrName>ppt_w</p:attrName>
                                        </p:attrNameLst>
                                      </p:cBhvr>
                                      <p:tavLst>
                                        <p:tav tm="0">
                                          <p:val>
                                            <p:strVal val="#ppt_w*0.70"/>
                                          </p:val>
                                        </p:tav>
                                        <p:tav tm="100000">
                                          <p:val>
                                            <p:strVal val="#ppt_w"/>
                                          </p:val>
                                        </p:tav>
                                      </p:tavLst>
                                    </p:anim>
                                    <p:anim calcmode="lin" valueType="num">
                                      <p:cBhvr>
                                        <p:cTn id="84" dur="1000" fill="hold"/>
                                        <p:tgtEl>
                                          <p:spTgt spid="246"/>
                                        </p:tgtEl>
                                        <p:attrNameLst>
                                          <p:attrName>ppt_h</p:attrName>
                                        </p:attrNameLst>
                                      </p:cBhvr>
                                      <p:tavLst>
                                        <p:tav tm="0">
                                          <p:val>
                                            <p:strVal val="#ppt_h"/>
                                          </p:val>
                                        </p:tav>
                                        <p:tav tm="100000">
                                          <p:val>
                                            <p:strVal val="#ppt_h"/>
                                          </p:val>
                                        </p:tav>
                                      </p:tavLst>
                                    </p:anim>
                                    <p:animEffect transition="in" filter="fade">
                                      <p:cBhvr>
                                        <p:cTn id="85" dur="1000"/>
                                        <p:tgtEl>
                                          <p:spTgt spid="246"/>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heel(1)">
                                      <p:cBhvr>
                                        <p:cTn id="88" dur="2000"/>
                                        <p:tgtEl>
                                          <p:spTgt spid="68"/>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p:cTn id="91" dur="1000" fill="hold"/>
                                        <p:tgtEl>
                                          <p:spTgt spid="69"/>
                                        </p:tgtEl>
                                        <p:attrNameLst>
                                          <p:attrName>ppt_w</p:attrName>
                                        </p:attrNameLst>
                                      </p:cBhvr>
                                      <p:tavLst>
                                        <p:tav tm="0">
                                          <p:val>
                                            <p:strVal val="#ppt_w*0.70"/>
                                          </p:val>
                                        </p:tav>
                                        <p:tav tm="100000">
                                          <p:val>
                                            <p:strVal val="#ppt_w"/>
                                          </p:val>
                                        </p:tav>
                                      </p:tavLst>
                                    </p:anim>
                                    <p:anim calcmode="lin" valueType="num">
                                      <p:cBhvr>
                                        <p:cTn id="92" dur="1000" fill="hold"/>
                                        <p:tgtEl>
                                          <p:spTgt spid="69"/>
                                        </p:tgtEl>
                                        <p:attrNameLst>
                                          <p:attrName>ppt_h</p:attrName>
                                        </p:attrNameLst>
                                      </p:cBhvr>
                                      <p:tavLst>
                                        <p:tav tm="0">
                                          <p:val>
                                            <p:strVal val="#ppt_h"/>
                                          </p:val>
                                        </p:tav>
                                        <p:tav tm="100000">
                                          <p:val>
                                            <p:strVal val="#ppt_h"/>
                                          </p:val>
                                        </p:tav>
                                      </p:tavLst>
                                    </p:anim>
                                    <p:animEffect transition="in" filter="fade">
                                      <p:cBhvr>
                                        <p:cTn id="93" dur="1000"/>
                                        <p:tgtEl>
                                          <p:spTgt spid="69"/>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1000" fill="hold"/>
                                        <p:tgtEl>
                                          <p:spTgt spid="70"/>
                                        </p:tgtEl>
                                        <p:attrNameLst>
                                          <p:attrName>ppt_w</p:attrName>
                                        </p:attrNameLst>
                                      </p:cBhvr>
                                      <p:tavLst>
                                        <p:tav tm="0">
                                          <p:val>
                                            <p:strVal val="#ppt_w*0.70"/>
                                          </p:val>
                                        </p:tav>
                                        <p:tav tm="100000">
                                          <p:val>
                                            <p:strVal val="#ppt_w"/>
                                          </p:val>
                                        </p:tav>
                                      </p:tavLst>
                                    </p:anim>
                                    <p:anim calcmode="lin" valueType="num">
                                      <p:cBhvr>
                                        <p:cTn id="97" dur="1000" fill="hold"/>
                                        <p:tgtEl>
                                          <p:spTgt spid="70"/>
                                        </p:tgtEl>
                                        <p:attrNameLst>
                                          <p:attrName>ppt_h</p:attrName>
                                        </p:attrNameLst>
                                      </p:cBhvr>
                                      <p:tavLst>
                                        <p:tav tm="0">
                                          <p:val>
                                            <p:strVal val="#ppt_h"/>
                                          </p:val>
                                        </p:tav>
                                        <p:tav tm="100000">
                                          <p:val>
                                            <p:strVal val="#ppt_h"/>
                                          </p:val>
                                        </p:tav>
                                      </p:tavLst>
                                    </p:anim>
                                    <p:animEffect transition="in" filter="fade">
                                      <p:cBhvr>
                                        <p:cTn id="98" dur="1000"/>
                                        <p:tgtEl>
                                          <p:spTgt spid="70"/>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p:cTn id="101" dur="1000" fill="hold"/>
                                        <p:tgtEl>
                                          <p:spTgt spid="71"/>
                                        </p:tgtEl>
                                        <p:attrNameLst>
                                          <p:attrName>ppt_w</p:attrName>
                                        </p:attrNameLst>
                                      </p:cBhvr>
                                      <p:tavLst>
                                        <p:tav tm="0">
                                          <p:val>
                                            <p:strVal val="#ppt_w*0.70"/>
                                          </p:val>
                                        </p:tav>
                                        <p:tav tm="100000">
                                          <p:val>
                                            <p:strVal val="#ppt_w"/>
                                          </p:val>
                                        </p:tav>
                                      </p:tavLst>
                                    </p:anim>
                                    <p:anim calcmode="lin" valueType="num">
                                      <p:cBhvr>
                                        <p:cTn id="102" dur="1000" fill="hold"/>
                                        <p:tgtEl>
                                          <p:spTgt spid="71"/>
                                        </p:tgtEl>
                                        <p:attrNameLst>
                                          <p:attrName>ppt_h</p:attrName>
                                        </p:attrNameLst>
                                      </p:cBhvr>
                                      <p:tavLst>
                                        <p:tav tm="0">
                                          <p:val>
                                            <p:strVal val="#ppt_h"/>
                                          </p:val>
                                        </p:tav>
                                        <p:tav tm="100000">
                                          <p:val>
                                            <p:strVal val="#ppt_h"/>
                                          </p:val>
                                        </p:tav>
                                      </p:tavLst>
                                    </p:anim>
                                    <p:animEffect transition="in" filter="fade">
                                      <p:cBhvr>
                                        <p:cTn id="103" dur="1000"/>
                                        <p:tgtEl>
                                          <p:spTgt spid="71"/>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heel(1)">
                                      <p:cBhvr>
                                        <p:cTn id="106" dur="2000"/>
                                        <p:tgtEl>
                                          <p:spTgt spid="73"/>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wheel(1)">
                                      <p:cBhvr>
                                        <p:cTn id="109" dur="2000"/>
                                        <p:tgtEl>
                                          <p:spTgt spid="74"/>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heel(1)">
                                      <p:cBhvr>
                                        <p:cTn id="112" dur="2000"/>
                                        <p:tgtEl>
                                          <p:spTgt spid="75"/>
                                        </p:tgtEl>
                                      </p:cBhvr>
                                    </p:animEffect>
                                  </p:childTnLst>
                                </p:cTn>
                              </p:par>
                            </p:childTnLst>
                          </p:cTn>
                        </p:par>
                        <p:par>
                          <p:cTn id="113" fill="hold">
                            <p:stCondLst>
                              <p:cond delay="5000"/>
                            </p:stCondLst>
                            <p:childTnLst>
                              <p:par>
                                <p:cTn id="114" presetID="22" presetClass="entr" presetSubtype="8" fill="hold" nodeType="after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left)">
                                      <p:cBhvr>
                                        <p:cTn id="116"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17" grpId="0">
        <p:bldAsOne/>
      </p:bldGraphic>
      <p:bldGraphic spid="229" grpId="0">
        <p:bldAsOne/>
      </p:bldGraphic>
      <p:bldP spid="237" grpId="0"/>
      <p:bldP spid="246" grpId="0"/>
      <p:bldGraphic spid="230" grpId="0">
        <p:bldAsOne/>
      </p:bldGraphic>
      <p:bldGraphic spid="252" grpId="0">
        <p:bldAsOne/>
      </p:bldGraphic>
      <p:bldP spid="257" grpId="0"/>
      <p:bldGraphic spid="47" grpId="0">
        <p:bldAsOne/>
      </p:bldGraphic>
      <p:bldP spid="49" grpId="0"/>
      <p:bldP spid="51" grpId="0"/>
      <p:bldP spid="52" grpId="0"/>
      <p:bldGraphic spid="60" grpId="0">
        <p:bldAsOne/>
      </p:bldGraphic>
      <p:bldGraphic spid="62" grpId="0">
        <p:bldAsOne/>
      </p:bldGraphic>
      <p:bldGraphic spid="63" grpId="0">
        <p:bldAsOne/>
      </p:bldGraphic>
      <p:bldGraphic spid="68" grpId="0">
        <p:bldAsOne/>
      </p:bldGraphic>
      <p:bldP spid="69" grpId="0"/>
      <p:bldP spid="70" grpId="0"/>
      <p:bldP spid="71" grpId="0"/>
      <p:bldGraphic spid="73" grpId="0">
        <p:bldAsOne/>
      </p:bldGraphic>
      <p:bldGraphic spid="74" grpId="0">
        <p:bldAsOne/>
      </p:bldGraphic>
      <p:bldGraphic spid="7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15CB0DA-AE3D-497A-B716-CD1C52256940}"/>
              </a:ext>
            </a:extLst>
          </p:cNvPr>
          <p:cNvCxnSpPr>
            <a:cxnSpLocks/>
          </p:cNvCxnSpPr>
          <p:nvPr/>
        </p:nvCxnSpPr>
        <p:spPr>
          <a:xfrm flipV="1">
            <a:off x="7118869" y="5394441"/>
            <a:ext cx="1940575" cy="373121"/>
          </a:xfrm>
          <a:prstGeom prst="line">
            <a:avLst/>
          </a:prstGeom>
          <a:ln w="53975">
            <a:solidFill>
              <a:schemeClr val="accent5">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38" name="Chart 237">
            <a:extLst>
              <a:ext uri="{FF2B5EF4-FFF2-40B4-BE49-F238E27FC236}">
                <a16:creationId xmlns:a16="http://schemas.microsoft.com/office/drawing/2014/main" id="{460CDF02-FA0F-4B0C-B890-C61821965156}"/>
              </a:ext>
            </a:extLst>
          </p:cNvPr>
          <p:cNvGraphicFramePr/>
          <p:nvPr>
            <p:extLst>
              <p:ext uri="{D42A27DB-BD31-4B8C-83A1-F6EECF244321}">
                <p14:modId xmlns:p14="http://schemas.microsoft.com/office/powerpoint/2010/main" val="2430156056"/>
              </p:ext>
            </p:extLst>
          </p:nvPr>
        </p:nvGraphicFramePr>
        <p:xfrm>
          <a:off x="6599828" y="4873434"/>
          <a:ext cx="2138995" cy="1308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0" name="Chart 239">
            <a:extLst>
              <a:ext uri="{FF2B5EF4-FFF2-40B4-BE49-F238E27FC236}">
                <a16:creationId xmlns:a16="http://schemas.microsoft.com/office/drawing/2014/main" id="{FCA81141-06A6-44F4-A061-3C47CFE79FF1}"/>
              </a:ext>
            </a:extLst>
          </p:cNvPr>
          <p:cNvGraphicFramePr/>
          <p:nvPr>
            <p:extLst>
              <p:ext uri="{D42A27DB-BD31-4B8C-83A1-F6EECF244321}">
                <p14:modId xmlns:p14="http://schemas.microsoft.com/office/powerpoint/2010/main" val="2655935174"/>
              </p:ext>
            </p:extLst>
          </p:nvPr>
        </p:nvGraphicFramePr>
        <p:xfrm>
          <a:off x="9672268" y="4864302"/>
          <a:ext cx="2138995" cy="1308828"/>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5"/>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56870"/>
          <a:ext cx="5057399" cy="3899493"/>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386371"/>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946176" y="1517894"/>
            <a:ext cx="3790084" cy="707886"/>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الإنتاج الصيني من الغاز الطبيعي </a:t>
            </a:r>
            <a:r>
              <a:rPr lang="ar-KW" sz="20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مليار متر مكعب</a:t>
            </a:r>
            <a:r>
              <a:rPr lang="ar-KW" sz="2000" b="1" kern="0" dirty="0">
                <a:solidFill>
                  <a:schemeClr val="tx2"/>
                </a:solidFill>
                <a:latin typeface="Arial" pitchFamily="34" charset="0"/>
                <a:cs typeface="+mj-cs"/>
              </a:rPr>
              <a:t>)</a:t>
            </a:r>
            <a:endParaRPr lang="en-US" sz="2000" b="1" kern="0" dirty="0">
              <a:solidFill>
                <a:schemeClr val="tx2"/>
              </a:solidFill>
              <a:latin typeface="Arial" pitchFamily="34" charset="0"/>
              <a:cs typeface="+mj-cs"/>
            </a:endParaRPr>
          </a:p>
        </p:txBody>
      </p:sp>
      <p:sp>
        <p:nvSpPr>
          <p:cNvPr id="237" name="TextBox 236">
            <a:extLst>
              <a:ext uri="{FF2B5EF4-FFF2-40B4-BE49-F238E27FC236}">
                <a16:creationId xmlns:a16="http://schemas.microsoft.com/office/drawing/2014/main" id="{222ED521-B007-4BDD-9900-E62FE5BF1626}"/>
              </a:ext>
            </a:extLst>
          </p:cNvPr>
          <p:cNvSpPr txBox="1"/>
          <p:nvPr/>
        </p:nvSpPr>
        <p:spPr>
          <a:xfrm flipH="1">
            <a:off x="6744907" y="4015127"/>
            <a:ext cx="4716539"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درجة الاعتماد على الواردات لتلبية الطلب</a:t>
            </a:r>
            <a:endParaRPr lang="en-US" sz="2000" b="1" kern="0" dirty="0">
              <a:solidFill>
                <a:schemeClr val="tx2"/>
              </a:solidFill>
              <a:latin typeface="Arial" pitchFamily="34" charset="0"/>
              <a:cs typeface="+mj-cs"/>
            </a:endParaRPr>
          </a:p>
        </p:txBody>
      </p:sp>
      <p:sp>
        <p:nvSpPr>
          <p:cNvPr id="242" name="TextBox 241">
            <a:extLst>
              <a:ext uri="{FF2B5EF4-FFF2-40B4-BE49-F238E27FC236}">
                <a16:creationId xmlns:a16="http://schemas.microsoft.com/office/drawing/2014/main" id="{787CF5F3-4458-455E-BE6D-92DA139FFBC7}"/>
              </a:ext>
            </a:extLst>
          </p:cNvPr>
          <p:cNvSpPr txBox="1"/>
          <p:nvPr/>
        </p:nvSpPr>
        <p:spPr>
          <a:xfrm flipH="1">
            <a:off x="6649932" y="6199405"/>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2016</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3" name="TextBox 242">
            <a:extLst>
              <a:ext uri="{FF2B5EF4-FFF2-40B4-BE49-F238E27FC236}">
                <a16:creationId xmlns:a16="http://schemas.microsoft.com/office/drawing/2014/main" id="{1E950B91-D323-483F-A6B9-47E1E09B2C2B}"/>
              </a:ext>
            </a:extLst>
          </p:cNvPr>
          <p:cNvSpPr txBox="1"/>
          <p:nvPr/>
        </p:nvSpPr>
        <p:spPr>
          <a:xfrm flipH="1">
            <a:off x="8236636" y="6006687"/>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2020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4" name="TextBox 243">
            <a:extLst>
              <a:ext uri="{FF2B5EF4-FFF2-40B4-BE49-F238E27FC236}">
                <a16:creationId xmlns:a16="http://schemas.microsoft.com/office/drawing/2014/main" id="{578044DF-0259-445F-9361-CC88EB92B264}"/>
              </a:ext>
            </a:extLst>
          </p:cNvPr>
          <p:cNvSpPr txBox="1"/>
          <p:nvPr/>
        </p:nvSpPr>
        <p:spPr>
          <a:xfrm flipH="1">
            <a:off x="9797528" y="6115127"/>
            <a:ext cx="1788111" cy="400110"/>
          </a:xfrm>
          <a:prstGeom prst="rect">
            <a:avLst/>
          </a:prstGeom>
          <a:noFill/>
        </p:spPr>
        <p:txBody>
          <a:bodyPr wrap="square" rtlCol="0">
            <a:spAutoFit/>
          </a:bodyPr>
          <a:lstStyle/>
          <a:p>
            <a:pPr algn="ctr" rtl="1"/>
            <a:r>
              <a:rPr lang="ar-KW" sz="2000" b="1" kern="0" dirty="0">
                <a:solidFill>
                  <a:srgbClr val="C00000"/>
                </a:solidFill>
                <a:latin typeface="Times New Roman" panose="02020603050405020304" pitchFamily="18" charset="0"/>
                <a:cs typeface="Times New Roman" panose="02020603050405020304" pitchFamily="18" charset="0"/>
              </a:rPr>
              <a:t>2040</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3B9BDB4-9AAD-4B88-AFFF-5DD17A9D5A80}"/>
              </a:ext>
            </a:extLst>
          </p:cNvPr>
          <p:cNvSpPr txBox="1"/>
          <p:nvPr/>
        </p:nvSpPr>
        <p:spPr>
          <a:xfrm flipH="1">
            <a:off x="6073242" y="1414266"/>
            <a:ext cx="5630863" cy="400110"/>
          </a:xfrm>
          <a:prstGeom prst="rect">
            <a:avLst/>
          </a:prstGeom>
          <a:noFill/>
        </p:spPr>
        <p:txBody>
          <a:bodyPr wrap="square" rtlCol="0">
            <a:spAutoFit/>
          </a:bodyPr>
          <a:lstStyle/>
          <a:p>
            <a:pPr algn="ctr" rtl="1"/>
            <a:r>
              <a:rPr lang="ar-KW" sz="2000" b="1" kern="0" dirty="0">
                <a:solidFill>
                  <a:schemeClr val="tx2"/>
                </a:solidFill>
                <a:latin typeface="Arial" pitchFamily="34" charset="0"/>
                <a:cs typeface="PT Bold Heading" panose="02010400000000000000" pitchFamily="2" charset="-78"/>
              </a:rPr>
              <a:t>حصة الإنتاج إلى الطلب على الغاز الطبيعي في الصين </a:t>
            </a:r>
            <a:r>
              <a:rPr lang="en-US" sz="2000" b="1" kern="0" dirty="0">
                <a:latin typeface="Times New Roman" panose="02020603050405020304" pitchFamily="18" charset="0"/>
                <a:cs typeface="Times New Roman" panose="02020603050405020304" pitchFamily="18" charset="0"/>
              </a:rPr>
              <a:t>(%)</a:t>
            </a:r>
            <a:endParaRPr lang="en-US" sz="2000" b="1" kern="0" dirty="0">
              <a:solidFill>
                <a:schemeClr val="tx2"/>
              </a:solidFill>
              <a:latin typeface="Arial" pitchFamily="34" charset="0"/>
              <a:cs typeface="+mj-cs"/>
            </a:endParaRPr>
          </a:p>
        </p:txBody>
      </p:sp>
      <p:sp>
        <p:nvSpPr>
          <p:cNvPr id="42" name="TextBox 41">
            <a:extLst>
              <a:ext uri="{FF2B5EF4-FFF2-40B4-BE49-F238E27FC236}">
                <a16:creationId xmlns:a16="http://schemas.microsoft.com/office/drawing/2014/main" id="{59253CBF-0B4F-4C7E-8B43-5D3176766CA3}"/>
              </a:ext>
            </a:extLst>
          </p:cNvPr>
          <p:cNvSpPr txBox="1"/>
          <p:nvPr/>
        </p:nvSpPr>
        <p:spPr>
          <a:xfrm flipH="1">
            <a:off x="6506166" y="3234704"/>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2016</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8CE9F90E-F148-4FC7-A26E-B6D852F9F8A1}"/>
              </a:ext>
            </a:extLst>
          </p:cNvPr>
          <p:cNvSpPr txBox="1"/>
          <p:nvPr/>
        </p:nvSpPr>
        <p:spPr>
          <a:xfrm flipH="1">
            <a:off x="8092870" y="3537267"/>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2020</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84205BF-AE02-4A49-BDEF-07709752DA29}"/>
              </a:ext>
            </a:extLst>
          </p:cNvPr>
          <p:cNvSpPr txBox="1"/>
          <p:nvPr/>
        </p:nvSpPr>
        <p:spPr>
          <a:xfrm flipH="1">
            <a:off x="9689858" y="3477429"/>
            <a:ext cx="1788111" cy="400110"/>
          </a:xfrm>
          <a:prstGeom prst="rect">
            <a:avLst/>
          </a:prstGeom>
          <a:noFill/>
        </p:spPr>
        <p:txBody>
          <a:bodyPr wrap="square" rtlCol="0">
            <a:spAutoFit/>
          </a:bodyPr>
          <a:lstStyle/>
          <a:p>
            <a:pPr algn="ctr" rtl="1"/>
            <a:r>
              <a:rPr lang="ar-KW" sz="2000" b="1" kern="0" dirty="0">
                <a:solidFill>
                  <a:srgbClr val="002060"/>
                </a:solidFill>
                <a:latin typeface="Times New Roman" panose="02020603050405020304" pitchFamily="18" charset="0"/>
                <a:cs typeface="Times New Roman" panose="02020603050405020304" pitchFamily="18" charset="0"/>
              </a:rPr>
              <a:t>2040</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75726AFD-94C3-4722-AF89-318B0F6E31F2}"/>
              </a:ext>
            </a:extLst>
          </p:cNvPr>
          <p:cNvCxnSpPr>
            <a:cxnSpLocks/>
          </p:cNvCxnSpPr>
          <p:nvPr/>
        </p:nvCxnSpPr>
        <p:spPr>
          <a:xfrm>
            <a:off x="6858259" y="2606708"/>
            <a:ext cx="1810273" cy="281114"/>
          </a:xfrm>
          <a:prstGeom prst="line">
            <a:avLst/>
          </a:prstGeom>
          <a:ln w="53975">
            <a:solidFill>
              <a:schemeClr val="accent5">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48" name="Chart 47">
            <a:extLst>
              <a:ext uri="{FF2B5EF4-FFF2-40B4-BE49-F238E27FC236}">
                <a16:creationId xmlns:a16="http://schemas.microsoft.com/office/drawing/2014/main" id="{688822AC-64B6-45B0-B945-B278A7751B23}"/>
              </a:ext>
            </a:extLst>
          </p:cNvPr>
          <p:cNvGraphicFramePr/>
          <p:nvPr>
            <p:extLst>
              <p:ext uri="{D42A27DB-BD31-4B8C-83A1-F6EECF244321}">
                <p14:modId xmlns:p14="http://schemas.microsoft.com/office/powerpoint/2010/main" val="3119513357"/>
              </p:ext>
            </p:extLst>
          </p:nvPr>
        </p:nvGraphicFramePr>
        <p:xfrm>
          <a:off x="6394002" y="1856648"/>
          <a:ext cx="2138995" cy="13088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a16="http://schemas.microsoft.com/office/drawing/2014/main" id="{D2EB2EC1-D019-4317-AEAD-CD2E58BF65A4}"/>
              </a:ext>
            </a:extLst>
          </p:cNvPr>
          <p:cNvGraphicFramePr/>
          <p:nvPr>
            <p:extLst>
              <p:ext uri="{D42A27DB-BD31-4B8C-83A1-F6EECF244321}">
                <p14:modId xmlns:p14="http://schemas.microsoft.com/office/powerpoint/2010/main" val="1503114955"/>
              </p:ext>
            </p:extLst>
          </p:nvPr>
        </p:nvGraphicFramePr>
        <p:xfrm>
          <a:off x="7989947" y="2191510"/>
          <a:ext cx="2138995" cy="13088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0" name="Chart 49">
            <a:extLst>
              <a:ext uri="{FF2B5EF4-FFF2-40B4-BE49-F238E27FC236}">
                <a16:creationId xmlns:a16="http://schemas.microsoft.com/office/drawing/2014/main" id="{B0C4DF82-5267-4C02-9204-D0BD3D9A0CD0}"/>
              </a:ext>
            </a:extLst>
          </p:cNvPr>
          <p:cNvGraphicFramePr/>
          <p:nvPr>
            <p:extLst>
              <p:ext uri="{D42A27DB-BD31-4B8C-83A1-F6EECF244321}">
                <p14:modId xmlns:p14="http://schemas.microsoft.com/office/powerpoint/2010/main" val="969564319"/>
              </p:ext>
            </p:extLst>
          </p:nvPr>
        </p:nvGraphicFramePr>
        <p:xfrm>
          <a:off x="9636307" y="2127471"/>
          <a:ext cx="2138995" cy="1308828"/>
        </p:xfrm>
        <a:graphic>
          <a:graphicData uri="http://schemas.openxmlformats.org/drawingml/2006/chart">
            <c:chart xmlns:c="http://schemas.openxmlformats.org/drawingml/2006/chart" xmlns:r="http://schemas.openxmlformats.org/officeDocument/2006/relationships" r:id="rId10"/>
          </a:graphicData>
        </a:graphic>
      </p:graphicFrame>
      <p:sp>
        <p:nvSpPr>
          <p:cNvPr id="55" name="TextBox 54">
            <a:extLst>
              <a:ext uri="{FF2B5EF4-FFF2-40B4-BE49-F238E27FC236}">
                <a16:creationId xmlns:a16="http://schemas.microsoft.com/office/drawing/2014/main" id="{4B494484-01DA-497C-90E6-54E83A465686}"/>
              </a:ext>
            </a:extLst>
          </p:cNvPr>
          <p:cNvSpPr txBox="1"/>
          <p:nvPr/>
        </p:nvSpPr>
        <p:spPr>
          <a:xfrm>
            <a:off x="6912135" y="4703280"/>
            <a:ext cx="1055386" cy="323165"/>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73 </a:t>
            </a:r>
            <a:r>
              <a:rPr lang="ar-KW" sz="1500" b="1" dirty="0">
                <a:solidFill>
                  <a:srgbClr val="C00000"/>
                </a:solidFill>
                <a:cs typeface="+mj-cs"/>
              </a:rPr>
              <a:t>مليار م3</a:t>
            </a:r>
            <a:endParaRPr lang="en-US" sz="1500" b="1" dirty="0">
              <a:solidFill>
                <a:srgbClr val="C00000"/>
              </a:solidFill>
              <a:cs typeface="+mj-cs"/>
            </a:endParaRPr>
          </a:p>
        </p:txBody>
      </p:sp>
      <p:sp>
        <p:nvSpPr>
          <p:cNvPr id="56" name="TextBox 55">
            <a:extLst>
              <a:ext uri="{FF2B5EF4-FFF2-40B4-BE49-F238E27FC236}">
                <a16:creationId xmlns:a16="http://schemas.microsoft.com/office/drawing/2014/main" id="{DC99ADC9-9023-4CB7-BAD8-FB658366038D}"/>
              </a:ext>
            </a:extLst>
          </p:cNvPr>
          <p:cNvSpPr txBox="1"/>
          <p:nvPr/>
        </p:nvSpPr>
        <p:spPr>
          <a:xfrm>
            <a:off x="8176479" y="4564070"/>
            <a:ext cx="1310258" cy="323165"/>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221 </a:t>
            </a:r>
            <a:r>
              <a:rPr lang="ar-KW" sz="1500" b="1" dirty="0">
                <a:solidFill>
                  <a:srgbClr val="C00000"/>
                </a:solidFill>
                <a:cs typeface="+mj-cs"/>
              </a:rPr>
              <a:t>مليار متر3</a:t>
            </a:r>
            <a:endParaRPr lang="en-US" sz="1500" b="1" dirty="0">
              <a:solidFill>
                <a:srgbClr val="C00000"/>
              </a:solidFill>
              <a:cs typeface="+mj-cs"/>
            </a:endParaRPr>
          </a:p>
        </p:txBody>
      </p:sp>
      <p:grpSp>
        <p:nvGrpSpPr>
          <p:cNvPr id="36" name="Group 35">
            <a:extLst>
              <a:ext uri="{FF2B5EF4-FFF2-40B4-BE49-F238E27FC236}">
                <a16:creationId xmlns:a16="http://schemas.microsoft.com/office/drawing/2014/main" id="{B6592493-F147-4F23-895C-CAD74F1BDB6C}"/>
              </a:ext>
            </a:extLst>
          </p:cNvPr>
          <p:cNvGrpSpPr/>
          <p:nvPr/>
        </p:nvGrpSpPr>
        <p:grpSpPr>
          <a:xfrm>
            <a:off x="1584999" y="2720233"/>
            <a:ext cx="842984" cy="1078030"/>
            <a:chOff x="2691117" y="2410408"/>
            <a:chExt cx="842984" cy="1078030"/>
          </a:xfrm>
        </p:grpSpPr>
        <p:sp>
          <p:nvSpPr>
            <p:cNvPr id="39" name="Freeform 95">
              <a:extLst>
                <a:ext uri="{FF2B5EF4-FFF2-40B4-BE49-F238E27FC236}">
                  <a16:creationId xmlns:a16="http://schemas.microsoft.com/office/drawing/2014/main" id="{26316DAE-AC5F-4CC8-975A-21672C202980}"/>
                </a:ext>
              </a:extLst>
            </p:cNvPr>
            <p:cNvSpPr>
              <a:spLocks/>
            </p:cNvSpPr>
            <p:nvPr/>
          </p:nvSpPr>
          <p:spPr bwMode="auto">
            <a:xfrm>
              <a:off x="3141650" y="2410408"/>
              <a:ext cx="271576" cy="292777"/>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6">
              <a:extLst>
                <a:ext uri="{FF2B5EF4-FFF2-40B4-BE49-F238E27FC236}">
                  <a16:creationId xmlns:a16="http://schemas.microsoft.com/office/drawing/2014/main" id="{7A6A0FD0-9DD4-40C5-9803-86560F95D469}"/>
                </a:ext>
              </a:extLst>
            </p:cNvPr>
            <p:cNvSpPr>
              <a:spLocks/>
            </p:cNvSpPr>
            <p:nvPr/>
          </p:nvSpPr>
          <p:spPr bwMode="auto">
            <a:xfrm>
              <a:off x="3210722" y="2757340"/>
              <a:ext cx="323379" cy="242006"/>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7">
              <a:extLst>
                <a:ext uri="{FF2B5EF4-FFF2-40B4-BE49-F238E27FC236}">
                  <a16:creationId xmlns:a16="http://schemas.microsoft.com/office/drawing/2014/main" id="{98F4AC94-02A5-464F-AD27-D370CB34BECB}"/>
                </a:ext>
              </a:extLst>
            </p:cNvPr>
            <p:cNvSpPr>
              <a:spLocks/>
            </p:cNvSpPr>
            <p:nvPr/>
          </p:nvSpPr>
          <p:spPr bwMode="auto">
            <a:xfrm>
              <a:off x="2691117" y="2621952"/>
              <a:ext cx="571408" cy="768329"/>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09" y="181"/>
                    <a:pt x="109"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8">
              <a:extLst>
                <a:ext uri="{FF2B5EF4-FFF2-40B4-BE49-F238E27FC236}">
                  <a16:creationId xmlns:a16="http://schemas.microsoft.com/office/drawing/2014/main" id="{AF24CC4D-9591-4CE3-861F-5B931E923D37}"/>
                </a:ext>
              </a:extLst>
            </p:cNvPr>
            <p:cNvSpPr>
              <a:spLocks/>
            </p:cNvSpPr>
            <p:nvPr/>
          </p:nvSpPr>
          <p:spPr bwMode="auto">
            <a:xfrm>
              <a:off x="2691117" y="3094119"/>
              <a:ext cx="304541" cy="394319"/>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3" name="Chart 52">
            <a:extLst>
              <a:ext uri="{FF2B5EF4-FFF2-40B4-BE49-F238E27FC236}">
                <a16:creationId xmlns:a16="http://schemas.microsoft.com/office/drawing/2014/main" id="{BEECAEDA-BC5B-4673-A1A2-F46557CFBF6C}"/>
              </a:ext>
            </a:extLst>
          </p:cNvPr>
          <p:cNvGraphicFramePr/>
          <p:nvPr>
            <p:extLst>
              <p:ext uri="{D42A27DB-BD31-4B8C-83A1-F6EECF244321}">
                <p14:modId xmlns:p14="http://schemas.microsoft.com/office/powerpoint/2010/main" val="1002261139"/>
              </p:ext>
            </p:extLst>
          </p:nvPr>
        </p:nvGraphicFramePr>
        <p:xfrm>
          <a:off x="217253" y="2606708"/>
          <a:ext cx="5667875" cy="4065170"/>
        </p:xfrm>
        <a:graphic>
          <a:graphicData uri="http://schemas.openxmlformats.org/drawingml/2006/chart">
            <c:chart xmlns:c="http://schemas.openxmlformats.org/drawingml/2006/chart" xmlns:r="http://schemas.openxmlformats.org/officeDocument/2006/relationships" r:id="rId11"/>
          </a:graphicData>
        </a:graphic>
      </p:graphicFrame>
      <p:sp>
        <p:nvSpPr>
          <p:cNvPr id="58" name="TextBox 57">
            <a:extLst>
              <a:ext uri="{FF2B5EF4-FFF2-40B4-BE49-F238E27FC236}">
                <a16:creationId xmlns:a16="http://schemas.microsoft.com/office/drawing/2014/main" id="{99DCF093-4A19-4113-9DB6-F172F7AE3504}"/>
              </a:ext>
            </a:extLst>
          </p:cNvPr>
          <p:cNvSpPr txBox="1"/>
          <p:nvPr/>
        </p:nvSpPr>
        <p:spPr>
          <a:xfrm>
            <a:off x="1825599" y="2649034"/>
            <a:ext cx="2439699" cy="353943"/>
          </a:xfrm>
          <a:prstGeom prst="rect">
            <a:avLst/>
          </a:prstGeom>
          <a:noFill/>
        </p:spPr>
        <p:txBody>
          <a:bodyPr wrap="square" rtlCol="0">
            <a:spAutoFit/>
          </a:bodyPr>
          <a:lstStyle/>
          <a:p>
            <a:pPr algn="r" rtl="1">
              <a:buClr>
                <a:schemeClr val="accent1"/>
              </a:buClr>
              <a:buSzPct val="150000"/>
            </a:pPr>
            <a:r>
              <a:rPr lang="ar-KW" sz="1700" b="1" dirty="0">
                <a:solidFill>
                  <a:schemeClr val="accent5">
                    <a:lumMod val="50000"/>
                  </a:schemeClr>
                </a:solidFill>
                <a:cs typeface="+mj-cs"/>
              </a:rPr>
              <a:t>معدل نمو سنوي 3.8%</a:t>
            </a:r>
            <a:endParaRPr lang="en-US" sz="1700" b="1" dirty="0">
              <a:solidFill>
                <a:schemeClr val="accent5">
                  <a:lumMod val="50000"/>
                </a:schemeClr>
              </a:solidFill>
              <a:cs typeface="+mj-cs"/>
            </a:endParaRPr>
          </a:p>
        </p:txBody>
      </p:sp>
      <p:cxnSp>
        <p:nvCxnSpPr>
          <p:cNvPr id="9" name="Straight Connector 8">
            <a:extLst>
              <a:ext uri="{FF2B5EF4-FFF2-40B4-BE49-F238E27FC236}">
                <a16:creationId xmlns:a16="http://schemas.microsoft.com/office/drawing/2014/main" id="{2E3F6E0A-45C5-4539-BD14-A54875684B23}"/>
              </a:ext>
            </a:extLst>
          </p:cNvPr>
          <p:cNvCxnSpPr/>
          <p:nvPr/>
        </p:nvCxnSpPr>
        <p:spPr>
          <a:xfrm flipV="1">
            <a:off x="9569360" y="2970681"/>
            <a:ext cx="496672" cy="32296"/>
          </a:xfrm>
          <a:prstGeom prst="line">
            <a:avLst/>
          </a:prstGeom>
          <a:ln w="44450">
            <a:solidFill>
              <a:schemeClr val="accent5">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581C17A-24D6-4C20-8B39-81A890175F45}"/>
              </a:ext>
            </a:extLst>
          </p:cNvPr>
          <p:cNvSpPr txBox="1"/>
          <p:nvPr/>
        </p:nvSpPr>
        <p:spPr>
          <a:xfrm>
            <a:off x="10102955" y="4639293"/>
            <a:ext cx="1310258" cy="323165"/>
          </a:xfrm>
          <a:prstGeom prst="rect">
            <a:avLst/>
          </a:prstGeom>
          <a:noFill/>
        </p:spPr>
        <p:txBody>
          <a:bodyPr wrap="square" rtlCol="0">
            <a:spAutoFit/>
          </a:bodyPr>
          <a:lstStyle/>
          <a:p>
            <a:pPr algn="ctr" rtl="1">
              <a:buClr>
                <a:schemeClr val="accent1"/>
              </a:buClr>
              <a:buSzPct val="150000"/>
            </a:pPr>
            <a:r>
              <a:rPr lang="ar-KW" sz="1500" b="1" dirty="0">
                <a:solidFill>
                  <a:schemeClr val="accent5">
                    <a:lumMod val="50000"/>
                  </a:schemeClr>
                </a:solidFill>
                <a:cs typeface="+mj-cs"/>
              </a:rPr>
              <a:t>274 </a:t>
            </a:r>
            <a:r>
              <a:rPr lang="ar-KW" sz="1500" b="1" dirty="0">
                <a:solidFill>
                  <a:srgbClr val="C00000"/>
                </a:solidFill>
                <a:cs typeface="+mj-cs"/>
              </a:rPr>
              <a:t>مليار متر3</a:t>
            </a:r>
            <a:endParaRPr lang="en-US" sz="1500" b="1" dirty="0">
              <a:solidFill>
                <a:srgbClr val="C00000"/>
              </a:solidFill>
              <a:cs typeface="+mj-cs"/>
            </a:endParaRPr>
          </a:p>
        </p:txBody>
      </p:sp>
      <p:cxnSp>
        <p:nvCxnSpPr>
          <p:cNvPr id="60" name="Straight Connector 59">
            <a:extLst>
              <a:ext uri="{FF2B5EF4-FFF2-40B4-BE49-F238E27FC236}">
                <a16:creationId xmlns:a16="http://schemas.microsoft.com/office/drawing/2014/main" id="{307DAF2A-111D-4181-A191-7B83DB33188E}"/>
              </a:ext>
            </a:extLst>
          </p:cNvPr>
          <p:cNvCxnSpPr>
            <a:cxnSpLocks/>
          </p:cNvCxnSpPr>
          <p:nvPr/>
        </p:nvCxnSpPr>
        <p:spPr>
          <a:xfrm>
            <a:off x="9709522" y="5357504"/>
            <a:ext cx="419420" cy="73875"/>
          </a:xfrm>
          <a:prstGeom prst="line">
            <a:avLst/>
          </a:prstGeom>
          <a:ln w="44450">
            <a:solidFill>
              <a:schemeClr val="accent5">
                <a:lumMod val="50000"/>
              </a:schemeClr>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239" name="Chart 238">
            <a:extLst>
              <a:ext uri="{FF2B5EF4-FFF2-40B4-BE49-F238E27FC236}">
                <a16:creationId xmlns:a16="http://schemas.microsoft.com/office/drawing/2014/main" id="{753A3D2C-5185-4D44-AA56-2241D2AED355}"/>
              </a:ext>
            </a:extLst>
          </p:cNvPr>
          <p:cNvGraphicFramePr/>
          <p:nvPr>
            <p:extLst>
              <p:ext uri="{D42A27DB-BD31-4B8C-83A1-F6EECF244321}">
                <p14:modId xmlns:p14="http://schemas.microsoft.com/office/powerpoint/2010/main" val="1178742874"/>
              </p:ext>
            </p:extLst>
          </p:nvPr>
        </p:nvGraphicFramePr>
        <p:xfrm>
          <a:off x="8153052" y="4717018"/>
          <a:ext cx="2138995" cy="1308828"/>
        </p:xfrm>
        <a:graphic>
          <a:graphicData uri="http://schemas.openxmlformats.org/drawingml/2006/chart">
            <c:chart xmlns:c="http://schemas.openxmlformats.org/drawingml/2006/chart" xmlns:r="http://schemas.openxmlformats.org/officeDocument/2006/relationships" r:id="rId12"/>
          </a:graphicData>
        </a:graphic>
      </p:graphicFrame>
      <p:sp>
        <p:nvSpPr>
          <p:cNvPr id="41" name="TextBox 40">
            <a:extLst>
              <a:ext uri="{FF2B5EF4-FFF2-40B4-BE49-F238E27FC236}">
                <a16:creationId xmlns:a16="http://schemas.microsoft.com/office/drawing/2014/main" id="{8B9F7947-ACC6-4D36-BEB3-51278BFC0009}"/>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47" name="Rectangle 46">
            <a:extLst>
              <a:ext uri="{FF2B5EF4-FFF2-40B4-BE49-F238E27FC236}">
                <a16:creationId xmlns:a16="http://schemas.microsoft.com/office/drawing/2014/main" id="{755136E5-4332-4D33-8018-6D5D64060ACA}"/>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C2DA553-187C-4B47-8C2F-441463FF7C55}"/>
              </a:ext>
            </a:extLst>
          </p:cNvPr>
          <p:cNvGrpSpPr/>
          <p:nvPr/>
        </p:nvGrpSpPr>
        <p:grpSpPr>
          <a:xfrm>
            <a:off x="10801898" y="240143"/>
            <a:ext cx="1069796" cy="1063330"/>
            <a:chOff x="-91190" y="0"/>
            <a:chExt cx="2480341" cy="2381250"/>
          </a:xfrm>
        </p:grpSpPr>
        <p:pic>
          <p:nvPicPr>
            <p:cNvPr id="57" name="Picture 56" descr="ÙØªÙØ¬Ø© Ø¨Ø­Ø« Ø§ÙØµÙØ± Ø¹Ù Ø¬Ø§ÙØ¹Ø© Ø§ÙØ¯ÙÙ Ø§ÙØ¹Ø±Ø¨ÙØ©">
              <a:extLst>
                <a:ext uri="{FF2B5EF4-FFF2-40B4-BE49-F238E27FC236}">
                  <a16:creationId xmlns:a16="http://schemas.microsoft.com/office/drawing/2014/main" id="{1F340EDE-EDF9-434B-8874-F0EA2BE36DE6}"/>
                </a:ext>
              </a:extLst>
            </p:cNvPr>
            <p:cNvPicPr>
              <a:picLocks noChangeAspect="1"/>
            </p:cNvPicPr>
            <p:nvPr/>
          </p:nvPicPr>
          <p:blipFill rotWithShape="1">
            <a:blip r:embed="rId13">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61" name="Picture 60" descr="ÙØªÙØ¬Ø© Ø¨Ø­Ø« Ø§ÙØµÙØ± Ø¹Ù âªchina flagâ¬â">
              <a:extLst>
                <a:ext uri="{FF2B5EF4-FFF2-40B4-BE49-F238E27FC236}">
                  <a16:creationId xmlns:a16="http://schemas.microsoft.com/office/drawing/2014/main" id="{8EB176D6-E233-4D88-9CFE-23AE9FBCF424}"/>
                </a:ext>
              </a:extLst>
            </p:cNvPr>
            <p:cNvPicPr>
              <a:picLocks noChangeAspect="1"/>
            </p:cNvPicPr>
            <p:nvPr/>
          </p:nvPicPr>
          <p:blipFill rotWithShape="1">
            <a:blip r:embed="rId14">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1753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1000"/>
                                        <p:tgtEl>
                                          <p:spTgt spid="5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1000" fill="hold"/>
                                        <p:tgtEl>
                                          <p:spTgt spid="58"/>
                                        </p:tgtEl>
                                        <p:attrNameLst>
                                          <p:attrName>ppt_w</p:attrName>
                                        </p:attrNameLst>
                                      </p:cBhvr>
                                      <p:tavLst>
                                        <p:tav tm="0">
                                          <p:val>
                                            <p:strVal val="#ppt_w*0.70"/>
                                          </p:val>
                                        </p:tav>
                                        <p:tav tm="100000">
                                          <p:val>
                                            <p:strVal val="#ppt_w"/>
                                          </p:val>
                                        </p:tav>
                                      </p:tavLst>
                                    </p:anim>
                                    <p:anim calcmode="lin" valueType="num">
                                      <p:cBhvr>
                                        <p:cTn id="26" dur="1000" fill="hold"/>
                                        <p:tgtEl>
                                          <p:spTgt spid="58"/>
                                        </p:tgtEl>
                                        <p:attrNameLst>
                                          <p:attrName>ppt_h</p:attrName>
                                        </p:attrNameLst>
                                      </p:cBhvr>
                                      <p:tavLst>
                                        <p:tav tm="0">
                                          <p:val>
                                            <p:strVal val="#ppt_h"/>
                                          </p:val>
                                        </p:tav>
                                        <p:tav tm="100000">
                                          <p:val>
                                            <p:strVal val="#ppt_h"/>
                                          </p:val>
                                        </p:tav>
                                      </p:tavLst>
                                    </p:anim>
                                    <p:animEffect transition="in" filter="fade">
                                      <p:cBhvr>
                                        <p:cTn id="27" dur="1000"/>
                                        <p:tgtEl>
                                          <p:spTgt spid="58"/>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1000" fill="hold"/>
                                        <p:tgtEl>
                                          <p:spTgt spid="40"/>
                                        </p:tgtEl>
                                        <p:attrNameLst>
                                          <p:attrName>ppt_w</p:attrName>
                                        </p:attrNameLst>
                                      </p:cBhvr>
                                      <p:tavLst>
                                        <p:tav tm="0">
                                          <p:val>
                                            <p:strVal val="#ppt_w*0.70"/>
                                          </p:val>
                                        </p:tav>
                                        <p:tav tm="100000">
                                          <p:val>
                                            <p:strVal val="#ppt_w"/>
                                          </p:val>
                                        </p:tav>
                                      </p:tavLst>
                                    </p:anim>
                                    <p:anim calcmode="lin" valueType="num">
                                      <p:cBhvr>
                                        <p:cTn id="37" dur="1000" fill="hold"/>
                                        <p:tgtEl>
                                          <p:spTgt spid="40"/>
                                        </p:tgtEl>
                                        <p:attrNameLst>
                                          <p:attrName>ppt_h</p:attrName>
                                        </p:attrNameLst>
                                      </p:cBhvr>
                                      <p:tavLst>
                                        <p:tav tm="0">
                                          <p:val>
                                            <p:strVal val="#ppt_h"/>
                                          </p:val>
                                        </p:tav>
                                        <p:tav tm="100000">
                                          <p:val>
                                            <p:strVal val="#ppt_h"/>
                                          </p:val>
                                        </p:tav>
                                      </p:tavLst>
                                    </p:anim>
                                    <p:animEffect transition="in" filter="fade">
                                      <p:cBhvr>
                                        <p:cTn id="38" dur="1000"/>
                                        <p:tgtEl>
                                          <p:spTgt spid="40"/>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heel(1)">
                                      <p:cBhvr>
                                        <p:cTn id="41" dur="2000"/>
                                        <p:tgtEl>
                                          <p:spTgt spid="48"/>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2000"/>
                                        <p:tgtEl>
                                          <p:spTgt spid="49"/>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heel(1)">
                                      <p:cBhvr>
                                        <p:cTn id="47" dur="2000"/>
                                        <p:tgtEl>
                                          <p:spTgt spid="50"/>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1000" fill="hold"/>
                                        <p:tgtEl>
                                          <p:spTgt spid="42"/>
                                        </p:tgtEl>
                                        <p:attrNameLst>
                                          <p:attrName>ppt_w</p:attrName>
                                        </p:attrNameLst>
                                      </p:cBhvr>
                                      <p:tavLst>
                                        <p:tav tm="0">
                                          <p:val>
                                            <p:strVal val="#ppt_w*0.70"/>
                                          </p:val>
                                        </p:tav>
                                        <p:tav tm="100000">
                                          <p:val>
                                            <p:strVal val="#ppt_w"/>
                                          </p:val>
                                        </p:tav>
                                      </p:tavLst>
                                    </p:anim>
                                    <p:anim calcmode="lin" valueType="num">
                                      <p:cBhvr>
                                        <p:cTn id="51" dur="1000" fill="hold"/>
                                        <p:tgtEl>
                                          <p:spTgt spid="42"/>
                                        </p:tgtEl>
                                        <p:attrNameLst>
                                          <p:attrName>ppt_h</p:attrName>
                                        </p:attrNameLst>
                                      </p:cBhvr>
                                      <p:tavLst>
                                        <p:tav tm="0">
                                          <p:val>
                                            <p:strVal val="#ppt_h"/>
                                          </p:val>
                                        </p:tav>
                                        <p:tav tm="100000">
                                          <p:val>
                                            <p:strVal val="#ppt_h"/>
                                          </p:val>
                                        </p:tav>
                                      </p:tavLst>
                                    </p:anim>
                                    <p:animEffect transition="in" filter="fade">
                                      <p:cBhvr>
                                        <p:cTn id="52" dur="1000"/>
                                        <p:tgtEl>
                                          <p:spTgt spid="42"/>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1000" fill="hold"/>
                                        <p:tgtEl>
                                          <p:spTgt spid="43"/>
                                        </p:tgtEl>
                                        <p:attrNameLst>
                                          <p:attrName>ppt_w</p:attrName>
                                        </p:attrNameLst>
                                      </p:cBhvr>
                                      <p:tavLst>
                                        <p:tav tm="0">
                                          <p:val>
                                            <p:strVal val="#ppt_w*0.70"/>
                                          </p:val>
                                        </p:tav>
                                        <p:tav tm="100000">
                                          <p:val>
                                            <p:strVal val="#ppt_w"/>
                                          </p:val>
                                        </p:tav>
                                      </p:tavLst>
                                    </p:anim>
                                    <p:anim calcmode="lin" valueType="num">
                                      <p:cBhvr>
                                        <p:cTn id="56" dur="1000" fill="hold"/>
                                        <p:tgtEl>
                                          <p:spTgt spid="43"/>
                                        </p:tgtEl>
                                        <p:attrNameLst>
                                          <p:attrName>ppt_h</p:attrName>
                                        </p:attrNameLst>
                                      </p:cBhvr>
                                      <p:tavLst>
                                        <p:tav tm="0">
                                          <p:val>
                                            <p:strVal val="#ppt_h"/>
                                          </p:val>
                                        </p:tav>
                                        <p:tav tm="100000">
                                          <p:val>
                                            <p:strVal val="#ppt_h"/>
                                          </p:val>
                                        </p:tav>
                                      </p:tavLst>
                                    </p:anim>
                                    <p:animEffect transition="in" filter="fade">
                                      <p:cBhvr>
                                        <p:cTn id="57" dur="1000"/>
                                        <p:tgtEl>
                                          <p:spTgt spid="43"/>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0.70"/>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par>
                          <p:cTn id="67" fill="hold">
                            <p:stCondLst>
                              <p:cond delay="3000"/>
                            </p:stCondLst>
                            <p:childTnLst>
                              <p:par>
                                <p:cTn id="68" presetID="22" presetClass="entr" presetSubtype="8"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3500"/>
                            </p:stCondLst>
                            <p:childTnLst>
                              <p:par>
                                <p:cTn id="72" presetID="55" presetClass="entr" presetSubtype="0" fill="hold" grpId="0" nodeType="afterEffect">
                                  <p:stCondLst>
                                    <p:cond delay="0"/>
                                  </p:stCondLst>
                                  <p:childTnLst>
                                    <p:set>
                                      <p:cBhvr>
                                        <p:cTn id="73" dur="1" fill="hold">
                                          <p:stCondLst>
                                            <p:cond delay="0"/>
                                          </p:stCondLst>
                                        </p:cTn>
                                        <p:tgtEl>
                                          <p:spTgt spid="237"/>
                                        </p:tgtEl>
                                        <p:attrNameLst>
                                          <p:attrName>style.visibility</p:attrName>
                                        </p:attrNameLst>
                                      </p:cBhvr>
                                      <p:to>
                                        <p:strVal val="visible"/>
                                      </p:to>
                                    </p:set>
                                    <p:anim calcmode="lin" valueType="num">
                                      <p:cBhvr>
                                        <p:cTn id="74" dur="1000" fill="hold"/>
                                        <p:tgtEl>
                                          <p:spTgt spid="237"/>
                                        </p:tgtEl>
                                        <p:attrNameLst>
                                          <p:attrName>ppt_w</p:attrName>
                                        </p:attrNameLst>
                                      </p:cBhvr>
                                      <p:tavLst>
                                        <p:tav tm="0">
                                          <p:val>
                                            <p:strVal val="#ppt_w*0.70"/>
                                          </p:val>
                                        </p:tav>
                                        <p:tav tm="100000">
                                          <p:val>
                                            <p:strVal val="#ppt_w"/>
                                          </p:val>
                                        </p:tav>
                                      </p:tavLst>
                                    </p:anim>
                                    <p:anim calcmode="lin" valueType="num">
                                      <p:cBhvr>
                                        <p:cTn id="75" dur="1000" fill="hold"/>
                                        <p:tgtEl>
                                          <p:spTgt spid="237"/>
                                        </p:tgtEl>
                                        <p:attrNameLst>
                                          <p:attrName>ppt_h</p:attrName>
                                        </p:attrNameLst>
                                      </p:cBhvr>
                                      <p:tavLst>
                                        <p:tav tm="0">
                                          <p:val>
                                            <p:strVal val="#ppt_h"/>
                                          </p:val>
                                        </p:tav>
                                        <p:tav tm="100000">
                                          <p:val>
                                            <p:strVal val="#ppt_h"/>
                                          </p:val>
                                        </p:tav>
                                      </p:tavLst>
                                    </p:anim>
                                    <p:animEffect transition="in" filter="fade">
                                      <p:cBhvr>
                                        <p:cTn id="76" dur="1000"/>
                                        <p:tgtEl>
                                          <p:spTgt spid="237"/>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42"/>
                                        </p:tgtEl>
                                        <p:attrNameLst>
                                          <p:attrName>style.visibility</p:attrName>
                                        </p:attrNameLst>
                                      </p:cBhvr>
                                      <p:to>
                                        <p:strVal val="visible"/>
                                      </p:to>
                                    </p:set>
                                    <p:anim calcmode="lin" valueType="num">
                                      <p:cBhvr>
                                        <p:cTn id="79" dur="1000" fill="hold"/>
                                        <p:tgtEl>
                                          <p:spTgt spid="242"/>
                                        </p:tgtEl>
                                        <p:attrNameLst>
                                          <p:attrName>ppt_w</p:attrName>
                                        </p:attrNameLst>
                                      </p:cBhvr>
                                      <p:tavLst>
                                        <p:tav tm="0">
                                          <p:val>
                                            <p:strVal val="#ppt_w*0.70"/>
                                          </p:val>
                                        </p:tav>
                                        <p:tav tm="100000">
                                          <p:val>
                                            <p:strVal val="#ppt_w"/>
                                          </p:val>
                                        </p:tav>
                                      </p:tavLst>
                                    </p:anim>
                                    <p:anim calcmode="lin" valueType="num">
                                      <p:cBhvr>
                                        <p:cTn id="80" dur="1000" fill="hold"/>
                                        <p:tgtEl>
                                          <p:spTgt spid="242"/>
                                        </p:tgtEl>
                                        <p:attrNameLst>
                                          <p:attrName>ppt_h</p:attrName>
                                        </p:attrNameLst>
                                      </p:cBhvr>
                                      <p:tavLst>
                                        <p:tav tm="0">
                                          <p:val>
                                            <p:strVal val="#ppt_h"/>
                                          </p:val>
                                        </p:tav>
                                        <p:tav tm="100000">
                                          <p:val>
                                            <p:strVal val="#ppt_h"/>
                                          </p:val>
                                        </p:tav>
                                      </p:tavLst>
                                    </p:anim>
                                    <p:animEffect transition="in" filter="fade">
                                      <p:cBhvr>
                                        <p:cTn id="81" dur="1000"/>
                                        <p:tgtEl>
                                          <p:spTgt spid="24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43"/>
                                        </p:tgtEl>
                                        <p:attrNameLst>
                                          <p:attrName>style.visibility</p:attrName>
                                        </p:attrNameLst>
                                      </p:cBhvr>
                                      <p:to>
                                        <p:strVal val="visible"/>
                                      </p:to>
                                    </p:set>
                                    <p:anim calcmode="lin" valueType="num">
                                      <p:cBhvr>
                                        <p:cTn id="84" dur="1000" fill="hold"/>
                                        <p:tgtEl>
                                          <p:spTgt spid="243"/>
                                        </p:tgtEl>
                                        <p:attrNameLst>
                                          <p:attrName>ppt_w</p:attrName>
                                        </p:attrNameLst>
                                      </p:cBhvr>
                                      <p:tavLst>
                                        <p:tav tm="0">
                                          <p:val>
                                            <p:strVal val="#ppt_w*0.70"/>
                                          </p:val>
                                        </p:tav>
                                        <p:tav tm="100000">
                                          <p:val>
                                            <p:strVal val="#ppt_w"/>
                                          </p:val>
                                        </p:tav>
                                      </p:tavLst>
                                    </p:anim>
                                    <p:anim calcmode="lin" valueType="num">
                                      <p:cBhvr>
                                        <p:cTn id="85" dur="1000" fill="hold"/>
                                        <p:tgtEl>
                                          <p:spTgt spid="243"/>
                                        </p:tgtEl>
                                        <p:attrNameLst>
                                          <p:attrName>ppt_h</p:attrName>
                                        </p:attrNameLst>
                                      </p:cBhvr>
                                      <p:tavLst>
                                        <p:tav tm="0">
                                          <p:val>
                                            <p:strVal val="#ppt_h"/>
                                          </p:val>
                                        </p:tav>
                                        <p:tav tm="100000">
                                          <p:val>
                                            <p:strVal val="#ppt_h"/>
                                          </p:val>
                                        </p:tav>
                                      </p:tavLst>
                                    </p:anim>
                                    <p:animEffect transition="in" filter="fade">
                                      <p:cBhvr>
                                        <p:cTn id="86" dur="1000"/>
                                        <p:tgtEl>
                                          <p:spTgt spid="24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244"/>
                                        </p:tgtEl>
                                        <p:attrNameLst>
                                          <p:attrName>style.visibility</p:attrName>
                                        </p:attrNameLst>
                                      </p:cBhvr>
                                      <p:to>
                                        <p:strVal val="visible"/>
                                      </p:to>
                                    </p:set>
                                    <p:anim calcmode="lin" valueType="num">
                                      <p:cBhvr>
                                        <p:cTn id="89" dur="1000" fill="hold"/>
                                        <p:tgtEl>
                                          <p:spTgt spid="244"/>
                                        </p:tgtEl>
                                        <p:attrNameLst>
                                          <p:attrName>ppt_w</p:attrName>
                                        </p:attrNameLst>
                                      </p:cBhvr>
                                      <p:tavLst>
                                        <p:tav tm="0">
                                          <p:val>
                                            <p:strVal val="#ppt_w*0.70"/>
                                          </p:val>
                                        </p:tav>
                                        <p:tav tm="100000">
                                          <p:val>
                                            <p:strVal val="#ppt_w"/>
                                          </p:val>
                                        </p:tav>
                                      </p:tavLst>
                                    </p:anim>
                                    <p:anim calcmode="lin" valueType="num">
                                      <p:cBhvr>
                                        <p:cTn id="90" dur="1000" fill="hold"/>
                                        <p:tgtEl>
                                          <p:spTgt spid="244"/>
                                        </p:tgtEl>
                                        <p:attrNameLst>
                                          <p:attrName>ppt_h</p:attrName>
                                        </p:attrNameLst>
                                      </p:cBhvr>
                                      <p:tavLst>
                                        <p:tav tm="0">
                                          <p:val>
                                            <p:strVal val="#ppt_h"/>
                                          </p:val>
                                        </p:tav>
                                        <p:tav tm="100000">
                                          <p:val>
                                            <p:strVal val="#ppt_h"/>
                                          </p:val>
                                        </p:tav>
                                      </p:tavLst>
                                    </p:anim>
                                    <p:animEffect transition="in" filter="fade">
                                      <p:cBhvr>
                                        <p:cTn id="91" dur="1000"/>
                                        <p:tgtEl>
                                          <p:spTgt spid="244"/>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wheel(1)">
                                      <p:cBhvr>
                                        <p:cTn id="94" dur="2000"/>
                                        <p:tgtEl>
                                          <p:spTgt spid="238"/>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239"/>
                                        </p:tgtEl>
                                        <p:attrNameLst>
                                          <p:attrName>style.visibility</p:attrName>
                                        </p:attrNameLst>
                                      </p:cBhvr>
                                      <p:to>
                                        <p:strVal val="visible"/>
                                      </p:to>
                                    </p:set>
                                    <p:animEffect transition="in" filter="wheel(1)">
                                      <p:cBhvr>
                                        <p:cTn id="97" dur="2000"/>
                                        <p:tgtEl>
                                          <p:spTgt spid="239"/>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240"/>
                                        </p:tgtEl>
                                        <p:attrNameLst>
                                          <p:attrName>style.visibility</p:attrName>
                                        </p:attrNameLst>
                                      </p:cBhvr>
                                      <p:to>
                                        <p:strVal val="visible"/>
                                      </p:to>
                                    </p:set>
                                    <p:animEffect transition="in" filter="wheel(1)">
                                      <p:cBhvr>
                                        <p:cTn id="100" dur="2000"/>
                                        <p:tgtEl>
                                          <p:spTgt spid="240"/>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p:cTn id="103" dur="1000" fill="hold"/>
                                        <p:tgtEl>
                                          <p:spTgt spid="55"/>
                                        </p:tgtEl>
                                        <p:attrNameLst>
                                          <p:attrName>ppt_w</p:attrName>
                                        </p:attrNameLst>
                                      </p:cBhvr>
                                      <p:tavLst>
                                        <p:tav tm="0">
                                          <p:val>
                                            <p:strVal val="#ppt_w*0.70"/>
                                          </p:val>
                                        </p:tav>
                                        <p:tav tm="100000">
                                          <p:val>
                                            <p:strVal val="#ppt_w"/>
                                          </p:val>
                                        </p:tav>
                                      </p:tavLst>
                                    </p:anim>
                                    <p:anim calcmode="lin" valueType="num">
                                      <p:cBhvr>
                                        <p:cTn id="104" dur="1000" fill="hold"/>
                                        <p:tgtEl>
                                          <p:spTgt spid="55"/>
                                        </p:tgtEl>
                                        <p:attrNameLst>
                                          <p:attrName>ppt_h</p:attrName>
                                        </p:attrNameLst>
                                      </p:cBhvr>
                                      <p:tavLst>
                                        <p:tav tm="0">
                                          <p:val>
                                            <p:strVal val="#ppt_h"/>
                                          </p:val>
                                        </p:tav>
                                        <p:tav tm="100000">
                                          <p:val>
                                            <p:strVal val="#ppt_h"/>
                                          </p:val>
                                        </p:tav>
                                      </p:tavLst>
                                    </p:anim>
                                    <p:animEffect transition="in" filter="fade">
                                      <p:cBhvr>
                                        <p:cTn id="105" dur="1000"/>
                                        <p:tgtEl>
                                          <p:spTgt spid="55"/>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1000" fill="hold"/>
                                        <p:tgtEl>
                                          <p:spTgt spid="56"/>
                                        </p:tgtEl>
                                        <p:attrNameLst>
                                          <p:attrName>ppt_w</p:attrName>
                                        </p:attrNameLst>
                                      </p:cBhvr>
                                      <p:tavLst>
                                        <p:tav tm="0">
                                          <p:val>
                                            <p:strVal val="#ppt_w*0.70"/>
                                          </p:val>
                                        </p:tav>
                                        <p:tav tm="100000">
                                          <p:val>
                                            <p:strVal val="#ppt_w"/>
                                          </p:val>
                                        </p:tav>
                                      </p:tavLst>
                                    </p:anim>
                                    <p:anim calcmode="lin" valueType="num">
                                      <p:cBhvr>
                                        <p:cTn id="109" dur="1000" fill="hold"/>
                                        <p:tgtEl>
                                          <p:spTgt spid="56"/>
                                        </p:tgtEl>
                                        <p:attrNameLst>
                                          <p:attrName>ppt_h</p:attrName>
                                        </p:attrNameLst>
                                      </p:cBhvr>
                                      <p:tavLst>
                                        <p:tav tm="0">
                                          <p:val>
                                            <p:strVal val="#ppt_h"/>
                                          </p:val>
                                        </p:tav>
                                        <p:tav tm="100000">
                                          <p:val>
                                            <p:strVal val="#ppt_h"/>
                                          </p:val>
                                        </p:tav>
                                      </p:tavLst>
                                    </p:anim>
                                    <p:animEffect transition="in" filter="fade">
                                      <p:cBhvr>
                                        <p:cTn id="110" dur="1000"/>
                                        <p:tgtEl>
                                          <p:spTgt spid="56"/>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1000" fill="hold"/>
                                        <p:tgtEl>
                                          <p:spTgt spid="59"/>
                                        </p:tgtEl>
                                        <p:attrNameLst>
                                          <p:attrName>ppt_w</p:attrName>
                                        </p:attrNameLst>
                                      </p:cBhvr>
                                      <p:tavLst>
                                        <p:tav tm="0">
                                          <p:val>
                                            <p:strVal val="#ppt_w*0.70"/>
                                          </p:val>
                                        </p:tav>
                                        <p:tav tm="100000">
                                          <p:val>
                                            <p:strVal val="#ppt_w"/>
                                          </p:val>
                                        </p:tav>
                                      </p:tavLst>
                                    </p:anim>
                                    <p:anim calcmode="lin" valueType="num">
                                      <p:cBhvr>
                                        <p:cTn id="114" dur="1000" fill="hold"/>
                                        <p:tgtEl>
                                          <p:spTgt spid="59"/>
                                        </p:tgtEl>
                                        <p:attrNameLst>
                                          <p:attrName>ppt_h</p:attrName>
                                        </p:attrNameLst>
                                      </p:cBhvr>
                                      <p:tavLst>
                                        <p:tav tm="0">
                                          <p:val>
                                            <p:strVal val="#ppt_h"/>
                                          </p:val>
                                        </p:tav>
                                        <p:tav tm="100000">
                                          <p:val>
                                            <p:strVal val="#ppt_h"/>
                                          </p:val>
                                        </p:tav>
                                      </p:tavLst>
                                    </p:anim>
                                    <p:animEffect transition="in" filter="fade">
                                      <p:cBhvr>
                                        <p:cTn id="115" dur="1000"/>
                                        <p:tgtEl>
                                          <p:spTgt spid="59"/>
                                        </p:tgtEl>
                                      </p:cBhvr>
                                    </p:animEffect>
                                  </p:childTnLst>
                                </p:cTn>
                              </p:par>
                            </p:childTnLst>
                          </p:cTn>
                        </p:par>
                        <p:par>
                          <p:cTn id="116" fill="hold">
                            <p:stCondLst>
                              <p:cond delay="5500"/>
                            </p:stCondLst>
                            <p:childTnLst>
                              <p:par>
                                <p:cTn id="117" presetID="22" presetClass="entr" presetSubtype="8" fill="hold"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left)">
                                      <p:cBhvr>
                                        <p:cTn id="119" dur="1000"/>
                                        <p:tgtEl>
                                          <p:spTgt spid="8"/>
                                        </p:tgtEl>
                                      </p:cBhvr>
                                    </p:animEffect>
                                  </p:childTnLst>
                                </p:cTn>
                              </p:par>
                            </p:childTnLst>
                          </p:cTn>
                        </p:par>
                        <p:par>
                          <p:cTn id="120" fill="hold">
                            <p:stCondLst>
                              <p:cond delay="6500"/>
                            </p:stCondLst>
                            <p:childTnLst>
                              <p:par>
                                <p:cTn id="121" presetID="22" presetClass="entr" presetSubtype="8" fill="hold"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wipe(left)">
                                      <p:cBhvr>
                                        <p:cTn id="1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8" grpId="0">
        <p:bldAsOne/>
      </p:bldGraphic>
      <p:bldGraphic spid="240" grpId="0">
        <p:bldAsOne/>
      </p:bldGraphic>
      <p:bldGraphic spid="76" grpId="0">
        <p:bldAsOne/>
      </p:bldGraphic>
      <p:bldP spid="2" grpId="0" animBg="1"/>
      <p:bldP spid="11" grpId="0"/>
      <p:bldP spid="237" grpId="0"/>
      <p:bldP spid="242" grpId="0"/>
      <p:bldP spid="243" grpId="0"/>
      <p:bldP spid="244" grpId="0"/>
      <p:bldP spid="40" grpId="0"/>
      <p:bldP spid="42" grpId="0"/>
      <p:bldP spid="43" grpId="0"/>
      <p:bldP spid="44" grpId="0"/>
      <p:bldGraphic spid="48" grpId="0">
        <p:bldAsOne/>
      </p:bldGraphic>
      <p:bldGraphic spid="49" grpId="0">
        <p:bldAsOne/>
      </p:bldGraphic>
      <p:bldGraphic spid="50" grpId="0">
        <p:bldAsOne/>
      </p:bldGraphic>
      <p:bldP spid="55" grpId="0"/>
      <p:bldP spid="56" grpId="0"/>
      <p:bldGraphic spid="53" grpId="0">
        <p:bldAsOne/>
      </p:bldGraphic>
      <p:bldP spid="58" grpId="0"/>
      <p:bldP spid="59" grpId="0"/>
      <p:bldGraphic spid="23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rotWithShape="1">
          <a:blip r:embed="rId3"/>
          <a:srcRect b="64720"/>
          <a:stretch/>
        </p:blipFill>
        <p:spPr>
          <a:xfrm>
            <a:off x="-10670" y="7563"/>
            <a:ext cx="12192001" cy="1425543"/>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الثاني: </a:t>
            </a:r>
            <a:r>
              <a:rPr lang="ar-KW" altLang="zh-CN" sz="2600" dirty="0">
                <a:solidFill>
                  <a:schemeClr val="tx1">
                    <a:lumMod val="65000"/>
                    <a:lumOff val="35000"/>
                  </a:schemeClr>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780934"/>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1181567" y="3091471"/>
            <a:ext cx="2324517"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245111" y="562057"/>
            <a:ext cx="6780733"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موازنة الطلب والإنتاج من النفط والغاز الطبيعي في الصين،    حتى عام 2040</a:t>
            </a:r>
            <a:endParaRPr lang="en-US" sz="2000" b="1" kern="0" dirty="0">
              <a:solidFill>
                <a:schemeClr val="tx2"/>
              </a:solidFill>
              <a:latin typeface="Arial" pitchFamily="34" charset="0"/>
              <a:cs typeface="+mj-cs"/>
            </a:endParaRPr>
          </a:p>
        </p:txBody>
      </p:sp>
      <p:graphicFrame>
        <p:nvGraphicFramePr>
          <p:cNvPr id="48" name="Chart 47">
            <a:extLst>
              <a:ext uri="{FF2B5EF4-FFF2-40B4-BE49-F238E27FC236}">
                <a16:creationId xmlns:a16="http://schemas.microsoft.com/office/drawing/2014/main" id="{F9C722C3-0905-49B3-975A-D222AD5CD208}"/>
              </a:ext>
            </a:extLst>
          </p:cNvPr>
          <p:cNvGraphicFramePr/>
          <p:nvPr>
            <p:extLst>
              <p:ext uri="{D42A27DB-BD31-4B8C-83A1-F6EECF244321}">
                <p14:modId xmlns:p14="http://schemas.microsoft.com/office/powerpoint/2010/main" val="3201027571"/>
              </p:ext>
            </p:extLst>
          </p:nvPr>
        </p:nvGraphicFramePr>
        <p:xfrm>
          <a:off x="104433" y="1863214"/>
          <a:ext cx="5766978" cy="4400486"/>
        </p:xfrm>
        <a:graphic>
          <a:graphicData uri="http://schemas.openxmlformats.org/drawingml/2006/chart">
            <c:chart xmlns:c="http://schemas.openxmlformats.org/drawingml/2006/chart" xmlns:r="http://schemas.openxmlformats.org/officeDocument/2006/relationships" r:id="rId6"/>
          </a:graphicData>
        </a:graphic>
      </p:graphicFrame>
      <p:grpSp>
        <p:nvGrpSpPr>
          <p:cNvPr id="124" name="Group 123">
            <a:extLst>
              <a:ext uri="{FF2B5EF4-FFF2-40B4-BE49-F238E27FC236}">
                <a16:creationId xmlns:a16="http://schemas.microsoft.com/office/drawing/2014/main" id="{9F529820-23DA-4BAD-B431-2EFE184C6F0B}"/>
              </a:ext>
            </a:extLst>
          </p:cNvPr>
          <p:cNvGrpSpPr/>
          <p:nvPr/>
        </p:nvGrpSpPr>
        <p:grpSpPr>
          <a:xfrm>
            <a:off x="3641014" y="6309385"/>
            <a:ext cx="3588726" cy="428233"/>
            <a:chOff x="3641014" y="6309385"/>
            <a:chExt cx="3588726" cy="428233"/>
          </a:xfrm>
        </p:grpSpPr>
        <p:sp>
          <p:nvSpPr>
            <p:cNvPr id="50" name="TextBox 49">
              <a:extLst>
                <a:ext uri="{FF2B5EF4-FFF2-40B4-BE49-F238E27FC236}">
                  <a16:creationId xmlns:a16="http://schemas.microsoft.com/office/drawing/2014/main" id="{B577C5BA-03A1-4CE6-B067-BBBB675106C5}"/>
                </a:ext>
              </a:extLst>
            </p:cNvPr>
            <p:cNvSpPr txBox="1"/>
            <p:nvPr/>
          </p:nvSpPr>
          <p:spPr>
            <a:xfrm>
              <a:off x="5785950" y="6337508"/>
              <a:ext cx="1443790" cy="400110"/>
            </a:xfrm>
            <a:prstGeom prst="rect">
              <a:avLst/>
            </a:prstGeom>
            <a:noFill/>
          </p:spPr>
          <p:txBody>
            <a:bodyPr wrap="square" rtlCol="0">
              <a:spAutoFit/>
            </a:bodyPr>
            <a:lstStyle/>
            <a:p>
              <a:pPr algn="r" rtl="1">
                <a:buClr>
                  <a:schemeClr val="accent1"/>
                </a:buClr>
                <a:buSzPct val="150000"/>
              </a:pPr>
              <a:r>
                <a:rPr lang="ar-KW" sz="2000" b="1" dirty="0">
                  <a:solidFill>
                    <a:schemeClr val="accent5">
                      <a:lumMod val="50000"/>
                    </a:schemeClr>
                  </a:solidFill>
                  <a:cs typeface="+mj-cs"/>
                </a:rPr>
                <a:t>ــــ</a:t>
              </a:r>
              <a:r>
                <a:rPr lang="ar-KW" sz="2000" b="1" dirty="0">
                  <a:solidFill>
                    <a:schemeClr val="accent1">
                      <a:lumMod val="75000"/>
                    </a:schemeClr>
                  </a:solidFill>
                  <a:cs typeface="+mj-cs"/>
                </a:rPr>
                <a:t> </a:t>
              </a:r>
              <a:r>
                <a:rPr lang="ar-KW" sz="2000" b="1" dirty="0">
                  <a:solidFill>
                    <a:schemeClr val="accent5">
                      <a:lumMod val="50000"/>
                    </a:schemeClr>
                  </a:solidFill>
                  <a:cs typeface="+mj-cs"/>
                </a:rPr>
                <a:t>الطلب</a:t>
              </a:r>
              <a:endParaRPr lang="en-US" sz="2000" b="1" dirty="0">
                <a:solidFill>
                  <a:schemeClr val="accent5">
                    <a:lumMod val="50000"/>
                  </a:schemeClr>
                </a:solidFill>
                <a:cs typeface="+mj-cs"/>
              </a:endParaRPr>
            </a:p>
          </p:txBody>
        </p:sp>
        <p:sp>
          <p:nvSpPr>
            <p:cNvPr id="51" name="TextBox 50">
              <a:extLst>
                <a:ext uri="{FF2B5EF4-FFF2-40B4-BE49-F238E27FC236}">
                  <a16:creationId xmlns:a16="http://schemas.microsoft.com/office/drawing/2014/main" id="{D4C5E9A1-E372-45C3-9691-33102F074D7F}"/>
                </a:ext>
              </a:extLst>
            </p:cNvPr>
            <p:cNvSpPr txBox="1"/>
            <p:nvPr/>
          </p:nvSpPr>
          <p:spPr>
            <a:xfrm>
              <a:off x="3641014" y="6309385"/>
              <a:ext cx="2324517" cy="400110"/>
            </a:xfrm>
            <a:prstGeom prst="rect">
              <a:avLst/>
            </a:prstGeom>
            <a:noFill/>
          </p:spPr>
          <p:txBody>
            <a:bodyPr wrap="square" rtlCol="0">
              <a:spAutoFit/>
            </a:bodyPr>
            <a:lstStyle/>
            <a:p>
              <a:pPr algn="r" rtl="1">
                <a:buClr>
                  <a:schemeClr val="bg1">
                    <a:lumMod val="50000"/>
                  </a:schemeClr>
                </a:buClr>
                <a:buSzPct val="150000"/>
              </a:pPr>
              <a:r>
                <a:rPr lang="ar-KW" sz="2000" b="1" dirty="0">
                  <a:solidFill>
                    <a:srgbClr val="C00000"/>
                  </a:solidFill>
                  <a:cs typeface="+mj-cs"/>
                </a:rPr>
                <a:t>ــــ الإنتاج</a:t>
              </a:r>
              <a:endParaRPr lang="en-US" sz="2000" b="1" dirty="0">
                <a:solidFill>
                  <a:srgbClr val="C00000"/>
                </a:solidFill>
                <a:cs typeface="+mj-cs"/>
              </a:endParaRPr>
            </a:p>
          </p:txBody>
        </p:sp>
      </p:grpSp>
      <p:sp>
        <p:nvSpPr>
          <p:cNvPr id="55" name="TextBox 54">
            <a:extLst>
              <a:ext uri="{FF2B5EF4-FFF2-40B4-BE49-F238E27FC236}">
                <a16:creationId xmlns:a16="http://schemas.microsoft.com/office/drawing/2014/main" id="{E5B8851A-2179-4319-8A58-910EB7389123}"/>
              </a:ext>
            </a:extLst>
          </p:cNvPr>
          <p:cNvSpPr txBox="1"/>
          <p:nvPr/>
        </p:nvSpPr>
        <p:spPr>
          <a:xfrm flipH="1">
            <a:off x="886695" y="1486879"/>
            <a:ext cx="3759927" cy="707886"/>
          </a:xfrm>
          <a:prstGeom prst="rect">
            <a:avLst/>
          </a:prstGeom>
          <a:noFill/>
        </p:spPr>
        <p:txBody>
          <a:bodyPr wrap="square" rtlCol="0">
            <a:spAutoFit/>
          </a:bodyPr>
          <a:lstStyle/>
          <a:p>
            <a:pPr algn="ctr" rtl="1"/>
            <a:r>
              <a:rPr lang="ar-KW" sz="2000" b="1" kern="0" dirty="0">
                <a:solidFill>
                  <a:schemeClr val="accent2">
                    <a:lumMod val="50000"/>
                  </a:schemeClr>
                </a:solidFill>
                <a:latin typeface="Arial" pitchFamily="34" charset="0"/>
                <a:cs typeface="PT Bold Heading" panose="02010400000000000000" pitchFamily="2" charset="-78"/>
              </a:rPr>
              <a:t>الفجوة بين الطلب والإنتاج من النفط</a:t>
            </a:r>
          </a:p>
          <a:p>
            <a:pPr algn="ctr" rtl="1"/>
            <a:r>
              <a:rPr lang="ar-KW" sz="2000" b="1" kern="0" dirty="0">
                <a:solidFill>
                  <a:schemeClr val="accent2">
                    <a:lumMod val="50000"/>
                  </a:schemeClr>
                </a:solidFill>
                <a:latin typeface="Arial" pitchFamily="34" charset="0"/>
                <a:cs typeface="PT Bold Heading" panose="02010400000000000000" pitchFamily="2" charset="-78"/>
              </a:rPr>
              <a:t>في الصين، </a:t>
            </a:r>
            <a:r>
              <a:rPr lang="ar-KW" sz="2000" b="1" kern="0" dirty="0">
                <a:solidFill>
                  <a:schemeClr val="accent2">
                    <a:lumMod val="50000"/>
                  </a:schemeClr>
                </a:solidFill>
                <a:latin typeface="Arial" pitchFamily="34" charset="0"/>
                <a:cs typeface="+mj-cs"/>
              </a:rPr>
              <a:t>(</a:t>
            </a:r>
            <a:r>
              <a:rPr lang="ar-KW" sz="2000" b="1" kern="0" dirty="0">
                <a:solidFill>
                  <a:schemeClr val="accent2">
                    <a:lumMod val="50000"/>
                  </a:schemeClr>
                </a:solidFill>
                <a:latin typeface="Arial" pitchFamily="34" charset="0"/>
                <a:cs typeface="PT Bold Heading" panose="02010400000000000000" pitchFamily="2" charset="-78"/>
              </a:rPr>
              <a:t>مليون ب/ي</a:t>
            </a:r>
            <a:r>
              <a:rPr lang="ar-KW" sz="2000" b="1" kern="0" dirty="0">
                <a:solidFill>
                  <a:schemeClr val="accent2">
                    <a:lumMod val="50000"/>
                  </a:schemeClr>
                </a:solidFill>
                <a:latin typeface="Arial" pitchFamily="34" charset="0"/>
                <a:cs typeface="+mj-cs"/>
              </a:rPr>
              <a:t>)</a:t>
            </a:r>
            <a:endParaRPr lang="en-US" sz="2000" b="1" dirty="0">
              <a:solidFill>
                <a:schemeClr val="accent2">
                  <a:lumMod val="50000"/>
                </a:schemeClr>
              </a:solidFill>
              <a:cs typeface="+mj-cs"/>
            </a:endParaRPr>
          </a:p>
        </p:txBody>
      </p:sp>
      <p:sp>
        <p:nvSpPr>
          <p:cNvPr id="56" name="TextBox 55">
            <a:extLst>
              <a:ext uri="{FF2B5EF4-FFF2-40B4-BE49-F238E27FC236}">
                <a16:creationId xmlns:a16="http://schemas.microsoft.com/office/drawing/2014/main" id="{B7DDDF9B-19D4-49DD-9158-2FA1BA97A08B}"/>
              </a:ext>
            </a:extLst>
          </p:cNvPr>
          <p:cNvSpPr txBox="1"/>
          <p:nvPr/>
        </p:nvSpPr>
        <p:spPr>
          <a:xfrm flipH="1">
            <a:off x="7065865" y="1482369"/>
            <a:ext cx="4107922" cy="707886"/>
          </a:xfrm>
          <a:prstGeom prst="rect">
            <a:avLst/>
          </a:prstGeom>
          <a:noFill/>
        </p:spPr>
        <p:txBody>
          <a:bodyPr wrap="square" rtlCol="0">
            <a:spAutoFit/>
          </a:bodyPr>
          <a:lstStyle/>
          <a:p>
            <a:pPr algn="ctr" rtl="1"/>
            <a:r>
              <a:rPr lang="ar-KW" sz="2000" b="1" kern="0" dirty="0">
                <a:solidFill>
                  <a:schemeClr val="accent6">
                    <a:lumMod val="50000"/>
                  </a:schemeClr>
                </a:solidFill>
                <a:latin typeface="Arial" pitchFamily="34" charset="0"/>
                <a:cs typeface="PT Bold Heading" panose="02010400000000000000" pitchFamily="2" charset="-78"/>
              </a:rPr>
              <a:t>الفجوة بين إنتاج واستهلاك الغاز الطبيعي</a:t>
            </a:r>
          </a:p>
          <a:p>
            <a:pPr algn="ctr" rtl="1"/>
            <a:r>
              <a:rPr lang="ar-KW" sz="2000" b="1" kern="0" dirty="0">
                <a:solidFill>
                  <a:schemeClr val="accent6">
                    <a:lumMod val="50000"/>
                  </a:schemeClr>
                </a:solidFill>
                <a:latin typeface="Arial" pitchFamily="34" charset="0"/>
                <a:cs typeface="PT Bold Heading" panose="02010400000000000000" pitchFamily="2" charset="-78"/>
              </a:rPr>
              <a:t>في الصين، </a:t>
            </a:r>
            <a:r>
              <a:rPr lang="ar-KW" sz="2000" b="1" kern="0" dirty="0">
                <a:solidFill>
                  <a:schemeClr val="accent6">
                    <a:lumMod val="50000"/>
                  </a:schemeClr>
                </a:solidFill>
                <a:latin typeface="Arial" pitchFamily="34" charset="0"/>
                <a:cs typeface="+mj-cs"/>
              </a:rPr>
              <a:t>(</a:t>
            </a:r>
            <a:r>
              <a:rPr lang="ar-KW" sz="2000" b="1" kern="0" dirty="0">
                <a:solidFill>
                  <a:schemeClr val="accent6">
                    <a:lumMod val="50000"/>
                  </a:schemeClr>
                </a:solidFill>
                <a:latin typeface="Arial" pitchFamily="34" charset="0"/>
                <a:cs typeface="PT Bold Heading" panose="02010400000000000000" pitchFamily="2" charset="-78"/>
              </a:rPr>
              <a:t>مليار متر مكعب</a:t>
            </a:r>
            <a:r>
              <a:rPr lang="ar-KW" sz="2000" b="1" kern="0" dirty="0">
                <a:solidFill>
                  <a:schemeClr val="accent6">
                    <a:lumMod val="50000"/>
                  </a:schemeClr>
                </a:solidFill>
                <a:latin typeface="Arial" pitchFamily="34" charset="0"/>
                <a:cs typeface="+mj-cs"/>
              </a:rPr>
              <a:t>)</a:t>
            </a:r>
            <a:endParaRPr lang="en-US" sz="2000" b="1" dirty="0">
              <a:solidFill>
                <a:schemeClr val="accent6">
                  <a:lumMod val="50000"/>
                </a:schemeClr>
              </a:solidFill>
              <a:cs typeface="+mj-cs"/>
            </a:endParaRPr>
          </a:p>
        </p:txBody>
      </p:sp>
      <p:grpSp>
        <p:nvGrpSpPr>
          <p:cNvPr id="91" name="Group 90">
            <a:extLst>
              <a:ext uri="{FF2B5EF4-FFF2-40B4-BE49-F238E27FC236}">
                <a16:creationId xmlns:a16="http://schemas.microsoft.com/office/drawing/2014/main" id="{7231773D-BDC1-4631-B20B-771A962EC62A}"/>
              </a:ext>
            </a:extLst>
          </p:cNvPr>
          <p:cNvGrpSpPr/>
          <p:nvPr/>
        </p:nvGrpSpPr>
        <p:grpSpPr>
          <a:xfrm>
            <a:off x="916868" y="2504171"/>
            <a:ext cx="4125945" cy="2741597"/>
            <a:chOff x="916868" y="2504171"/>
            <a:chExt cx="4125945" cy="2741597"/>
          </a:xfrm>
        </p:grpSpPr>
        <p:cxnSp>
          <p:nvCxnSpPr>
            <p:cNvPr id="59" name="Straight Connector 58">
              <a:extLst>
                <a:ext uri="{FF2B5EF4-FFF2-40B4-BE49-F238E27FC236}">
                  <a16:creationId xmlns:a16="http://schemas.microsoft.com/office/drawing/2014/main" id="{84651211-B0C7-4601-8080-65E10FFEEEDD}"/>
                </a:ext>
              </a:extLst>
            </p:cNvPr>
            <p:cNvCxnSpPr>
              <a:cxnSpLocks/>
            </p:cNvCxnSpPr>
            <p:nvPr/>
          </p:nvCxnSpPr>
          <p:spPr>
            <a:xfrm>
              <a:off x="5042813" y="2504171"/>
              <a:ext cx="0" cy="2741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9A9076-32BB-42B3-B5BC-F1605970E65B}"/>
                </a:ext>
              </a:extLst>
            </p:cNvPr>
            <p:cNvCxnSpPr>
              <a:cxnSpLocks/>
            </p:cNvCxnSpPr>
            <p:nvPr/>
          </p:nvCxnSpPr>
          <p:spPr>
            <a:xfrm>
              <a:off x="916868" y="3484317"/>
              <a:ext cx="0" cy="156894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9CCDFFEE-3AB1-4F77-B94D-21F46723854C}"/>
              </a:ext>
            </a:extLst>
          </p:cNvPr>
          <p:cNvSpPr txBox="1"/>
          <p:nvPr/>
        </p:nvSpPr>
        <p:spPr>
          <a:xfrm>
            <a:off x="344737" y="4235328"/>
            <a:ext cx="527797" cy="353943"/>
          </a:xfrm>
          <a:prstGeom prst="rect">
            <a:avLst/>
          </a:prstGeom>
          <a:solidFill>
            <a:schemeClr val="accent2">
              <a:lumMod val="20000"/>
              <a:lumOff val="80000"/>
            </a:schemeClr>
          </a:solidFill>
        </p:spPr>
        <p:txBody>
          <a:bodyPr wrap="square" rtlCol="0">
            <a:spAutoFit/>
          </a:bodyPr>
          <a:lstStyle/>
          <a:p>
            <a:pPr algn="ctr" rtl="1">
              <a:buClr>
                <a:schemeClr val="accent1"/>
              </a:buClr>
              <a:buSzPct val="150000"/>
            </a:pPr>
            <a:r>
              <a:rPr lang="ar-KW" sz="1700" b="1" dirty="0">
                <a:cs typeface="+mj-cs"/>
              </a:rPr>
              <a:t>7.5</a:t>
            </a:r>
            <a:endParaRPr lang="en-US" sz="1700" b="1" dirty="0">
              <a:cs typeface="+mj-cs"/>
            </a:endParaRPr>
          </a:p>
        </p:txBody>
      </p:sp>
      <p:sp>
        <p:nvSpPr>
          <p:cNvPr id="73" name="TextBox 72">
            <a:extLst>
              <a:ext uri="{FF2B5EF4-FFF2-40B4-BE49-F238E27FC236}">
                <a16:creationId xmlns:a16="http://schemas.microsoft.com/office/drawing/2014/main" id="{0FDA75D3-8E44-42C1-8481-CD78FAF75C07}"/>
              </a:ext>
            </a:extLst>
          </p:cNvPr>
          <p:cNvSpPr txBox="1"/>
          <p:nvPr/>
        </p:nvSpPr>
        <p:spPr>
          <a:xfrm>
            <a:off x="5072626" y="3543556"/>
            <a:ext cx="616465" cy="353943"/>
          </a:xfrm>
          <a:prstGeom prst="rect">
            <a:avLst/>
          </a:prstGeom>
          <a:solidFill>
            <a:schemeClr val="accent2">
              <a:lumMod val="20000"/>
              <a:lumOff val="80000"/>
            </a:schemeClr>
          </a:solidFill>
        </p:spPr>
        <p:txBody>
          <a:bodyPr wrap="square" rtlCol="0">
            <a:spAutoFit/>
          </a:bodyPr>
          <a:lstStyle>
            <a:defPPr>
              <a:defRPr lang="en-US"/>
            </a:defPPr>
            <a:lvl1pPr algn="ctr" rtl="1">
              <a:buClr>
                <a:schemeClr val="accent1"/>
              </a:buClr>
              <a:buSzPct val="150000"/>
              <a:defRPr sz="1700" b="1">
                <a:cs typeface="+mj-cs"/>
              </a:defRPr>
            </a:lvl1pPr>
          </a:lstStyle>
          <a:p>
            <a:r>
              <a:rPr lang="ar-KW" dirty="0"/>
              <a:t>12.4</a:t>
            </a:r>
            <a:endParaRPr lang="en-US" dirty="0"/>
          </a:p>
        </p:txBody>
      </p:sp>
      <p:graphicFrame>
        <p:nvGraphicFramePr>
          <p:cNvPr id="74" name="Chart 73">
            <a:extLst>
              <a:ext uri="{FF2B5EF4-FFF2-40B4-BE49-F238E27FC236}">
                <a16:creationId xmlns:a16="http://schemas.microsoft.com/office/drawing/2014/main" id="{C0E3D198-9385-4577-9CE1-1AA7C9D5D7F3}"/>
              </a:ext>
            </a:extLst>
          </p:cNvPr>
          <p:cNvGraphicFramePr/>
          <p:nvPr>
            <p:extLst>
              <p:ext uri="{D42A27DB-BD31-4B8C-83A1-F6EECF244321}">
                <p14:modId xmlns:p14="http://schemas.microsoft.com/office/powerpoint/2010/main" val="1049808865"/>
              </p:ext>
            </p:extLst>
          </p:nvPr>
        </p:nvGraphicFramePr>
        <p:xfrm>
          <a:off x="6296698" y="1859198"/>
          <a:ext cx="5766978" cy="4400486"/>
        </p:xfrm>
        <a:graphic>
          <a:graphicData uri="http://schemas.openxmlformats.org/drawingml/2006/chart">
            <c:chart xmlns:c="http://schemas.openxmlformats.org/drawingml/2006/chart" xmlns:r="http://schemas.openxmlformats.org/officeDocument/2006/relationships" r:id="rId7"/>
          </a:graphicData>
        </a:graphic>
      </p:graphicFrame>
      <p:cxnSp>
        <p:nvCxnSpPr>
          <p:cNvPr id="75" name="Straight Connector 74">
            <a:extLst>
              <a:ext uri="{FF2B5EF4-FFF2-40B4-BE49-F238E27FC236}">
                <a16:creationId xmlns:a16="http://schemas.microsoft.com/office/drawing/2014/main" id="{11BB10D8-AF23-452F-923A-D2DBB4D77F5B}"/>
              </a:ext>
            </a:extLst>
          </p:cNvPr>
          <p:cNvCxnSpPr>
            <a:cxnSpLocks/>
          </p:cNvCxnSpPr>
          <p:nvPr/>
        </p:nvCxnSpPr>
        <p:spPr>
          <a:xfrm>
            <a:off x="7349752" y="4654642"/>
            <a:ext cx="0" cy="3986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322202-1C4F-4512-B259-82322C1116A3}"/>
              </a:ext>
            </a:extLst>
          </p:cNvPr>
          <p:cNvCxnSpPr>
            <a:cxnSpLocks/>
          </p:cNvCxnSpPr>
          <p:nvPr/>
        </p:nvCxnSpPr>
        <p:spPr>
          <a:xfrm>
            <a:off x="10995320" y="2504171"/>
            <a:ext cx="0" cy="14534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7DE85E4-6860-48A0-B443-DAC8E11C3F4F}"/>
              </a:ext>
            </a:extLst>
          </p:cNvPr>
          <p:cNvSpPr txBox="1"/>
          <p:nvPr/>
        </p:nvSpPr>
        <p:spPr>
          <a:xfrm>
            <a:off x="6757950" y="4675536"/>
            <a:ext cx="527797" cy="353943"/>
          </a:xfrm>
          <a:prstGeom prst="rect">
            <a:avLst/>
          </a:prstGeom>
          <a:solidFill>
            <a:schemeClr val="accent2">
              <a:lumMod val="20000"/>
              <a:lumOff val="80000"/>
            </a:schemeClr>
          </a:solidFill>
        </p:spPr>
        <p:txBody>
          <a:bodyPr wrap="square" rtlCol="0">
            <a:spAutoFit/>
          </a:bodyPr>
          <a:lstStyle/>
          <a:p>
            <a:pPr algn="ctr" rtl="1">
              <a:buClr>
                <a:schemeClr val="accent1"/>
              </a:buClr>
              <a:buSzPct val="150000"/>
            </a:pPr>
            <a:r>
              <a:rPr lang="ar-KW" sz="1700" b="1" dirty="0">
                <a:cs typeface="+mj-cs"/>
              </a:rPr>
              <a:t>73</a:t>
            </a:r>
            <a:endParaRPr lang="en-US" sz="1700" b="1" dirty="0">
              <a:cs typeface="+mj-cs"/>
            </a:endParaRPr>
          </a:p>
        </p:txBody>
      </p:sp>
      <p:sp>
        <p:nvSpPr>
          <p:cNvPr id="79" name="TextBox 78">
            <a:extLst>
              <a:ext uri="{FF2B5EF4-FFF2-40B4-BE49-F238E27FC236}">
                <a16:creationId xmlns:a16="http://schemas.microsoft.com/office/drawing/2014/main" id="{3055DCFE-C81A-4BB1-86C1-8B13EF2F68C7}"/>
              </a:ext>
            </a:extLst>
          </p:cNvPr>
          <p:cNvSpPr txBox="1"/>
          <p:nvPr/>
        </p:nvSpPr>
        <p:spPr>
          <a:xfrm>
            <a:off x="11064389" y="3032677"/>
            <a:ext cx="527797" cy="353943"/>
          </a:xfrm>
          <a:prstGeom prst="rect">
            <a:avLst/>
          </a:prstGeom>
          <a:solidFill>
            <a:schemeClr val="accent2">
              <a:lumMod val="20000"/>
              <a:lumOff val="80000"/>
            </a:schemeClr>
          </a:solidFill>
        </p:spPr>
        <p:txBody>
          <a:bodyPr wrap="square" rtlCol="0">
            <a:spAutoFit/>
          </a:bodyPr>
          <a:lstStyle/>
          <a:p>
            <a:pPr algn="ctr" rtl="1">
              <a:buClr>
                <a:schemeClr val="accent1"/>
              </a:buClr>
              <a:buSzPct val="150000"/>
            </a:pPr>
            <a:r>
              <a:rPr lang="ar-KW" sz="1700" b="1" dirty="0">
                <a:cs typeface="+mj-cs"/>
              </a:rPr>
              <a:t>274</a:t>
            </a:r>
            <a:endParaRPr lang="en-US" sz="1700" b="1" dirty="0">
              <a:cs typeface="+mj-cs"/>
            </a:endParaRPr>
          </a:p>
        </p:txBody>
      </p:sp>
      <p:sp>
        <p:nvSpPr>
          <p:cNvPr id="25" name="TextBox 24">
            <a:extLst>
              <a:ext uri="{FF2B5EF4-FFF2-40B4-BE49-F238E27FC236}">
                <a16:creationId xmlns:a16="http://schemas.microsoft.com/office/drawing/2014/main" id="{BA7D17E8-0472-4FA0-B1F9-A0BC882A84A9}"/>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6" name="Rectangle 25">
            <a:extLst>
              <a:ext uri="{FF2B5EF4-FFF2-40B4-BE49-F238E27FC236}">
                <a16:creationId xmlns:a16="http://schemas.microsoft.com/office/drawing/2014/main" id="{539F6B5C-B5BE-47EC-AAE2-22772F32CF85}"/>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9202D74-065E-40FC-8D1D-7371483605FC}"/>
              </a:ext>
            </a:extLst>
          </p:cNvPr>
          <p:cNvGrpSpPr/>
          <p:nvPr/>
        </p:nvGrpSpPr>
        <p:grpSpPr>
          <a:xfrm>
            <a:off x="10801898" y="240143"/>
            <a:ext cx="1069796" cy="1063330"/>
            <a:chOff x="-91190" y="0"/>
            <a:chExt cx="2480341" cy="2381250"/>
          </a:xfrm>
        </p:grpSpPr>
        <p:pic>
          <p:nvPicPr>
            <p:cNvPr id="28" name="Picture 27" descr="ÙØªÙØ¬Ø© Ø¨Ø­Ø« Ø§ÙØµÙØ± Ø¹Ù Ø¬Ø§ÙØ¹Ø© Ø§ÙØ¯ÙÙ Ø§ÙØ¹Ø±Ø¨ÙØ©">
              <a:extLst>
                <a:ext uri="{FF2B5EF4-FFF2-40B4-BE49-F238E27FC236}">
                  <a16:creationId xmlns:a16="http://schemas.microsoft.com/office/drawing/2014/main" id="{911301E8-1EF8-45E9-8718-3B9271DD0FB8}"/>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9" name="Picture 28" descr="ÙØªÙØ¬Ø© Ø¨Ø­Ø« Ø§ÙØµÙØ± Ø¹Ù âªchina flagâ¬â">
              <a:extLst>
                <a:ext uri="{FF2B5EF4-FFF2-40B4-BE49-F238E27FC236}">
                  <a16:creationId xmlns:a16="http://schemas.microsoft.com/office/drawing/2014/main" id="{88285F1C-BDC5-42F4-8FAF-637E2629FE00}"/>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2596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strVal val="#ppt_w*0.70"/>
                                          </p:val>
                                        </p:tav>
                                        <p:tav tm="100000">
                                          <p:val>
                                            <p:strVal val="#ppt_w"/>
                                          </p:val>
                                        </p:tav>
                                      </p:tavLst>
                                    </p:anim>
                                    <p:anim calcmode="lin" valueType="num">
                                      <p:cBhvr>
                                        <p:cTn id="20" dur="1000" fill="hold"/>
                                        <p:tgtEl>
                                          <p:spTgt spid="55"/>
                                        </p:tgtEl>
                                        <p:attrNameLst>
                                          <p:attrName>ppt_h</p:attrName>
                                        </p:attrNameLst>
                                      </p:cBhvr>
                                      <p:tavLst>
                                        <p:tav tm="0">
                                          <p:val>
                                            <p:strVal val="#ppt_h"/>
                                          </p:val>
                                        </p:tav>
                                        <p:tav tm="100000">
                                          <p:val>
                                            <p:strVal val="#ppt_h"/>
                                          </p:val>
                                        </p:tav>
                                      </p:tavLst>
                                    </p:anim>
                                    <p:animEffect transition="in" filter="fade">
                                      <p:cBhvr>
                                        <p:cTn id="21" dur="1000"/>
                                        <p:tgtEl>
                                          <p:spTgt spid="5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8">
                                            <p:graphicEl>
                                              <a:chart seriesIdx="-3" categoryIdx="-3" bldStep="gridLegend"/>
                                            </p:graphicEl>
                                          </p:spTgt>
                                        </p:tgtEl>
                                        <p:attrNameLst>
                                          <p:attrName>style.visibility</p:attrName>
                                        </p:attrNameLst>
                                      </p:cBhvr>
                                      <p:to>
                                        <p:strVal val="visible"/>
                                      </p:to>
                                    </p:set>
                                    <p:anim calcmode="lin" valueType="num">
                                      <p:cBhvr>
                                        <p:cTn id="24" dur="1000" fill="hold"/>
                                        <p:tgtEl>
                                          <p:spTgt spid="48">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25" dur="1000" fill="hold"/>
                                        <p:tgtEl>
                                          <p:spTgt spid="48">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26" dur="1000"/>
                                        <p:tgtEl>
                                          <p:spTgt spid="48">
                                            <p:graphicEl>
                                              <a:chart seriesIdx="-3" categoryIdx="-3" bldStep="gridLegend"/>
                                            </p:graphic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anim calcmode="lin" valueType="num">
                                      <p:cBhvr>
                                        <p:cTn id="29" dur="1000" fill="hold"/>
                                        <p:tgtEl>
                                          <p:spTgt spid="124"/>
                                        </p:tgtEl>
                                        <p:attrNameLst>
                                          <p:attrName>ppt_w</p:attrName>
                                        </p:attrNameLst>
                                      </p:cBhvr>
                                      <p:tavLst>
                                        <p:tav tm="0">
                                          <p:val>
                                            <p:strVal val="#ppt_w*0.70"/>
                                          </p:val>
                                        </p:tav>
                                        <p:tav tm="100000">
                                          <p:val>
                                            <p:strVal val="#ppt_w"/>
                                          </p:val>
                                        </p:tav>
                                      </p:tavLst>
                                    </p:anim>
                                    <p:anim calcmode="lin" valueType="num">
                                      <p:cBhvr>
                                        <p:cTn id="30" dur="1000" fill="hold"/>
                                        <p:tgtEl>
                                          <p:spTgt spid="124"/>
                                        </p:tgtEl>
                                        <p:attrNameLst>
                                          <p:attrName>ppt_h</p:attrName>
                                        </p:attrNameLst>
                                      </p:cBhvr>
                                      <p:tavLst>
                                        <p:tav tm="0">
                                          <p:val>
                                            <p:strVal val="#ppt_h"/>
                                          </p:val>
                                        </p:tav>
                                        <p:tav tm="100000">
                                          <p:val>
                                            <p:strVal val="#ppt_h"/>
                                          </p:val>
                                        </p:tav>
                                      </p:tavLst>
                                    </p:anim>
                                    <p:animEffect transition="in" filter="fade">
                                      <p:cBhvr>
                                        <p:cTn id="31" dur="1000"/>
                                        <p:tgtEl>
                                          <p:spTgt spid="12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8">
                                            <p:graphicEl>
                                              <a:chart seriesIdx="-4" categoryIdx="0" bldStep="category"/>
                                            </p:graphicEl>
                                          </p:spTgt>
                                        </p:tgtEl>
                                        <p:attrNameLst>
                                          <p:attrName>style.visibility</p:attrName>
                                        </p:attrNameLst>
                                      </p:cBhvr>
                                      <p:to>
                                        <p:strVal val="visible"/>
                                      </p:to>
                                    </p:set>
                                    <p:animEffect transition="in" filter="wipe(left)">
                                      <p:cBhvr>
                                        <p:cTn id="35" dur="300"/>
                                        <p:tgtEl>
                                          <p:spTgt spid="48">
                                            <p:graphicEl>
                                              <a:chart seriesIdx="-4" categoryIdx="0" bldStep="category"/>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8">
                                            <p:graphicEl>
                                              <a:chart seriesIdx="-4" categoryIdx="1" bldStep="category"/>
                                            </p:graphicEl>
                                          </p:spTgt>
                                        </p:tgtEl>
                                        <p:attrNameLst>
                                          <p:attrName>style.visibility</p:attrName>
                                        </p:attrNameLst>
                                      </p:cBhvr>
                                      <p:to>
                                        <p:strVal val="visible"/>
                                      </p:to>
                                    </p:set>
                                    <p:animEffect transition="in" filter="wipe(left)">
                                      <p:cBhvr>
                                        <p:cTn id="38" dur="300"/>
                                        <p:tgtEl>
                                          <p:spTgt spid="48">
                                            <p:graphicEl>
                                              <a:chart seriesIdx="-4" categoryIdx="1" bldStep="category"/>
                                            </p:graphicEl>
                                          </p:spTgt>
                                        </p:tgtEl>
                                      </p:cBhvr>
                                    </p:animEffect>
                                  </p:childTnLst>
                                </p:cTn>
                              </p:par>
                            </p:childTnLst>
                          </p:cTn>
                        </p:par>
                        <p:par>
                          <p:cTn id="39" fill="hold">
                            <p:stCondLst>
                              <p:cond delay="1300"/>
                            </p:stCondLst>
                            <p:childTnLst>
                              <p:par>
                                <p:cTn id="40" presetID="22" presetClass="entr" presetSubtype="8" fill="hold" grpId="0" nodeType="afterEffect">
                                  <p:stCondLst>
                                    <p:cond delay="0"/>
                                  </p:stCondLst>
                                  <p:childTnLst>
                                    <p:set>
                                      <p:cBhvr>
                                        <p:cTn id="41" dur="1" fill="hold">
                                          <p:stCondLst>
                                            <p:cond delay="0"/>
                                          </p:stCondLst>
                                        </p:cTn>
                                        <p:tgtEl>
                                          <p:spTgt spid="48">
                                            <p:graphicEl>
                                              <a:chart seriesIdx="-4" categoryIdx="2" bldStep="category"/>
                                            </p:graphicEl>
                                          </p:spTgt>
                                        </p:tgtEl>
                                        <p:attrNameLst>
                                          <p:attrName>style.visibility</p:attrName>
                                        </p:attrNameLst>
                                      </p:cBhvr>
                                      <p:to>
                                        <p:strVal val="visible"/>
                                      </p:to>
                                    </p:set>
                                    <p:animEffect transition="in" filter="wipe(left)">
                                      <p:cBhvr>
                                        <p:cTn id="42" dur="300"/>
                                        <p:tgtEl>
                                          <p:spTgt spid="48">
                                            <p:graphicEl>
                                              <a:chart seriesIdx="-4" categoryIdx="2" bldStep="category"/>
                                            </p:graphicEl>
                                          </p:spTgt>
                                        </p:tgtEl>
                                      </p:cBhvr>
                                    </p:animEffect>
                                  </p:childTnLst>
                                </p:cTn>
                              </p:par>
                            </p:childTnLst>
                          </p:cTn>
                        </p:par>
                        <p:par>
                          <p:cTn id="43" fill="hold">
                            <p:stCondLst>
                              <p:cond delay="1600"/>
                            </p:stCondLst>
                            <p:childTnLst>
                              <p:par>
                                <p:cTn id="44" presetID="22" presetClass="entr" presetSubtype="8" fill="hold" grpId="0" nodeType="afterEffect">
                                  <p:stCondLst>
                                    <p:cond delay="0"/>
                                  </p:stCondLst>
                                  <p:childTnLst>
                                    <p:set>
                                      <p:cBhvr>
                                        <p:cTn id="45" dur="1" fill="hold">
                                          <p:stCondLst>
                                            <p:cond delay="0"/>
                                          </p:stCondLst>
                                        </p:cTn>
                                        <p:tgtEl>
                                          <p:spTgt spid="48">
                                            <p:graphicEl>
                                              <a:chart seriesIdx="-4" categoryIdx="3" bldStep="category"/>
                                            </p:graphicEl>
                                          </p:spTgt>
                                        </p:tgtEl>
                                        <p:attrNameLst>
                                          <p:attrName>style.visibility</p:attrName>
                                        </p:attrNameLst>
                                      </p:cBhvr>
                                      <p:to>
                                        <p:strVal val="visible"/>
                                      </p:to>
                                    </p:set>
                                    <p:animEffect transition="in" filter="wipe(left)">
                                      <p:cBhvr>
                                        <p:cTn id="46" dur="300"/>
                                        <p:tgtEl>
                                          <p:spTgt spid="48">
                                            <p:graphicEl>
                                              <a:chart seriesIdx="-4" categoryIdx="3" bldStep="category"/>
                                            </p:graphic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p:cTn id="49" dur="1000" fill="hold"/>
                                        <p:tgtEl>
                                          <p:spTgt spid="91"/>
                                        </p:tgtEl>
                                        <p:attrNameLst>
                                          <p:attrName>ppt_w</p:attrName>
                                        </p:attrNameLst>
                                      </p:cBhvr>
                                      <p:tavLst>
                                        <p:tav tm="0">
                                          <p:val>
                                            <p:strVal val="#ppt_w*0.70"/>
                                          </p:val>
                                        </p:tav>
                                        <p:tav tm="100000">
                                          <p:val>
                                            <p:strVal val="#ppt_w"/>
                                          </p:val>
                                        </p:tav>
                                      </p:tavLst>
                                    </p:anim>
                                    <p:anim calcmode="lin" valueType="num">
                                      <p:cBhvr>
                                        <p:cTn id="50" dur="1000" fill="hold"/>
                                        <p:tgtEl>
                                          <p:spTgt spid="91"/>
                                        </p:tgtEl>
                                        <p:attrNameLst>
                                          <p:attrName>ppt_h</p:attrName>
                                        </p:attrNameLst>
                                      </p:cBhvr>
                                      <p:tavLst>
                                        <p:tav tm="0">
                                          <p:val>
                                            <p:strVal val="#ppt_h"/>
                                          </p:val>
                                        </p:tav>
                                        <p:tav tm="100000">
                                          <p:val>
                                            <p:strVal val="#ppt_h"/>
                                          </p:val>
                                        </p:tav>
                                      </p:tavLst>
                                    </p:anim>
                                    <p:animEffect transition="in" filter="fade">
                                      <p:cBhvr>
                                        <p:cTn id="51" dur="1000"/>
                                        <p:tgtEl>
                                          <p:spTgt spid="91"/>
                                        </p:tgtEl>
                                      </p:cBhvr>
                                    </p:animEffect>
                                  </p:childTnLst>
                                </p:cTn>
                              </p:par>
                            </p:childTnLst>
                          </p:cTn>
                        </p:par>
                        <p:par>
                          <p:cTn id="52" fill="hold">
                            <p:stCondLst>
                              <p:cond delay="2600"/>
                            </p:stCondLst>
                            <p:childTnLst>
                              <p:par>
                                <p:cTn id="53" presetID="55"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1000" fill="hold"/>
                                        <p:tgtEl>
                                          <p:spTgt spid="72"/>
                                        </p:tgtEl>
                                        <p:attrNameLst>
                                          <p:attrName>ppt_w</p:attrName>
                                        </p:attrNameLst>
                                      </p:cBhvr>
                                      <p:tavLst>
                                        <p:tav tm="0">
                                          <p:val>
                                            <p:strVal val="#ppt_w*0.70"/>
                                          </p:val>
                                        </p:tav>
                                        <p:tav tm="100000">
                                          <p:val>
                                            <p:strVal val="#ppt_w"/>
                                          </p:val>
                                        </p:tav>
                                      </p:tavLst>
                                    </p:anim>
                                    <p:anim calcmode="lin" valueType="num">
                                      <p:cBhvr>
                                        <p:cTn id="56" dur="1000" fill="hold"/>
                                        <p:tgtEl>
                                          <p:spTgt spid="72"/>
                                        </p:tgtEl>
                                        <p:attrNameLst>
                                          <p:attrName>ppt_h</p:attrName>
                                        </p:attrNameLst>
                                      </p:cBhvr>
                                      <p:tavLst>
                                        <p:tav tm="0">
                                          <p:val>
                                            <p:strVal val="#ppt_h"/>
                                          </p:val>
                                        </p:tav>
                                        <p:tav tm="100000">
                                          <p:val>
                                            <p:strVal val="#ppt_h"/>
                                          </p:val>
                                        </p:tav>
                                      </p:tavLst>
                                    </p:anim>
                                    <p:animEffect transition="in" filter="fade">
                                      <p:cBhvr>
                                        <p:cTn id="57" dur="1000"/>
                                        <p:tgtEl>
                                          <p:spTgt spid="72"/>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1000" fill="hold"/>
                                        <p:tgtEl>
                                          <p:spTgt spid="73"/>
                                        </p:tgtEl>
                                        <p:attrNameLst>
                                          <p:attrName>ppt_w</p:attrName>
                                        </p:attrNameLst>
                                      </p:cBhvr>
                                      <p:tavLst>
                                        <p:tav tm="0">
                                          <p:val>
                                            <p:strVal val="#ppt_w*0.70"/>
                                          </p:val>
                                        </p:tav>
                                        <p:tav tm="100000">
                                          <p:val>
                                            <p:strVal val="#ppt_w"/>
                                          </p:val>
                                        </p:tav>
                                      </p:tavLst>
                                    </p:anim>
                                    <p:anim calcmode="lin" valueType="num">
                                      <p:cBhvr>
                                        <p:cTn id="61" dur="1000" fill="hold"/>
                                        <p:tgtEl>
                                          <p:spTgt spid="73"/>
                                        </p:tgtEl>
                                        <p:attrNameLst>
                                          <p:attrName>ppt_h</p:attrName>
                                        </p:attrNameLst>
                                      </p:cBhvr>
                                      <p:tavLst>
                                        <p:tav tm="0">
                                          <p:val>
                                            <p:strVal val="#ppt_h"/>
                                          </p:val>
                                        </p:tav>
                                        <p:tav tm="100000">
                                          <p:val>
                                            <p:strVal val="#ppt_h"/>
                                          </p:val>
                                        </p:tav>
                                      </p:tavLst>
                                    </p:anim>
                                    <p:animEffect transition="in" filter="fade">
                                      <p:cBhvr>
                                        <p:cTn id="62" dur="10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1000" fill="hold"/>
                                        <p:tgtEl>
                                          <p:spTgt spid="56"/>
                                        </p:tgtEl>
                                        <p:attrNameLst>
                                          <p:attrName>ppt_w</p:attrName>
                                        </p:attrNameLst>
                                      </p:cBhvr>
                                      <p:tavLst>
                                        <p:tav tm="0">
                                          <p:val>
                                            <p:strVal val="#ppt_w*0.70"/>
                                          </p:val>
                                        </p:tav>
                                        <p:tav tm="100000">
                                          <p:val>
                                            <p:strVal val="#ppt_w"/>
                                          </p:val>
                                        </p:tav>
                                      </p:tavLst>
                                    </p:anim>
                                    <p:anim calcmode="lin" valueType="num">
                                      <p:cBhvr>
                                        <p:cTn id="68" dur="1000" fill="hold"/>
                                        <p:tgtEl>
                                          <p:spTgt spid="56"/>
                                        </p:tgtEl>
                                        <p:attrNameLst>
                                          <p:attrName>ppt_h</p:attrName>
                                        </p:attrNameLst>
                                      </p:cBhvr>
                                      <p:tavLst>
                                        <p:tav tm="0">
                                          <p:val>
                                            <p:strVal val="#ppt_h"/>
                                          </p:val>
                                        </p:tav>
                                        <p:tav tm="100000">
                                          <p:val>
                                            <p:strVal val="#ppt_h"/>
                                          </p:val>
                                        </p:tav>
                                      </p:tavLst>
                                    </p:anim>
                                    <p:animEffect transition="in" filter="fade">
                                      <p:cBhvr>
                                        <p:cTn id="69" dur="1000"/>
                                        <p:tgtEl>
                                          <p:spTgt spid="56"/>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74">
                                            <p:graphicEl>
                                              <a:chart seriesIdx="-3" categoryIdx="-3" bldStep="gridLegend"/>
                                            </p:graphicEl>
                                          </p:spTgt>
                                        </p:tgtEl>
                                        <p:attrNameLst>
                                          <p:attrName>style.visibility</p:attrName>
                                        </p:attrNameLst>
                                      </p:cBhvr>
                                      <p:to>
                                        <p:strVal val="visible"/>
                                      </p:to>
                                    </p:set>
                                    <p:anim calcmode="lin" valueType="num">
                                      <p:cBhvr>
                                        <p:cTn id="72" dur="1000" fill="hold"/>
                                        <p:tgtEl>
                                          <p:spTgt spid="74">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73" dur="1000" fill="hold"/>
                                        <p:tgtEl>
                                          <p:spTgt spid="74">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74" dur="1000"/>
                                        <p:tgtEl>
                                          <p:spTgt spid="74">
                                            <p:graphicEl>
                                              <a:chart seriesIdx="-3" categoryIdx="-3" bldStep="gridLegend"/>
                                            </p:graphicEl>
                                          </p:spTgt>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74">
                                            <p:graphicEl>
                                              <a:chart seriesIdx="-4" categoryIdx="0" bldStep="category"/>
                                            </p:graphicEl>
                                          </p:spTgt>
                                        </p:tgtEl>
                                        <p:attrNameLst>
                                          <p:attrName>style.visibility</p:attrName>
                                        </p:attrNameLst>
                                      </p:cBhvr>
                                      <p:to>
                                        <p:strVal val="visible"/>
                                      </p:to>
                                    </p:set>
                                    <p:animEffect transition="in" filter="wipe(left)">
                                      <p:cBhvr>
                                        <p:cTn id="78" dur="300"/>
                                        <p:tgtEl>
                                          <p:spTgt spid="74">
                                            <p:graphicEl>
                                              <a:chart seriesIdx="-4" categoryIdx="0" bldStep="category"/>
                                            </p:graphic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4">
                                            <p:graphicEl>
                                              <a:chart seriesIdx="-4" categoryIdx="1" bldStep="category"/>
                                            </p:graphicEl>
                                          </p:spTgt>
                                        </p:tgtEl>
                                        <p:attrNameLst>
                                          <p:attrName>style.visibility</p:attrName>
                                        </p:attrNameLst>
                                      </p:cBhvr>
                                      <p:to>
                                        <p:strVal val="visible"/>
                                      </p:to>
                                    </p:set>
                                    <p:animEffect transition="in" filter="wipe(left)">
                                      <p:cBhvr>
                                        <p:cTn id="81" dur="300"/>
                                        <p:tgtEl>
                                          <p:spTgt spid="74">
                                            <p:graphicEl>
                                              <a:chart seriesIdx="-4" categoryIdx="1" bldStep="category"/>
                                            </p:graphicEl>
                                          </p:spTgt>
                                        </p:tgtEl>
                                      </p:cBhvr>
                                    </p:animEffect>
                                  </p:childTnLst>
                                </p:cTn>
                              </p:par>
                            </p:childTnLst>
                          </p:cTn>
                        </p:par>
                        <p:par>
                          <p:cTn id="82" fill="hold">
                            <p:stCondLst>
                              <p:cond delay="1300"/>
                            </p:stCondLst>
                            <p:childTnLst>
                              <p:par>
                                <p:cTn id="83" presetID="22" presetClass="entr" presetSubtype="8" fill="hold" grpId="0" nodeType="afterEffect">
                                  <p:stCondLst>
                                    <p:cond delay="0"/>
                                  </p:stCondLst>
                                  <p:childTnLst>
                                    <p:set>
                                      <p:cBhvr>
                                        <p:cTn id="84" dur="1" fill="hold">
                                          <p:stCondLst>
                                            <p:cond delay="0"/>
                                          </p:stCondLst>
                                        </p:cTn>
                                        <p:tgtEl>
                                          <p:spTgt spid="74">
                                            <p:graphicEl>
                                              <a:chart seriesIdx="-4" categoryIdx="2" bldStep="category"/>
                                            </p:graphicEl>
                                          </p:spTgt>
                                        </p:tgtEl>
                                        <p:attrNameLst>
                                          <p:attrName>style.visibility</p:attrName>
                                        </p:attrNameLst>
                                      </p:cBhvr>
                                      <p:to>
                                        <p:strVal val="visible"/>
                                      </p:to>
                                    </p:set>
                                    <p:animEffect transition="in" filter="wipe(left)">
                                      <p:cBhvr>
                                        <p:cTn id="85" dur="300"/>
                                        <p:tgtEl>
                                          <p:spTgt spid="74">
                                            <p:graphicEl>
                                              <a:chart seriesIdx="-4" categoryIdx="2" bldStep="category"/>
                                            </p:graphicEl>
                                          </p:spTgt>
                                        </p:tgtEl>
                                      </p:cBhvr>
                                    </p:animEffect>
                                  </p:childTnLst>
                                </p:cTn>
                              </p:par>
                            </p:childTnLst>
                          </p:cTn>
                        </p:par>
                        <p:par>
                          <p:cTn id="86" fill="hold">
                            <p:stCondLst>
                              <p:cond delay="1600"/>
                            </p:stCondLst>
                            <p:childTnLst>
                              <p:par>
                                <p:cTn id="87" presetID="55" presetClass="entr" presetSubtype="0"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 calcmode="lin" valueType="num">
                                      <p:cBhvr>
                                        <p:cTn id="89" dur="1000" fill="hold"/>
                                        <p:tgtEl>
                                          <p:spTgt spid="75"/>
                                        </p:tgtEl>
                                        <p:attrNameLst>
                                          <p:attrName>ppt_w</p:attrName>
                                        </p:attrNameLst>
                                      </p:cBhvr>
                                      <p:tavLst>
                                        <p:tav tm="0">
                                          <p:val>
                                            <p:strVal val="#ppt_w*0.70"/>
                                          </p:val>
                                        </p:tav>
                                        <p:tav tm="100000">
                                          <p:val>
                                            <p:strVal val="#ppt_w"/>
                                          </p:val>
                                        </p:tav>
                                      </p:tavLst>
                                    </p:anim>
                                    <p:anim calcmode="lin" valueType="num">
                                      <p:cBhvr>
                                        <p:cTn id="90" dur="1000" fill="hold"/>
                                        <p:tgtEl>
                                          <p:spTgt spid="75"/>
                                        </p:tgtEl>
                                        <p:attrNameLst>
                                          <p:attrName>ppt_h</p:attrName>
                                        </p:attrNameLst>
                                      </p:cBhvr>
                                      <p:tavLst>
                                        <p:tav tm="0">
                                          <p:val>
                                            <p:strVal val="#ppt_h"/>
                                          </p:val>
                                        </p:tav>
                                        <p:tav tm="100000">
                                          <p:val>
                                            <p:strVal val="#ppt_h"/>
                                          </p:val>
                                        </p:tav>
                                      </p:tavLst>
                                    </p:anim>
                                    <p:animEffect transition="in" filter="fade">
                                      <p:cBhvr>
                                        <p:cTn id="91" dur="1000"/>
                                        <p:tgtEl>
                                          <p:spTgt spid="75"/>
                                        </p:tgtEl>
                                      </p:cBhvr>
                                    </p:animEffect>
                                  </p:childTnLst>
                                </p:cTn>
                              </p:par>
                              <p:par>
                                <p:cTn id="92" presetID="55" presetClass="entr" presetSubtype="0" fill="hold" nodeType="withEffect">
                                  <p:stCondLst>
                                    <p:cond delay="0"/>
                                  </p:stCondLst>
                                  <p:childTnLst>
                                    <p:set>
                                      <p:cBhvr>
                                        <p:cTn id="93" dur="1" fill="hold">
                                          <p:stCondLst>
                                            <p:cond delay="0"/>
                                          </p:stCondLst>
                                        </p:cTn>
                                        <p:tgtEl>
                                          <p:spTgt spid="77"/>
                                        </p:tgtEl>
                                        <p:attrNameLst>
                                          <p:attrName>style.visibility</p:attrName>
                                        </p:attrNameLst>
                                      </p:cBhvr>
                                      <p:to>
                                        <p:strVal val="visible"/>
                                      </p:to>
                                    </p:set>
                                    <p:anim calcmode="lin" valueType="num">
                                      <p:cBhvr>
                                        <p:cTn id="94" dur="1000" fill="hold"/>
                                        <p:tgtEl>
                                          <p:spTgt spid="77"/>
                                        </p:tgtEl>
                                        <p:attrNameLst>
                                          <p:attrName>ppt_w</p:attrName>
                                        </p:attrNameLst>
                                      </p:cBhvr>
                                      <p:tavLst>
                                        <p:tav tm="0">
                                          <p:val>
                                            <p:strVal val="#ppt_w*0.70"/>
                                          </p:val>
                                        </p:tav>
                                        <p:tav tm="100000">
                                          <p:val>
                                            <p:strVal val="#ppt_w"/>
                                          </p:val>
                                        </p:tav>
                                      </p:tavLst>
                                    </p:anim>
                                    <p:anim calcmode="lin" valueType="num">
                                      <p:cBhvr>
                                        <p:cTn id="95" dur="1000" fill="hold"/>
                                        <p:tgtEl>
                                          <p:spTgt spid="77"/>
                                        </p:tgtEl>
                                        <p:attrNameLst>
                                          <p:attrName>ppt_h</p:attrName>
                                        </p:attrNameLst>
                                      </p:cBhvr>
                                      <p:tavLst>
                                        <p:tav tm="0">
                                          <p:val>
                                            <p:strVal val="#ppt_h"/>
                                          </p:val>
                                        </p:tav>
                                        <p:tav tm="100000">
                                          <p:val>
                                            <p:strVal val="#ppt_h"/>
                                          </p:val>
                                        </p:tav>
                                      </p:tavLst>
                                    </p:anim>
                                    <p:animEffect transition="in" filter="fade">
                                      <p:cBhvr>
                                        <p:cTn id="96" dur="1000"/>
                                        <p:tgtEl>
                                          <p:spTgt spid="77"/>
                                        </p:tgtEl>
                                      </p:cBhvr>
                                    </p:animEffect>
                                  </p:childTnLst>
                                </p:cTn>
                              </p:par>
                            </p:childTnLst>
                          </p:cTn>
                        </p:par>
                        <p:par>
                          <p:cTn id="97" fill="hold">
                            <p:stCondLst>
                              <p:cond delay="2600"/>
                            </p:stCondLst>
                            <p:childTnLst>
                              <p:par>
                                <p:cTn id="98" presetID="55" presetClass="entr" presetSubtype="0" fill="hold" grpId="0" nodeType="after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1000" fill="hold"/>
                                        <p:tgtEl>
                                          <p:spTgt spid="78"/>
                                        </p:tgtEl>
                                        <p:attrNameLst>
                                          <p:attrName>ppt_w</p:attrName>
                                        </p:attrNameLst>
                                      </p:cBhvr>
                                      <p:tavLst>
                                        <p:tav tm="0">
                                          <p:val>
                                            <p:strVal val="#ppt_w*0.70"/>
                                          </p:val>
                                        </p:tav>
                                        <p:tav tm="100000">
                                          <p:val>
                                            <p:strVal val="#ppt_w"/>
                                          </p:val>
                                        </p:tav>
                                      </p:tavLst>
                                    </p:anim>
                                    <p:anim calcmode="lin" valueType="num">
                                      <p:cBhvr>
                                        <p:cTn id="101" dur="1000" fill="hold"/>
                                        <p:tgtEl>
                                          <p:spTgt spid="78"/>
                                        </p:tgtEl>
                                        <p:attrNameLst>
                                          <p:attrName>ppt_h</p:attrName>
                                        </p:attrNameLst>
                                      </p:cBhvr>
                                      <p:tavLst>
                                        <p:tav tm="0">
                                          <p:val>
                                            <p:strVal val="#ppt_h"/>
                                          </p:val>
                                        </p:tav>
                                        <p:tav tm="100000">
                                          <p:val>
                                            <p:strVal val="#ppt_h"/>
                                          </p:val>
                                        </p:tav>
                                      </p:tavLst>
                                    </p:anim>
                                    <p:animEffect transition="in" filter="fade">
                                      <p:cBhvr>
                                        <p:cTn id="102" dur="1000"/>
                                        <p:tgtEl>
                                          <p:spTgt spid="78"/>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000" fill="hold"/>
                                        <p:tgtEl>
                                          <p:spTgt spid="79"/>
                                        </p:tgtEl>
                                        <p:attrNameLst>
                                          <p:attrName>ppt_w</p:attrName>
                                        </p:attrNameLst>
                                      </p:cBhvr>
                                      <p:tavLst>
                                        <p:tav tm="0">
                                          <p:val>
                                            <p:strVal val="#ppt_w*0.70"/>
                                          </p:val>
                                        </p:tav>
                                        <p:tav tm="100000">
                                          <p:val>
                                            <p:strVal val="#ppt_w"/>
                                          </p:val>
                                        </p:tav>
                                      </p:tavLst>
                                    </p:anim>
                                    <p:anim calcmode="lin" valueType="num">
                                      <p:cBhvr>
                                        <p:cTn id="106" dur="1000" fill="hold"/>
                                        <p:tgtEl>
                                          <p:spTgt spid="79"/>
                                        </p:tgtEl>
                                        <p:attrNameLst>
                                          <p:attrName>ppt_h</p:attrName>
                                        </p:attrNameLst>
                                      </p:cBhvr>
                                      <p:tavLst>
                                        <p:tav tm="0">
                                          <p:val>
                                            <p:strVal val="#ppt_h"/>
                                          </p:val>
                                        </p:tav>
                                        <p:tav tm="100000">
                                          <p:val>
                                            <p:strVal val="#ppt_h"/>
                                          </p:val>
                                        </p:tav>
                                      </p:tavLst>
                                    </p:anim>
                                    <p:animEffect transition="in" filter="fade">
                                      <p:cBhvr>
                                        <p:cTn id="10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Graphic spid="48" grpId="0" uiExpand="1">
        <p:bldSub>
          <a:bldChart bld="category"/>
        </p:bldSub>
      </p:bldGraphic>
      <p:bldP spid="55" grpId="0"/>
      <p:bldP spid="56" grpId="0"/>
      <p:bldP spid="72" grpId="0" animBg="1"/>
      <p:bldP spid="73" grpId="0" animBg="1"/>
      <p:bldGraphic spid="74" grpId="0" uiExpand="1">
        <p:bldSub>
          <a:bldChart bld="category"/>
        </p:bldSub>
      </p:bldGraphic>
      <p:bldP spid="78" grpId="0"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7511" y="4985"/>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18" name="TextBox 17">
            <a:extLst>
              <a:ext uri="{FF2B5EF4-FFF2-40B4-BE49-F238E27FC236}">
                <a16:creationId xmlns:a16="http://schemas.microsoft.com/office/drawing/2014/main" id="{5A8E98EC-7E98-488F-B368-3C81582DB937}"/>
              </a:ext>
            </a:extLst>
          </p:cNvPr>
          <p:cNvSpPr txBox="1"/>
          <p:nvPr/>
        </p:nvSpPr>
        <p:spPr>
          <a:xfrm flipH="1">
            <a:off x="3770334" y="1037526"/>
            <a:ext cx="3981202" cy="769441"/>
          </a:xfrm>
          <a:prstGeom prst="rect">
            <a:avLst/>
          </a:prstGeom>
          <a:noFill/>
        </p:spPr>
        <p:txBody>
          <a:bodyPr wrap="square" rtlCol="0">
            <a:spAutoFit/>
          </a:bodyPr>
          <a:lstStyle/>
          <a:p>
            <a:pPr algn="ctr" rtl="1"/>
            <a:r>
              <a:rPr lang="ar-KW" sz="2200" b="1" kern="0" dirty="0">
                <a:solidFill>
                  <a:schemeClr val="accent1">
                    <a:lumMod val="50000"/>
                  </a:schemeClr>
                </a:solidFill>
                <a:latin typeface="Arial" pitchFamily="34" charset="0"/>
                <a:cs typeface="PT Bold Heading" panose="02010400000000000000" pitchFamily="2" charset="-78"/>
              </a:rPr>
              <a:t>صادرات منطقة الشرق الأوسط من النفط وفق الوجهة عام </a:t>
            </a:r>
            <a:r>
              <a:rPr lang="ar-KW" sz="2200" b="1" kern="0" dirty="0">
                <a:solidFill>
                  <a:srgbClr val="C00000"/>
                </a:solidFill>
                <a:latin typeface="Arial" pitchFamily="34" charset="0"/>
                <a:cs typeface="PT Bold Heading" panose="02010400000000000000" pitchFamily="2" charset="-78"/>
              </a:rPr>
              <a:t>2040</a:t>
            </a:r>
            <a:endParaRPr lang="en-US" sz="2200" b="1" dirty="0">
              <a:solidFill>
                <a:srgbClr val="C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a:extLst>
              <a:ext uri="{FF2B5EF4-FFF2-40B4-BE49-F238E27FC236}">
                <a16:creationId xmlns:a16="http://schemas.microsoft.com/office/drawing/2014/main" id="{BFAEABEB-A10C-4824-A3D1-1AA9F9ED5621}"/>
              </a:ext>
            </a:extLst>
          </p:cNvPr>
          <p:cNvGraphicFramePr/>
          <p:nvPr>
            <p:extLst>
              <p:ext uri="{D42A27DB-BD31-4B8C-83A1-F6EECF244321}">
                <p14:modId xmlns:p14="http://schemas.microsoft.com/office/powerpoint/2010/main" val="3071829261"/>
              </p:ext>
            </p:extLst>
          </p:nvPr>
        </p:nvGraphicFramePr>
        <p:xfrm>
          <a:off x="5064370" y="2012907"/>
          <a:ext cx="7169053" cy="47161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926C2869-367A-428A-85F5-A4DA90216E4A}"/>
              </a:ext>
            </a:extLst>
          </p:cNvPr>
          <p:cNvGraphicFramePr/>
          <p:nvPr>
            <p:extLst>
              <p:ext uri="{D42A27DB-BD31-4B8C-83A1-F6EECF244321}">
                <p14:modId xmlns:p14="http://schemas.microsoft.com/office/powerpoint/2010/main" val="1319940891"/>
              </p:ext>
            </p:extLst>
          </p:nvPr>
        </p:nvGraphicFramePr>
        <p:xfrm>
          <a:off x="-411398" y="2274277"/>
          <a:ext cx="7016420" cy="4454770"/>
        </p:xfrm>
        <a:graphic>
          <a:graphicData uri="http://schemas.openxmlformats.org/drawingml/2006/chart">
            <c:chart xmlns:c="http://schemas.openxmlformats.org/drawingml/2006/chart" xmlns:r="http://schemas.openxmlformats.org/officeDocument/2006/relationships" r:id="rId7"/>
          </a:graphicData>
        </a:graphic>
      </p:graphicFrame>
      <p:sp>
        <p:nvSpPr>
          <p:cNvPr id="207" name="TextBox 206">
            <a:extLst>
              <a:ext uri="{FF2B5EF4-FFF2-40B4-BE49-F238E27FC236}">
                <a16:creationId xmlns:a16="http://schemas.microsoft.com/office/drawing/2014/main" id="{29D18E6C-F5D9-45A6-B5AB-C769F324DFD1}"/>
              </a:ext>
            </a:extLst>
          </p:cNvPr>
          <p:cNvSpPr txBox="1"/>
          <p:nvPr/>
        </p:nvSpPr>
        <p:spPr>
          <a:xfrm>
            <a:off x="1140565" y="94315"/>
            <a:ext cx="9282776"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الثالث: </a:t>
            </a:r>
            <a:r>
              <a:rPr lang="ar-KW" altLang="zh-CN" sz="2600" dirty="0">
                <a:solidFill>
                  <a:schemeClr val="accent6">
                    <a:lumMod val="50000"/>
                  </a:schemeClr>
                </a:solidFill>
                <a:latin typeface="Times New Roman" panose="02020603050405020304" pitchFamily="18" charset="0"/>
                <a:ea typeface="宋体" panose="02010600030101010101" pitchFamily="2" charset="-122"/>
                <a:cs typeface="PT Bold Heading" panose="02010400000000000000" pitchFamily="2" charset="-78"/>
              </a:rPr>
              <a:t>تعزيز التعاون العربي الصيني في مجال الطاقة من منطلق أمن الامدادات مقابل أمن الطاقة</a:t>
            </a:r>
            <a:endParaRPr lang="en-US" sz="2600" dirty="0">
              <a:solidFill>
                <a:schemeClr val="accent6">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D1A66F6-EDFF-4C1D-9410-7E2C62778D7D}"/>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12" name="Rectangle 11">
            <a:extLst>
              <a:ext uri="{FF2B5EF4-FFF2-40B4-BE49-F238E27FC236}">
                <a16:creationId xmlns:a16="http://schemas.microsoft.com/office/drawing/2014/main" id="{16D89E98-D3DE-4DAD-BAC9-C3EFE0760F21}"/>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5544D3-A086-4BBA-B339-BF1D622C9EED}"/>
              </a:ext>
            </a:extLst>
          </p:cNvPr>
          <p:cNvGrpSpPr/>
          <p:nvPr/>
        </p:nvGrpSpPr>
        <p:grpSpPr>
          <a:xfrm>
            <a:off x="10801898" y="240143"/>
            <a:ext cx="1069796" cy="1063330"/>
            <a:chOff x="-91190" y="0"/>
            <a:chExt cx="2480341" cy="2381250"/>
          </a:xfrm>
        </p:grpSpPr>
        <p:pic>
          <p:nvPicPr>
            <p:cNvPr id="14" name="Picture 13" descr="ÙØªÙØ¬Ø© Ø¨Ø­Ø« Ø§ÙØµÙØ± Ø¹Ù Ø¬Ø§ÙØ¹Ø© Ø§ÙØ¯ÙÙ Ø§ÙØ¹Ø±Ø¨ÙØ©">
              <a:extLst>
                <a:ext uri="{FF2B5EF4-FFF2-40B4-BE49-F238E27FC236}">
                  <a16:creationId xmlns:a16="http://schemas.microsoft.com/office/drawing/2014/main" id="{248D7BC7-C88C-4756-988C-251863A804D7}"/>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15" name="Picture 14" descr="ÙØªÙØ¬Ø© Ø¨Ø­Ø« Ø§ÙØµÙØ± Ø¹Ù âªchina flagâ¬â">
              <a:extLst>
                <a:ext uri="{FF2B5EF4-FFF2-40B4-BE49-F238E27FC236}">
                  <a16:creationId xmlns:a16="http://schemas.microsoft.com/office/drawing/2014/main" id="{4D9B4B5C-0866-4A24-B7D2-7D68A1A2D595}"/>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
        <p:nvSpPr>
          <p:cNvPr id="16" name="Rectangle 15">
            <a:extLst>
              <a:ext uri="{FF2B5EF4-FFF2-40B4-BE49-F238E27FC236}">
                <a16:creationId xmlns:a16="http://schemas.microsoft.com/office/drawing/2014/main" id="{B6BC73E6-2BA0-4A72-88B9-35FE77505B6D}"/>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47F1774-9050-44B6-AA10-C49F052D7151}"/>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19" name="Freeform 1208">
              <a:extLst>
                <a:ext uri="{FF2B5EF4-FFF2-40B4-BE49-F238E27FC236}">
                  <a16:creationId xmlns:a16="http://schemas.microsoft.com/office/drawing/2014/main" id="{244BDFEE-BAB5-4A33-BFEA-627C8113D7B3}"/>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27">
              <a:extLst>
                <a:ext uri="{FF2B5EF4-FFF2-40B4-BE49-F238E27FC236}">
                  <a16:creationId xmlns:a16="http://schemas.microsoft.com/office/drawing/2014/main" id="{C73A6F38-523A-46B0-80B2-0B2BC1CF47AA}"/>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4AA25E52-1F9D-4BB5-87E2-DC4948A0DADA}"/>
                </a:ext>
              </a:extLst>
            </p:cNvPr>
            <p:cNvGrpSpPr/>
            <p:nvPr/>
          </p:nvGrpSpPr>
          <p:grpSpPr>
            <a:xfrm>
              <a:off x="3823545" y="4144788"/>
              <a:ext cx="1121241" cy="1809322"/>
              <a:chOff x="3823545" y="4144788"/>
              <a:chExt cx="1121241" cy="1809322"/>
            </a:xfrm>
            <a:grpFill/>
          </p:grpSpPr>
          <p:sp>
            <p:nvSpPr>
              <p:cNvPr id="205" name="Freeform 1228">
                <a:extLst>
                  <a:ext uri="{FF2B5EF4-FFF2-40B4-BE49-F238E27FC236}">
                    <a16:creationId xmlns:a16="http://schemas.microsoft.com/office/drawing/2014/main" id="{A53CA8B1-BF4D-4B56-9566-3C23469AE83F}"/>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230">
                <a:extLst>
                  <a:ext uri="{FF2B5EF4-FFF2-40B4-BE49-F238E27FC236}">
                    <a16:creationId xmlns:a16="http://schemas.microsoft.com/office/drawing/2014/main" id="{CCBE99E4-FB8C-4491-96D7-60A4136ADE65}"/>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231">
                <a:extLst>
                  <a:ext uri="{FF2B5EF4-FFF2-40B4-BE49-F238E27FC236}">
                    <a16:creationId xmlns:a16="http://schemas.microsoft.com/office/drawing/2014/main" id="{85F0D22F-D80F-4313-8E55-F7B88FD7D82B}"/>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7DA8DFD4-CADC-42AE-A1FE-171E878279D0}"/>
                </a:ext>
              </a:extLst>
            </p:cNvPr>
            <p:cNvGrpSpPr/>
            <p:nvPr/>
          </p:nvGrpSpPr>
          <p:grpSpPr>
            <a:xfrm>
              <a:off x="1751012" y="1676400"/>
              <a:ext cx="3720198" cy="2808284"/>
              <a:chOff x="1751012" y="1676400"/>
              <a:chExt cx="3720198" cy="2808284"/>
            </a:xfrm>
            <a:grpFill/>
          </p:grpSpPr>
          <p:sp>
            <p:nvSpPr>
              <p:cNvPr id="140" name="Freeform 1229">
                <a:extLst>
                  <a:ext uri="{FF2B5EF4-FFF2-40B4-BE49-F238E27FC236}">
                    <a16:creationId xmlns:a16="http://schemas.microsoft.com/office/drawing/2014/main" id="{DAAC2216-45B4-446A-9E81-1B5F052EB2D4}"/>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33">
                <a:extLst>
                  <a:ext uri="{FF2B5EF4-FFF2-40B4-BE49-F238E27FC236}">
                    <a16:creationId xmlns:a16="http://schemas.microsoft.com/office/drawing/2014/main" id="{279CC5A5-F39C-46B7-84BB-DE2FFBD97F6A}"/>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34">
                <a:extLst>
                  <a:ext uri="{FF2B5EF4-FFF2-40B4-BE49-F238E27FC236}">
                    <a16:creationId xmlns:a16="http://schemas.microsoft.com/office/drawing/2014/main" id="{2270391D-1944-4D41-B0F4-B17ADCB43CE8}"/>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35">
                <a:extLst>
                  <a:ext uri="{FF2B5EF4-FFF2-40B4-BE49-F238E27FC236}">
                    <a16:creationId xmlns:a16="http://schemas.microsoft.com/office/drawing/2014/main" id="{A879C105-4621-48D5-AA87-364BFE705DCA}"/>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36">
                <a:extLst>
                  <a:ext uri="{FF2B5EF4-FFF2-40B4-BE49-F238E27FC236}">
                    <a16:creationId xmlns:a16="http://schemas.microsoft.com/office/drawing/2014/main" id="{F897E022-EB88-402D-AA21-D4386BC92FA8}"/>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37">
                <a:extLst>
                  <a:ext uri="{FF2B5EF4-FFF2-40B4-BE49-F238E27FC236}">
                    <a16:creationId xmlns:a16="http://schemas.microsoft.com/office/drawing/2014/main" id="{81A37A2C-EC20-4FAF-B49D-F8B7FEE64E16}"/>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38">
                <a:extLst>
                  <a:ext uri="{FF2B5EF4-FFF2-40B4-BE49-F238E27FC236}">
                    <a16:creationId xmlns:a16="http://schemas.microsoft.com/office/drawing/2014/main" id="{6FBDEDFD-3ED3-43D6-91C4-BABED61CB6E0}"/>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39">
                <a:extLst>
                  <a:ext uri="{FF2B5EF4-FFF2-40B4-BE49-F238E27FC236}">
                    <a16:creationId xmlns:a16="http://schemas.microsoft.com/office/drawing/2014/main" id="{7823E9FF-83FB-472C-A776-9D1FE61495BB}"/>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0">
                <a:extLst>
                  <a:ext uri="{FF2B5EF4-FFF2-40B4-BE49-F238E27FC236}">
                    <a16:creationId xmlns:a16="http://schemas.microsoft.com/office/drawing/2014/main" id="{313B6445-3BED-426C-9BFB-8EB5901DFD14}"/>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41">
                <a:extLst>
                  <a:ext uri="{FF2B5EF4-FFF2-40B4-BE49-F238E27FC236}">
                    <a16:creationId xmlns:a16="http://schemas.microsoft.com/office/drawing/2014/main" id="{EAF9285A-2FBF-47CE-95FE-19E637731229}"/>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42">
                <a:extLst>
                  <a:ext uri="{FF2B5EF4-FFF2-40B4-BE49-F238E27FC236}">
                    <a16:creationId xmlns:a16="http://schemas.microsoft.com/office/drawing/2014/main" id="{C6793B32-6D99-4C28-80F2-84BBBC695621}"/>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43">
                <a:extLst>
                  <a:ext uri="{FF2B5EF4-FFF2-40B4-BE49-F238E27FC236}">
                    <a16:creationId xmlns:a16="http://schemas.microsoft.com/office/drawing/2014/main" id="{D267CEEC-374E-44E8-8B01-7EE9611BF394}"/>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44">
                <a:extLst>
                  <a:ext uri="{FF2B5EF4-FFF2-40B4-BE49-F238E27FC236}">
                    <a16:creationId xmlns:a16="http://schemas.microsoft.com/office/drawing/2014/main" id="{D67DD998-890A-4EB4-9963-17CD2875E816}"/>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45">
                <a:extLst>
                  <a:ext uri="{FF2B5EF4-FFF2-40B4-BE49-F238E27FC236}">
                    <a16:creationId xmlns:a16="http://schemas.microsoft.com/office/drawing/2014/main" id="{29B79C62-7E57-4B51-AEAD-1BC70857EC5B}"/>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46">
                <a:extLst>
                  <a:ext uri="{FF2B5EF4-FFF2-40B4-BE49-F238E27FC236}">
                    <a16:creationId xmlns:a16="http://schemas.microsoft.com/office/drawing/2014/main" id="{BE405D28-B4FD-47E3-9040-C848E3D7192D}"/>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47">
                <a:extLst>
                  <a:ext uri="{FF2B5EF4-FFF2-40B4-BE49-F238E27FC236}">
                    <a16:creationId xmlns:a16="http://schemas.microsoft.com/office/drawing/2014/main" id="{F2E0B0ED-DA87-4918-B9EE-B0F2A5A326E1}"/>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48">
                <a:extLst>
                  <a:ext uri="{FF2B5EF4-FFF2-40B4-BE49-F238E27FC236}">
                    <a16:creationId xmlns:a16="http://schemas.microsoft.com/office/drawing/2014/main" id="{B68288E9-1445-4956-B60A-6FD1CEE7C4CE}"/>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49">
                <a:extLst>
                  <a:ext uri="{FF2B5EF4-FFF2-40B4-BE49-F238E27FC236}">
                    <a16:creationId xmlns:a16="http://schemas.microsoft.com/office/drawing/2014/main" id="{400E98ED-95FE-4688-AF2B-69D23FF61C36}"/>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50">
                <a:extLst>
                  <a:ext uri="{FF2B5EF4-FFF2-40B4-BE49-F238E27FC236}">
                    <a16:creationId xmlns:a16="http://schemas.microsoft.com/office/drawing/2014/main" id="{454025FF-3D9C-481A-99EB-C254C550865C}"/>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51">
                <a:extLst>
                  <a:ext uri="{FF2B5EF4-FFF2-40B4-BE49-F238E27FC236}">
                    <a16:creationId xmlns:a16="http://schemas.microsoft.com/office/drawing/2014/main" id="{82B5F00B-E596-4058-B7EE-144103D0B2F6}"/>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52">
                <a:extLst>
                  <a:ext uri="{FF2B5EF4-FFF2-40B4-BE49-F238E27FC236}">
                    <a16:creationId xmlns:a16="http://schemas.microsoft.com/office/drawing/2014/main" id="{3AF4DC0F-675B-44F4-9CE2-AC84090BA668}"/>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253">
                <a:extLst>
                  <a:ext uri="{FF2B5EF4-FFF2-40B4-BE49-F238E27FC236}">
                    <a16:creationId xmlns:a16="http://schemas.microsoft.com/office/drawing/2014/main" id="{5D12B5CD-DB4F-478B-88A4-16B4A8DAE62B}"/>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254">
                <a:extLst>
                  <a:ext uri="{FF2B5EF4-FFF2-40B4-BE49-F238E27FC236}">
                    <a16:creationId xmlns:a16="http://schemas.microsoft.com/office/drawing/2014/main" id="{98CBC334-3CBE-4564-B2D2-AE76BC987FAC}"/>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255">
                <a:extLst>
                  <a:ext uri="{FF2B5EF4-FFF2-40B4-BE49-F238E27FC236}">
                    <a16:creationId xmlns:a16="http://schemas.microsoft.com/office/drawing/2014/main" id="{42E20924-07A8-4DDF-A97A-77BD802B98AB}"/>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256">
                <a:extLst>
                  <a:ext uri="{FF2B5EF4-FFF2-40B4-BE49-F238E27FC236}">
                    <a16:creationId xmlns:a16="http://schemas.microsoft.com/office/drawing/2014/main" id="{D7FC1DC6-9DEF-4BD4-A291-C9A1308069AF}"/>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257">
                <a:extLst>
                  <a:ext uri="{FF2B5EF4-FFF2-40B4-BE49-F238E27FC236}">
                    <a16:creationId xmlns:a16="http://schemas.microsoft.com/office/drawing/2014/main" id="{377D3AED-C83F-4F56-BC7F-1F0B126F0341}"/>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258">
                <a:extLst>
                  <a:ext uri="{FF2B5EF4-FFF2-40B4-BE49-F238E27FC236}">
                    <a16:creationId xmlns:a16="http://schemas.microsoft.com/office/drawing/2014/main" id="{EF9B64B9-8BCD-4397-99ED-219CCDB0FB4D}"/>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59">
                <a:extLst>
                  <a:ext uri="{FF2B5EF4-FFF2-40B4-BE49-F238E27FC236}">
                    <a16:creationId xmlns:a16="http://schemas.microsoft.com/office/drawing/2014/main" id="{5DA831CB-DE91-4251-881A-4B1661528089}"/>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260">
                <a:extLst>
                  <a:ext uri="{FF2B5EF4-FFF2-40B4-BE49-F238E27FC236}">
                    <a16:creationId xmlns:a16="http://schemas.microsoft.com/office/drawing/2014/main" id="{8DEB0B4D-41A6-4451-B881-66F46C2AEA22}"/>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261">
                <a:extLst>
                  <a:ext uri="{FF2B5EF4-FFF2-40B4-BE49-F238E27FC236}">
                    <a16:creationId xmlns:a16="http://schemas.microsoft.com/office/drawing/2014/main" id="{0DBD6A9A-2769-4751-BA60-D195F39885A9}"/>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262">
                <a:extLst>
                  <a:ext uri="{FF2B5EF4-FFF2-40B4-BE49-F238E27FC236}">
                    <a16:creationId xmlns:a16="http://schemas.microsoft.com/office/drawing/2014/main" id="{82C78605-2703-4DD4-9B66-4BF2E06AFCDC}"/>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263">
                <a:extLst>
                  <a:ext uri="{FF2B5EF4-FFF2-40B4-BE49-F238E27FC236}">
                    <a16:creationId xmlns:a16="http://schemas.microsoft.com/office/drawing/2014/main" id="{4FC1CC44-5B60-4CC7-8FC0-84D75AA1AB99}"/>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64">
                <a:extLst>
                  <a:ext uri="{FF2B5EF4-FFF2-40B4-BE49-F238E27FC236}">
                    <a16:creationId xmlns:a16="http://schemas.microsoft.com/office/drawing/2014/main" id="{D1DE5967-3348-4B83-86D3-49D0330F81B0}"/>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65">
                <a:extLst>
                  <a:ext uri="{FF2B5EF4-FFF2-40B4-BE49-F238E27FC236}">
                    <a16:creationId xmlns:a16="http://schemas.microsoft.com/office/drawing/2014/main" id="{82513575-611E-4EA0-85C6-48036880417A}"/>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66">
                <a:extLst>
                  <a:ext uri="{FF2B5EF4-FFF2-40B4-BE49-F238E27FC236}">
                    <a16:creationId xmlns:a16="http://schemas.microsoft.com/office/drawing/2014/main" id="{C9C07D68-132F-48D3-A47C-A24FA620CB60}"/>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67">
                <a:extLst>
                  <a:ext uri="{FF2B5EF4-FFF2-40B4-BE49-F238E27FC236}">
                    <a16:creationId xmlns:a16="http://schemas.microsoft.com/office/drawing/2014/main" id="{941999A6-D806-44A3-9172-69E23795E072}"/>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268">
                <a:extLst>
                  <a:ext uri="{FF2B5EF4-FFF2-40B4-BE49-F238E27FC236}">
                    <a16:creationId xmlns:a16="http://schemas.microsoft.com/office/drawing/2014/main" id="{990D08DD-F580-4CC0-8CC9-5A170CB2D905}"/>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69">
                <a:extLst>
                  <a:ext uri="{FF2B5EF4-FFF2-40B4-BE49-F238E27FC236}">
                    <a16:creationId xmlns:a16="http://schemas.microsoft.com/office/drawing/2014/main" id="{1630C937-C208-4D40-A9D8-02032573B339}"/>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70">
                <a:extLst>
                  <a:ext uri="{FF2B5EF4-FFF2-40B4-BE49-F238E27FC236}">
                    <a16:creationId xmlns:a16="http://schemas.microsoft.com/office/drawing/2014/main" id="{D27BA387-D95C-4C11-9619-B98B6974D691}"/>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271">
                <a:extLst>
                  <a:ext uri="{FF2B5EF4-FFF2-40B4-BE49-F238E27FC236}">
                    <a16:creationId xmlns:a16="http://schemas.microsoft.com/office/drawing/2014/main" id="{FE41285A-88B1-476C-BBB2-2F37942D1939}"/>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272">
                <a:extLst>
                  <a:ext uri="{FF2B5EF4-FFF2-40B4-BE49-F238E27FC236}">
                    <a16:creationId xmlns:a16="http://schemas.microsoft.com/office/drawing/2014/main" id="{8C11349D-E98C-4A3D-8AAB-1E173A392EC2}"/>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273">
                <a:extLst>
                  <a:ext uri="{FF2B5EF4-FFF2-40B4-BE49-F238E27FC236}">
                    <a16:creationId xmlns:a16="http://schemas.microsoft.com/office/drawing/2014/main" id="{577F7E5F-A5C5-425E-8575-B460F060EA9B}"/>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74">
                <a:extLst>
                  <a:ext uri="{FF2B5EF4-FFF2-40B4-BE49-F238E27FC236}">
                    <a16:creationId xmlns:a16="http://schemas.microsoft.com/office/drawing/2014/main" id="{67542908-2B3C-4855-BBDC-52A2C32DC6FC}"/>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275">
                <a:extLst>
                  <a:ext uri="{FF2B5EF4-FFF2-40B4-BE49-F238E27FC236}">
                    <a16:creationId xmlns:a16="http://schemas.microsoft.com/office/drawing/2014/main" id="{1BA43759-2749-4110-B3AB-0E191143058F}"/>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76">
                <a:extLst>
                  <a:ext uri="{FF2B5EF4-FFF2-40B4-BE49-F238E27FC236}">
                    <a16:creationId xmlns:a16="http://schemas.microsoft.com/office/drawing/2014/main" id="{8A376734-BEC4-433B-B4F1-02F9CBE04CC6}"/>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277">
                <a:extLst>
                  <a:ext uri="{FF2B5EF4-FFF2-40B4-BE49-F238E27FC236}">
                    <a16:creationId xmlns:a16="http://schemas.microsoft.com/office/drawing/2014/main" id="{C653F314-13C0-4256-AA58-E5DDC1D4CCA3}"/>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278">
                <a:extLst>
                  <a:ext uri="{FF2B5EF4-FFF2-40B4-BE49-F238E27FC236}">
                    <a16:creationId xmlns:a16="http://schemas.microsoft.com/office/drawing/2014/main" id="{912330EC-1ACF-444C-BA6F-0175AAFBFDFA}"/>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279">
                <a:extLst>
                  <a:ext uri="{FF2B5EF4-FFF2-40B4-BE49-F238E27FC236}">
                    <a16:creationId xmlns:a16="http://schemas.microsoft.com/office/drawing/2014/main" id="{D4AFB7AD-6F40-46F2-8A79-4094A55DF4E5}"/>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80">
                <a:extLst>
                  <a:ext uri="{FF2B5EF4-FFF2-40B4-BE49-F238E27FC236}">
                    <a16:creationId xmlns:a16="http://schemas.microsoft.com/office/drawing/2014/main" id="{CAAC2C4B-FCC2-4F58-92A8-C63408A54D9B}"/>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81">
                <a:extLst>
                  <a:ext uri="{FF2B5EF4-FFF2-40B4-BE49-F238E27FC236}">
                    <a16:creationId xmlns:a16="http://schemas.microsoft.com/office/drawing/2014/main" id="{73D88573-0122-4C6A-8696-7B8FB73B38B0}"/>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82">
                <a:extLst>
                  <a:ext uri="{FF2B5EF4-FFF2-40B4-BE49-F238E27FC236}">
                    <a16:creationId xmlns:a16="http://schemas.microsoft.com/office/drawing/2014/main" id="{19419A1C-F013-4700-9307-568AFC0ACB87}"/>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283">
                <a:extLst>
                  <a:ext uri="{FF2B5EF4-FFF2-40B4-BE49-F238E27FC236}">
                    <a16:creationId xmlns:a16="http://schemas.microsoft.com/office/drawing/2014/main" id="{522C02D3-984C-4ADC-B051-F07AF7716FCE}"/>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84">
                <a:extLst>
                  <a:ext uri="{FF2B5EF4-FFF2-40B4-BE49-F238E27FC236}">
                    <a16:creationId xmlns:a16="http://schemas.microsoft.com/office/drawing/2014/main" id="{D4514A18-3664-42FF-A244-CA81DB171731}"/>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285">
                <a:extLst>
                  <a:ext uri="{FF2B5EF4-FFF2-40B4-BE49-F238E27FC236}">
                    <a16:creationId xmlns:a16="http://schemas.microsoft.com/office/drawing/2014/main" id="{85BF166A-5DC9-4DDA-8CD5-3A6C2A8781A0}"/>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286">
                <a:extLst>
                  <a:ext uri="{FF2B5EF4-FFF2-40B4-BE49-F238E27FC236}">
                    <a16:creationId xmlns:a16="http://schemas.microsoft.com/office/drawing/2014/main" id="{7157393A-1ADB-4005-AD15-35F06374F6BC}"/>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87">
                <a:extLst>
                  <a:ext uri="{FF2B5EF4-FFF2-40B4-BE49-F238E27FC236}">
                    <a16:creationId xmlns:a16="http://schemas.microsoft.com/office/drawing/2014/main" id="{BA54CA4E-4424-474B-8DBF-533270A667D0}"/>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88">
                <a:extLst>
                  <a:ext uri="{FF2B5EF4-FFF2-40B4-BE49-F238E27FC236}">
                    <a16:creationId xmlns:a16="http://schemas.microsoft.com/office/drawing/2014/main" id="{74D5975A-823C-4D09-B822-6837B2BC4B3E}"/>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289">
                <a:extLst>
                  <a:ext uri="{FF2B5EF4-FFF2-40B4-BE49-F238E27FC236}">
                    <a16:creationId xmlns:a16="http://schemas.microsoft.com/office/drawing/2014/main" id="{5BAFFD7A-3AD5-4BB5-8A05-1358FD36104E}"/>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90">
                <a:extLst>
                  <a:ext uri="{FF2B5EF4-FFF2-40B4-BE49-F238E27FC236}">
                    <a16:creationId xmlns:a16="http://schemas.microsoft.com/office/drawing/2014/main" id="{E23D9B25-D4AD-4B29-8FF6-8F55D8E7BAD7}"/>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91">
                <a:extLst>
                  <a:ext uri="{FF2B5EF4-FFF2-40B4-BE49-F238E27FC236}">
                    <a16:creationId xmlns:a16="http://schemas.microsoft.com/office/drawing/2014/main" id="{6ADCA0DD-E2B8-4116-9AEB-5CA3C702EC79}"/>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292">
                <a:extLst>
                  <a:ext uri="{FF2B5EF4-FFF2-40B4-BE49-F238E27FC236}">
                    <a16:creationId xmlns:a16="http://schemas.microsoft.com/office/drawing/2014/main" id="{407D9A00-BDF0-4B90-9005-2014AFC5152A}"/>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93">
                <a:extLst>
                  <a:ext uri="{FF2B5EF4-FFF2-40B4-BE49-F238E27FC236}">
                    <a16:creationId xmlns:a16="http://schemas.microsoft.com/office/drawing/2014/main" id="{C9D7237A-CB89-4512-B6FC-60CC26C6BDFB}"/>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294">
                <a:extLst>
                  <a:ext uri="{FF2B5EF4-FFF2-40B4-BE49-F238E27FC236}">
                    <a16:creationId xmlns:a16="http://schemas.microsoft.com/office/drawing/2014/main" id="{A2907B87-A55F-480A-99D0-76414F2F739E}"/>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95">
                <a:extLst>
                  <a:ext uri="{FF2B5EF4-FFF2-40B4-BE49-F238E27FC236}">
                    <a16:creationId xmlns:a16="http://schemas.microsoft.com/office/drawing/2014/main" id="{85CE3417-80B9-4099-9B3E-A2B2BE2EB464}"/>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296">
                <a:extLst>
                  <a:ext uri="{FF2B5EF4-FFF2-40B4-BE49-F238E27FC236}">
                    <a16:creationId xmlns:a16="http://schemas.microsoft.com/office/drawing/2014/main" id="{75078C5C-0C0C-4C92-9783-D10AA52CD6C8}"/>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Freeform 1364">
              <a:extLst>
                <a:ext uri="{FF2B5EF4-FFF2-40B4-BE49-F238E27FC236}">
                  <a16:creationId xmlns:a16="http://schemas.microsoft.com/office/drawing/2014/main" id="{CF947A6F-E78A-45EE-871A-6C0A67DC391E}"/>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226">
              <a:extLst>
                <a:ext uri="{FF2B5EF4-FFF2-40B4-BE49-F238E27FC236}">
                  <a16:creationId xmlns:a16="http://schemas.microsoft.com/office/drawing/2014/main" id="{D1737ED5-6117-4ACB-B957-72FBB495AF4C}"/>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a:extLst>
                <a:ext uri="{FF2B5EF4-FFF2-40B4-BE49-F238E27FC236}">
                  <a16:creationId xmlns:a16="http://schemas.microsoft.com/office/drawing/2014/main" id="{FBF80547-0629-47D3-A9F2-3B0E4620C122}"/>
                </a:ext>
              </a:extLst>
            </p:cNvPr>
            <p:cNvGrpSpPr/>
            <p:nvPr/>
          </p:nvGrpSpPr>
          <p:grpSpPr>
            <a:xfrm>
              <a:off x="8486745" y="4130279"/>
              <a:ext cx="1562691" cy="1521241"/>
              <a:chOff x="8486745" y="4130279"/>
              <a:chExt cx="1562691" cy="1521241"/>
            </a:xfrm>
            <a:grpFill/>
          </p:grpSpPr>
          <p:sp>
            <p:nvSpPr>
              <p:cNvPr id="120" name="Freeform 1220">
                <a:extLst>
                  <a:ext uri="{FF2B5EF4-FFF2-40B4-BE49-F238E27FC236}">
                    <a16:creationId xmlns:a16="http://schemas.microsoft.com/office/drawing/2014/main" id="{0826B6C7-344C-479D-A8F1-12A48E2C13CC}"/>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21">
                <a:extLst>
                  <a:ext uri="{FF2B5EF4-FFF2-40B4-BE49-F238E27FC236}">
                    <a16:creationId xmlns:a16="http://schemas.microsoft.com/office/drawing/2014/main" id="{FA761B0F-3F54-41FA-BCF7-6626B1978763}"/>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2">
                <a:extLst>
                  <a:ext uri="{FF2B5EF4-FFF2-40B4-BE49-F238E27FC236}">
                    <a16:creationId xmlns:a16="http://schemas.microsoft.com/office/drawing/2014/main" id="{B167FF08-37B6-4D7E-949F-CC512A0BC6EF}"/>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23">
                <a:extLst>
                  <a:ext uri="{FF2B5EF4-FFF2-40B4-BE49-F238E27FC236}">
                    <a16:creationId xmlns:a16="http://schemas.microsoft.com/office/drawing/2014/main" id="{6AF9E7B0-9609-43BC-891A-2A6172D702D8}"/>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24">
                <a:extLst>
                  <a:ext uri="{FF2B5EF4-FFF2-40B4-BE49-F238E27FC236}">
                    <a16:creationId xmlns:a16="http://schemas.microsoft.com/office/drawing/2014/main" id="{01DFFB79-240F-4778-9F4E-603009070F2E}"/>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25">
                <a:extLst>
                  <a:ext uri="{FF2B5EF4-FFF2-40B4-BE49-F238E27FC236}">
                    <a16:creationId xmlns:a16="http://schemas.microsoft.com/office/drawing/2014/main" id="{F059EA1A-D659-488D-B45E-75C04EA19EB4}"/>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09">
                <a:extLst>
                  <a:ext uri="{FF2B5EF4-FFF2-40B4-BE49-F238E27FC236}">
                    <a16:creationId xmlns:a16="http://schemas.microsoft.com/office/drawing/2014/main" id="{E9207E04-FE20-4739-ADEE-4658AF4EF2A3}"/>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10">
                <a:extLst>
                  <a:ext uri="{FF2B5EF4-FFF2-40B4-BE49-F238E27FC236}">
                    <a16:creationId xmlns:a16="http://schemas.microsoft.com/office/drawing/2014/main" id="{2AF12A76-1225-409E-BF5A-9B4AD354186D}"/>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1">
                <a:extLst>
                  <a:ext uri="{FF2B5EF4-FFF2-40B4-BE49-F238E27FC236}">
                    <a16:creationId xmlns:a16="http://schemas.microsoft.com/office/drawing/2014/main" id="{BB7F26EE-37A8-4584-AAE6-5C3F502DA5D0}"/>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12">
                <a:extLst>
                  <a:ext uri="{FF2B5EF4-FFF2-40B4-BE49-F238E27FC236}">
                    <a16:creationId xmlns:a16="http://schemas.microsoft.com/office/drawing/2014/main" id="{12FBF775-551D-44D7-895C-C35BC7515FB4}"/>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3">
                <a:extLst>
                  <a:ext uri="{FF2B5EF4-FFF2-40B4-BE49-F238E27FC236}">
                    <a16:creationId xmlns:a16="http://schemas.microsoft.com/office/drawing/2014/main" id="{E17FC18B-D15C-46D0-A5EF-FF2046A7AA7D}"/>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14">
                <a:extLst>
                  <a:ext uri="{FF2B5EF4-FFF2-40B4-BE49-F238E27FC236}">
                    <a16:creationId xmlns:a16="http://schemas.microsoft.com/office/drawing/2014/main" id="{06A4D8C7-DC39-4140-97ED-2F84E0C57E1B}"/>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15">
                <a:extLst>
                  <a:ext uri="{FF2B5EF4-FFF2-40B4-BE49-F238E27FC236}">
                    <a16:creationId xmlns:a16="http://schemas.microsoft.com/office/drawing/2014/main" id="{32252BE9-8D0B-4AD7-BF62-0F2E1EEDB072}"/>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16">
                <a:extLst>
                  <a:ext uri="{FF2B5EF4-FFF2-40B4-BE49-F238E27FC236}">
                    <a16:creationId xmlns:a16="http://schemas.microsoft.com/office/drawing/2014/main" id="{80E1945C-18E6-4724-872B-BCAB392EAA14}"/>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17">
                <a:extLst>
                  <a:ext uri="{FF2B5EF4-FFF2-40B4-BE49-F238E27FC236}">
                    <a16:creationId xmlns:a16="http://schemas.microsoft.com/office/drawing/2014/main" id="{C0E918D8-52FC-407A-B345-8643E7BD89CE}"/>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18">
                <a:extLst>
                  <a:ext uri="{FF2B5EF4-FFF2-40B4-BE49-F238E27FC236}">
                    <a16:creationId xmlns:a16="http://schemas.microsoft.com/office/drawing/2014/main" id="{8D318093-15D5-48A6-80FA-C745BCED3D79}"/>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19">
                <a:extLst>
                  <a:ext uri="{FF2B5EF4-FFF2-40B4-BE49-F238E27FC236}">
                    <a16:creationId xmlns:a16="http://schemas.microsoft.com/office/drawing/2014/main" id="{5C5F2D49-47E9-45ED-9686-3D9A63DDB766}"/>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08">
                <a:extLst>
                  <a:ext uri="{FF2B5EF4-FFF2-40B4-BE49-F238E27FC236}">
                    <a16:creationId xmlns:a16="http://schemas.microsoft.com/office/drawing/2014/main" id="{2F15A8C2-85FD-4629-9C08-C9AD8E2F68CD}"/>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14">
                <a:extLst>
                  <a:ext uri="{FF2B5EF4-FFF2-40B4-BE49-F238E27FC236}">
                    <a16:creationId xmlns:a16="http://schemas.microsoft.com/office/drawing/2014/main" id="{1E2EE8F7-05B7-4707-B570-DBE20381A821}"/>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18">
                <a:extLst>
                  <a:ext uri="{FF2B5EF4-FFF2-40B4-BE49-F238E27FC236}">
                    <a16:creationId xmlns:a16="http://schemas.microsoft.com/office/drawing/2014/main" id="{115BC512-C6A4-43D9-9C3F-920F4CCB039C}"/>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D4A70AFD-F5A8-4BC8-A962-4B37FFF306B3}"/>
                </a:ext>
              </a:extLst>
            </p:cNvPr>
            <p:cNvGrpSpPr/>
            <p:nvPr/>
          </p:nvGrpSpPr>
          <p:grpSpPr>
            <a:xfrm>
              <a:off x="6389342" y="1817332"/>
              <a:ext cx="3937813" cy="2901547"/>
              <a:chOff x="6389342" y="1817332"/>
              <a:chExt cx="3937813" cy="2901547"/>
            </a:xfrm>
            <a:grpFill/>
          </p:grpSpPr>
          <p:sp>
            <p:nvSpPr>
              <p:cNvPr id="67" name="Freeform 1297">
                <a:extLst>
                  <a:ext uri="{FF2B5EF4-FFF2-40B4-BE49-F238E27FC236}">
                    <a16:creationId xmlns:a16="http://schemas.microsoft.com/office/drawing/2014/main" id="{879E202C-73EC-451F-BDC0-3D995708732C}"/>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98">
                <a:extLst>
                  <a:ext uri="{FF2B5EF4-FFF2-40B4-BE49-F238E27FC236}">
                    <a16:creationId xmlns:a16="http://schemas.microsoft.com/office/drawing/2014/main" id="{910546D4-FB99-4DF7-B125-F19252A5608F}"/>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99">
                <a:extLst>
                  <a:ext uri="{FF2B5EF4-FFF2-40B4-BE49-F238E27FC236}">
                    <a16:creationId xmlns:a16="http://schemas.microsoft.com/office/drawing/2014/main" id="{E034F456-F7C4-4D11-B272-35A13F98F267}"/>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300">
                <a:extLst>
                  <a:ext uri="{FF2B5EF4-FFF2-40B4-BE49-F238E27FC236}">
                    <a16:creationId xmlns:a16="http://schemas.microsoft.com/office/drawing/2014/main" id="{72EC4502-9687-444C-800A-50E897534DCC}"/>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01">
                <a:extLst>
                  <a:ext uri="{FF2B5EF4-FFF2-40B4-BE49-F238E27FC236}">
                    <a16:creationId xmlns:a16="http://schemas.microsoft.com/office/drawing/2014/main" id="{9B098111-D077-47A6-B483-27842F077D45}"/>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02">
                <a:extLst>
                  <a:ext uri="{FF2B5EF4-FFF2-40B4-BE49-F238E27FC236}">
                    <a16:creationId xmlns:a16="http://schemas.microsoft.com/office/drawing/2014/main" id="{1DB4804F-FB02-4206-BF7A-4B1D2B44C6FC}"/>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03">
                <a:extLst>
                  <a:ext uri="{FF2B5EF4-FFF2-40B4-BE49-F238E27FC236}">
                    <a16:creationId xmlns:a16="http://schemas.microsoft.com/office/drawing/2014/main" id="{F7FD86B0-0F61-4BF2-B1F5-A47D3E798096}"/>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04">
                <a:extLst>
                  <a:ext uri="{FF2B5EF4-FFF2-40B4-BE49-F238E27FC236}">
                    <a16:creationId xmlns:a16="http://schemas.microsoft.com/office/drawing/2014/main" id="{5F7E6E4D-508B-4D96-BBDC-E8135E72F6D2}"/>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05">
                <a:extLst>
                  <a:ext uri="{FF2B5EF4-FFF2-40B4-BE49-F238E27FC236}">
                    <a16:creationId xmlns:a16="http://schemas.microsoft.com/office/drawing/2014/main" id="{93F83EF0-72C5-4F20-81FB-FC778F5FAE20}"/>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06">
                <a:extLst>
                  <a:ext uri="{FF2B5EF4-FFF2-40B4-BE49-F238E27FC236}">
                    <a16:creationId xmlns:a16="http://schemas.microsoft.com/office/drawing/2014/main" id="{B508BA70-8AB4-44D8-8E86-BB07D62B8039}"/>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07">
                <a:extLst>
                  <a:ext uri="{FF2B5EF4-FFF2-40B4-BE49-F238E27FC236}">
                    <a16:creationId xmlns:a16="http://schemas.microsoft.com/office/drawing/2014/main" id="{BCF53CEF-70E9-44E9-BF62-0E8357F9C2EE}"/>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09">
                <a:extLst>
                  <a:ext uri="{FF2B5EF4-FFF2-40B4-BE49-F238E27FC236}">
                    <a16:creationId xmlns:a16="http://schemas.microsoft.com/office/drawing/2014/main" id="{337F157C-871D-48BB-9ABF-58DDA480ABAB}"/>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10">
                <a:extLst>
                  <a:ext uri="{FF2B5EF4-FFF2-40B4-BE49-F238E27FC236}">
                    <a16:creationId xmlns:a16="http://schemas.microsoft.com/office/drawing/2014/main" id="{D1943CA3-174A-4C2E-9DC1-4C30EBC1CDC3}"/>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11">
                <a:extLst>
                  <a:ext uri="{FF2B5EF4-FFF2-40B4-BE49-F238E27FC236}">
                    <a16:creationId xmlns:a16="http://schemas.microsoft.com/office/drawing/2014/main" id="{E273B183-455A-4A1C-9D44-CCB761C3E522}"/>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12">
                <a:extLst>
                  <a:ext uri="{FF2B5EF4-FFF2-40B4-BE49-F238E27FC236}">
                    <a16:creationId xmlns:a16="http://schemas.microsoft.com/office/drawing/2014/main" id="{8416255E-5F3A-4235-A664-CD23E6FA9FAE}"/>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13">
                <a:extLst>
                  <a:ext uri="{FF2B5EF4-FFF2-40B4-BE49-F238E27FC236}">
                    <a16:creationId xmlns:a16="http://schemas.microsoft.com/office/drawing/2014/main" id="{35C18C96-1278-4AA0-B37B-3CB9653364CB}"/>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15">
                <a:extLst>
                  <a:ext uri="{FF2B5EF4-FFF2-40B4-BE49-F238E27FC236}">
                    <a16:creationId xmlns:a16="http://schemas.microsoft.com/office/drawing/2014/main" id="{93C942B2-3AFC-4A5F-B43F-1F86B34AAD3A}"/>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16">
                <a:extLst>
                  <a:ext uri="{FF2B5EF4-FFF2-40B4-BE49-F238E27FC236}">
                    <a16:creationId xmlns:a16="http://schemas.microsoft.com/office/drawing/2014/main" id="{B948140B-C116-47E2-A32D-F2A31825A20D}"/>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17">
                <a:extLst>
                  <a:ext uri="{FF2B5EF4-FFF2-40B4-BE49-F238E27FC236}">
                    <a16:creationId xmlns:a16="http://schemas.microsoft.com/office/drawing/2014/main" id="{A965E5C0-F626-49D3-8BB6-0B0BFB7FD5E4}"/>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19">
                <a:extLst>
                  <a:ext uri="{FF2B5EF4-FFF2-40B4-BE49-F238E27FC236}">
                    <a16:creationId xmlns:a16="http://schemas.microsoft.com/office/drawing/2014/main" id="{110B44E1-74F3-49EA-B490-8881BF376A6F}"/>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20">
                <a:extLst>
                  <a:ext uri="{FF2B5EF4-FFF2-40B4-BE49-F238E27FC236}">
                    <a16:creationId xmlns:a16="http://schemas.microsoft.com/office/drawing/2014/main" id="{A61A6524-F3D7-4E83-9F37-99F7956C0CB8}"/>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21">
                <a:extLst>
                  <a:ext uri="{FF2B5EF4-FFF2-40B4-BE49-F238E27FC236}">
                    <a16:creationId xmlns:a16="http://schemas.microsoft.com/office/drawing/2014/main" id="{03F80E9F-E70B-4777-8F38-3826056F22A6}"/>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22">
                <a:extLst>
                  <a:ext uri="{FF2B5EF4-FFF2-40B4-BE49-F238E27FC236}">
                    <a16:creationId xmlns:a16="http://schemas.microsoft.com/office/drawing/2014/main" id="{7BB96228-F261-4D86-880A-751B5E0FE9DD}"/>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23">
                <a:extLst>
                  <a:ext uri="{FF2B5EF4-FFF2-40B4-BE49-F238E27FC236}">
                    <a16:creationId xmlns:a16="http://schemas.microsoft.com/office/drawing/2014/main" id="{3F56D59C-E82D-457C-B76F-7C1B944516F0}"/>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24">
                <a:extLst>
                  <a:ext uri="{FF2B5EF4-FFF2-40B4-BE49-F238E27FC236}">
                    <a16:creationId xmlns:a16="http://schemas.microsoft.com/office/drawing/2014/main" id="{6CA7588A-F845-40CA-8AD8-3B21DBB69876}"/>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25">
                <a:extLst>
                  <a:ext uri="{FF2B5EF4-FFF2-40B4-BE49-F238E27FC236}">
                    <a16:creationId xmlns:a16="http://schemas.microsoft.com/office/drawing/2014/main" id="{3DCB9DFC-1DA6-416E-9ED3-27B3965A9EE3}"/>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26">
                <a:extLst>
                  <a:ext uri="{FF2B5EF4-FFF2-40B4-BE49-F238E27FC236}">
                    <a16:creationId xmlns:a16="http://schemas.microsoft.com/office/drawing/2014/main" id="{11E741A8-4BB2-41E1-A286-8AFCEABE5E39}"/>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27">
                <a:extLst>
                  <a:ext uri="{FF2B5EF4-FFF2-40B4-BE49-F238E27FC236}">
                    <a16:creationId xmlns:a16="http://schemas.microsoft.com/office/drawing/2014/main" id="{357BCB26-09AA-40B5-AD28-A38A96D5538A}"/>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28">
                <a:extLst>
                  <a:ext uri="{FF2B5EF4-FFF2-40B4-BE49-F238E27FC236}">
                    <a16:creationId xmlns:a16="http://schemas.microsoft.com/office/drawing/2014/main" id="{C9B1E6AD-4FB9-474C-A122-6C1EDB78D86D}"/>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29">
                <a:extLst>
                  <a:ext uri="{FF2B5EF4-FFF2-40B4-BE49-F238E27FC236}">
                    <a16:creationId xmlns:a16="http://schemas.microsoft.com/office/drawing/2014/main" id="{B7C42FD1-4FD6-4C31-9532-E8BBE91A46AE}"/>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30">
                <a:extLst>
                  <a:ext uri="{FF2B5EF4-FFF2-40B4-BE49-F238E27FC236}">
                    <a16:creationId xmlns:a16="http://schemas.microsoft.com/office/drawing/2014/main" id="{C90632A8-4DD9-4C9D-B71A-345204F21233}"/>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31">
                <a:extLst>
                  <a:ext uri="{FF2B5EF4-FFF2-40B4-BE49-F238E27FC236}">
                    <a16:creationId xmlns:a16="http://schemas.microsoft.com/office/drawing/2014/main" id="{C2547DF2-C084-4FB2-9532-BBA13EEF48BF}"/>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32">
                <a:extLst>
                  <a:ext uri="{FF2B5EF4-FFF2-40B4-BE49-F238E27FC236}">
                    <a16:creationId xmlns:a16="http://schemas.microsoft.com/office/drawing/2014/main" id="{25AD9C6F-F718-4227-B303-0EE179D8574C}"/>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33">
                <a:extLst>
                  <a:ext uri="{FF2B5EF4-FFF2-40B4-BE49-F238E27FC236}">
                    <a16:creationId xmlns:a16="http://schemas.microsoft.com/office/drawing/2014/main" id="{452A4519-5B34-4195-82EF-F2BB3BEDACC0}"/>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34">
                <a:extLst>
                  <a:ext uri="{FF2B5EF4-FFF2-40B4-BE49-F238E27FC236}">
                    <a16:creationId xmlns:a16="http://schemas.microsoft.com/office/drawing/2014/main" id="{C832CC92-B41C-448F-BD6D-C1080C7B60F6}"/>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35">
                <a:extLst>
                  <a:ext uri="{FF2B5EF4-FFF2-40B4-BE49-F238E27FC236}">
                    <a16:creationId xmlns:a16="http://schemas.microsoft.com/office/drawing/2014/main" id="{DCED0310-F9D8-4053-841F-D5CD1F92CCB2}"/>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36">
                <a:extLst>
                  <a:ext uri="{FF2B5EF4-FFF2-40B4-BE49-F238E27FC236}">
                    <a16:creationId xmlns:a16="http://schemas.microsoft.com/office/drawing/2014/main" id="{AD7F5AED-699A-42E1-8BBE-B7605765D015}"/>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37">
                <a:extLst>
                  <a:ext uri="{FF2B5EF4-FFF2-40B4-BE49-F238E27FC236}">
                    <a16:creationId xmlns:a16="http://schemas.microsoft.com/office/drawing/2014/main" id="{B48B743E-ABD5-4440-8110-40997A5766B2}"/>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38">
                <a:extLst>
                  <a:ext uri="{FF2B5EF4-FFF2-40B4-BE49-F238E27FC236}">
                    <a16:creationId xmlns:a16="http://schemas.microsoft.com/office/drawing/2014/main" id="{36788F32-1C3C-464D-BE97-03C26B29F7B2}"/>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39">
                <a:extLst>
                  <a:ext uri="{FF2B5EF4-FFF2-40B4-BE49-F238E27FC236}">
                    <a16:creationId xmlns:a16="http://schemas.microsoft.com/office/drawing/2014/main" id="{BBE9F525-9215-45C2-A75C-549C13BBE077}"/>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40">
                <a:extLst>
                  <a:ext uri="{FF2B5EF4-FFF2-40B4-BE49-F238E27FC236}">
                    <a16:creationId xmlns:a16="http://schemas.microsoft.com/office/drawing/2014/main" id="{99F66071-AE98-4712-B3A0-4539F4E9D8D7}"/>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41">
                <a:extLst>
                  <a:ext uri="{FF2B5EF4-FFF2-40B4-BE49-F238E27FC236}">
                    <a16:creationId xmlns:a16="http://schemas.microsoft.com/office/drawing/2014/main" id="{F88991CF-00E2-46C7-92FC-125FFC2847EF}"/>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42">
                <a:extLst>
                  <a:ext uri="{FF2B5EF4-FFF2-40B4-BE49-F238E27FC236}">
                    <a16:creationId xmlns:a16="http://schemas.microsoft.com/office/drawing/2014/main" id="{55A857DD-9ABD-467A-BBEF-8AC1047AB3AF}"/>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43">
                <a:extLst>
                  <a:ext uri="{FF2B5EF4-FFF2-40B4-BE49-F238E27FC236}">
                    <a16:creationId xmlns:a16="http://schemas.microsoft.com/office/drawing/2014/main" id="{CDA2C2E1-981F-404E-8945-592E676D8886}"/>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44">
                <a:extLst>
                  <a:ext uri="{FF2B5EF4-FFF2-40B4-BE49-F238E27FC236}">
                    <a16:creationId xmlns:a16="http://schemas.microsoft.com/office/drawing/2014/main" id="{9B1A413F-FD9E-405C-A5FC-552119575E1B}"/>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45">
                <a:extLst>
                  <a:ext uri="{FF2B5EF4-FFF2-40B4-BE49-F238E27FC236}">
                    <a16:creationId xmlns:a16="http://schemas.microsoft.com/office/drawing/2014/main" id="{1D532B85-FA1F-4AE9-8BD3-1938914B2492}"/>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47">
                <a:extLst>
                  <a:ext uri="{FF2B5EF4-FFF2-40B4-BE49-F238E27FC236}">
                    <a16:creationId xmlns:a16="http://schemas.microsoft.com/office/drawing/2014/main" id="{1977795C-58BA-40A0-AB33-5225ECFC8DAC}"/>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49">
                <a:extLst>
                  <a:ext uri="{FF2B5EF4-FFF2-40B4-BE49-F238E27FC236}">
                    <a16:creationId xmlns:a16="http://schemas.microsoft.com/office/drawing/2014/main" id="{3E4BC4B4-2699-496C-9CBD-550DFC56B207}"/>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351">
                <a:extLst>
                  <a:ext uri="{FF2B5EF4-FFF2-40B4-BE49-F238E27FC236}">
                    <a16:creationId xmlns:a16="http://schemas.microsoft.com/office/drawing/2014/main" id="{F4AC1B71-584D-497D-8543-76D42F8845A2}"/>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352">
                <a:extLst>
                  <a:ext uri="{FF2B5EF4-FFF2-40B4-BE49-F238E27FC236}">
                    <a16:creationId xmlns:a16="http://schemas.microsoft.com/office/drawing/2014/main" id="{B97B9F64-24C9-44C7-B994-8A9EF784A52A}"/>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353">
                <a:extLst>
                  <a:ext uri="{FF2B5EF4-FFF2-40B4-BE49-F238E27FC236}">
                    <a16:creationId xmlns:a16="http://schemas.microsoft.com/office/drawing/2014/main" id="{47395179-6E1B-43D8-845F-FF1ABF1AE487}"/>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358">
                <a:extLst>
                  <a:ext uri="{FF2B5EF4-FFF2-40B4-BE49-F238E27FC236}">
                    <a16:creationId xmlns:a16="http://schemas.microsoft.com/office/drawing/2014/main" id="{4C69A96D-1948-4545-B9A1-ED2C381F95A1}"/>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1380">
              <a:extLst>
                <a:ext uri="{FF2B5EF4-FFF2-40B4-BE49-F238E27FC236}">
                  <a16:creationId xmlns:a16="http://schemas.microsoft.com/office/drawing/2014/main" id="{73FB8DA7-8976-4CDB-A81A-5770799A675A}"/>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30">
              <a:extLst>
                <a:ext uri="{FF2B5EF4-FFF2-40B4-BE49-F238E27FC236}">
                  <a16:creationId xmlns:a16="http://schemas.microsoft.com/office/drawing/2014/main" id="{C3C72332-E520-443D-856D-03728A7F849F}"/>
                </a:ext>
              </a:extLst>
            </p:cNvPr>
            <p:cNvGrpSpPr/>
            <p:nvPr/>
          </p:nvGrpSpPr>
          <p:grpSpPr>
            <a:xfrm>
              <a:off x="5601779" y="1788317"/>
              <a:ext cx="1875644" cy="1772016"/>
              <a:chOff x="5601779" y="1788317"/>
              <a:chExt cx="1875644" cy="1772016"/>
            </a:xfrm>
            <a:grpFill/>
          </p:grpSpPr>
          <p:sp>
            <p:nvSpPr>
              <p:cNvPr id="33" name="Freeform 1232">
                <a:extLst>
                  <a:ext uri="{FF2B5EF4-FFF2-40B4-BE49-F238E27FC236}">
                    <a16:creationId xmlns:a16="http://schemas.microsoft.com/office/drawing/2014/main" id="{CB80FAC5-3A27-4472-8859-71D867026498}"/>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46">
                <a:extLst>
                  <a:ext uri="{FF2B5EF4-FFF2-40B4-BE49-F238E27FC236}">
                    <a16:creationId xmlns:a16="http://schemas.microsoft.com/office/drawing/2014/main" id="{EDAFEBC7-0EC4-4515-B8FA-0C92E367307B}"/>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48">
                <a:extLst>
                  <a:ext uri="{FF2B5EF4-FFF2-40B4-BE49-F238E27FC236}">
                    <a16:creationId xmlns:a16="http://schemas.microsoft.com/office/drawing/2014/main" id="{1D1A252E-FBD5-4AE4-93E8-172D777B37E8}"/>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50">
                <a:extLst>
                  <a:ext uri="{FF2B5EF4-FFF2-40B4-BE49-F238E27FC236}">
                    <a16:creationId xmlns:a16="http://schemas.microsoft.com/office/drawing/2014/main" id="{7F9BE0EA-B68D-4391-A09B-DA4B9F46FF60}"/>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54">
                <a:extLst>
                  <a:ext uri="{FF2B5EF4-FFF2-40B4-BE49-F238E27FC236}">
                    <a16:creationId xmlns:a16="http://schemas.microsoft.com/office/drawing/2014/main" id="{2A6F9D47-E050-4B90-8F3C-51DC09EFAC6A}"/>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55">
                <a:extLst>
                  <a:ext uri="{FF2B5EF4-FFF2-40B4-BE49-F238E27FC236}">
                    <a16:creationId xmlns:a16="http://schemas.microsoft.com/office/drawing/2014/main" id="{2888DF55-A64B-45FA-94CF-28C1E8CB4594}"/>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56">
                <a:extLst>
                  <a:ext uri="{FF2B5EF4-FFF2-40B4-BE49-F238E27FC236}">
                    <a16:creationId xmlns:a16="http://schemas.microsoft.com/office/drawing/2014/main" id="{DB8582FB-A014-486C-A332-46E50008C1B4}"/>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1357">
                <a:extLst>
                  <a:ext uri="{FF2B5EF4-FFF2-40B4-BE49-F238E27FC236}">
                    <a16:creationId xmlns:a16="http://schemas.microsoft.com/office/drawing/2014/main" id="{CBBDD720-A5B6-429C-8843-B19CBC0AF84B}"/>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59">
                <a:extLst>
                  <a:ext uri="{FF2B5EF4-FFF2-40B4-BE49-F238E27FC236}">
                    <a16:creationId xmlns:a16="http://schemas.microsoft.com/office/drawing/2014/main" id="{67A953FD-9142-4D5C-8685-8958FE21991F}"/>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60">
                <a:extLst>
                  <a:ext uri="{FF2B5EF4-FFF2-40B4-BE49-F238E27FC236}">
                    <a16:creationId xmlns:a16="http://schemas.microsoft.com/office/drawing/2014/main" id="{1FB61AF8-1824-4915-8DFF-7BB28BB5501A}"/>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61">
                <a:extLst>
                  <a:ext uri="{FF2B5EF4-FFF2-40B4-BE49-F238E27FC236}">
                    <a16:creationId xmlns:a16="http://schemas.microsoft.com/office/drawing/2014/main" id="{12356388-7CED-4DBC-A830-09F5CBC79884}"/>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62">
                <a:extLst>
                  <a:ext uri="{FF2B5EF4-FFF2-40B4-BE49-F238E27FC236}">
                    <a16:creationId xmlns:a16="http://schemas.microsoft.com/office/drawing/2014/main" id="{F776914D-4F0E-4490-9B99-8413AC5A2111}"/>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63">
                <a:extLst>
                  <a:ext uri="{FF2B5EF4-FFF2-40B4-BE49-F238E27FC236}">
                    <a16:creationId xmlns:a16="http://schemas.microsoft.com/office/drawing/2014/main" id="{F83390CF-86A4-4B08-B93B-186A33291542}"/>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365">
                <a:extLst>
                  <a:ext uri="{FF2B5EF4-FFF2-40B4-BE49-F238E27FC236}">
                    <a16:creationId xmlns:a16="http://schemas.microsoft.com/office/drawing/2014/main" id="{460C2FA0-4451-41ED-9838-602F0C06EFE8}"/>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66">
                <a:extLst>
                  <a:ext uri="{FF2B5EF4-FFF2-40B4-BE49-F238E27FC236}">
                    <a16:creationId xmlns:a16="http://schemas.microsoft.com/office/drawing/2014/main" id="{48849621-A5F2-4530-B9D8-A38D3F7AD1AC}"/>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67">
                <a:extLst>
                  <a:ext uri="{FF2B5EF4-FFF2-40B4-BE49-F238E27FC236}">
                    <a16:creationId xmlns:a16="http://schemas.microsoft.com/office/drawing/2014/main" id="{057975CA-C8DF-41AD-86C5-4D844BC7F8E8}"/>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68">
                <a:extLst>
                  <a:ext uri="{FF2B5EF4-FFF2-40B4-BE49-F238E27FC236}">
                    <a16:creationId xmlns:a16="http://schemas.microsoft.com/office/drawing/2014/main" id="{5DE61B46-76A4-4E53-8165-B3357963913E}"/>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69">
                <a:extLst>
                  <a:ext uri="{FF2B5EF4-FFF2-40B4-BE49-F238E27FC236}">
                    <a16:creationId xmlns:a16="http://schemas.microsoft.com/office/drawing/2014/main" id="{39324279-F4B8-403D-B465-A86B6B492C36}"/>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0">
                <a:extLst>
                  <a:ext uri="{FF2B5EF4-FFF2-40B4-BE49-F238E27FC236}">
                    <a16:creationId xmlns:a16="http://schemas.microsoft.com/office/drawing/2014/main" id="{0D5B5EF7-0DA4-4559-8F08-E7A6F570AFFD}"/>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71">
                <a:extLst>
                  <a:ext uri="{FF2B5EF4-FFF2-40B4-BE49-F238E27FC236}">
                    <a16:creationId xmlns:a16="http://schemas.microsoft.com/office/drawing/2014/main" id="{0D5A68D4-00D4-402B-8C59-0046139C33A2}"/>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72">
                <a:extLst>
                  <a:ext uri="{FF2B5EF4-FFF2-40B4-BE49-F238E27FC236}">
                    <a16:creationId xmlns:a16="http://schemas.microsoft.com/office/drawing/2014/main" id="{16CA35C7-4DAE-4E42-A357-28EE8DA01107}"/>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73">
                <a:extLst>
                  <a:ext uri="{FF2B5EF4-FFF2-40B4-BE49-F238E27FC236}">
                    <a16:creationId xmlns:a16="http://schemas.microsoft.com/office/drawing/2014/main" id="{7BF4694F-1496-4BF6-B9C0-827B094C892D}"/>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74">
                <a:extLst>
                  <a:ext uri="{FF2B5EF4-FFF2-40B4-BE49-F238E27FC236}">
                    <a16:creationId xmlns:a16="http://schemas.microsoft.com/office/drawing/2014/main" id="{3E982220-144F-44F3-BFD0-8E074B562942}"/>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75">
                <a:extLst>
                  <a:ext uri="{FF2B5EF4-FFF2-40B4-BE49-F238E27FC236}">
                    <a16:creationId xmlns:a16="http://schemas.microsoft.com/office/drawing/2014/main" id="{985624F8-6FCC-47CE-97CE-4EE8CA74E166}"/>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76">
                <a:extLst>
                  <a:ext uri="{FF2B5EF4-FFF2-40B4-BE49-F238E27FC236}">
                    <a16:creationId xmlns:a16="http://schemas.microsoft.com/office/drawing/2014/main" id="{9A0C66C3-1966-4946-841C-2780AD4570CC}"/>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77">
                <a:extLst>
                  <a:ext uri="{FF2B5EF4-FFF2-40B4-BE49-F238E27FC236}">
                    <a16:creationId xmlns:a16="http://schemas.microsoft.com/office/drawing/2014/main" id="{096C47F7-D40C-41D5-B2E1-684E227BBF94}"/>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78">
                <a:extLst>
                  <a:ext uri="{FF2B5EF4-FFF2-40B4-BE49-F238E27FC236}">
                    <a16:creationId xmlns:a16="http://schemas.microsoft.com/office/drawing/2014/main" id="{3BF6FA72-EF04-4F8E-B0D4-6B2A6985D21C}"/>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79">
                <a:extLst>
                  <a:ext uri="{FF2B5EF4-FFF2-40B4-BE49-F238E27FC236}">
                    <a16:creationId xmlns:a16="http://schemas.microsoft.com/office/drawing/2014/main" id="{BA682DA5-A7B5-45F4-A0FC-84325E8CA99D}"/>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81">
                <a:extLst>
                  <a:ext uri="{FF2B5EF4-FFF2-40B4-BE49-F238E27FC236}">
                    <a16:creationId xmlns:a16="http://schemas.microsoft.com/office/drawing/2014/main" id="{4A29B6AE-1A64-4411-ADB1-5E0F4B70F7B2}"/>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82">
                <a:extLst>
                  <a:ext uri="{FF2B5EF4-FFF2-40B4-BE49-F238E27FC236}">
                    <a16:creationId xmlns:a16="http://schemas.microsoft.com/office/drawing/2014/main" id="{C3BC9FF6-A446-4804-8029-3FE0F93F376F}"/>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383">
                <a:extLst>
                  <a:ext uri="{FF2B5EF4-FFF2-40B4-BE49-F238E27FC236}">
                    <a16:creationId xmlns:a16="http://schemas.microsoft.com/office/drawing/2014/main" id="{73BB1B88-40CE-4ECA-BBB2-F6B03ECCA5AB}"/>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84">
                <a:extLst>
                  <a:ext uri="{FF2B5EF4-FFF2-40B4-BE49-F238E27FC236}">
                    <a16:creationId xmlns:a16="http://schemas.microsoft.com/office/drawing/2014/main" id="{37A512FC-A7E7-44FF-A774-98ECB65AAD22}"/>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85">
                <a:extLst>
                  <a:ext uri="{FF2B5EF4-FFF2-40B4-BE49-F238E27FC236}">
                    <a16:creationId xmlns:a16="http://schemas.microsoft.com/office/drawing/2014/main" id="{A79C2EF9-AC48-4895-AD4F-4AE5A0AD4C27}"/>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1386">
              <a:extLst>
                <a:ext uri="{FF2B5EF4-FFF2-40B4-BE49-F238E27FC236}">
                  <a16:creationId xmlns:a16="http://schemas.microsoft.com/office/drawing/2014/main" id="{FCD99594-2254-4D99-9570-13ED525802AB}"/>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743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Graphic spid="21" grpId="0">
        <p:bldAsOne/>
      </p:bldGraphic>
      <p:bldGraphic spid="24" grpId="0">
        <p:bldAsOne/>
      </p:bldGraphic>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0" y="0"/>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0" descr="final_logo">
            <a:extLst>
              <a:ext uri="{FF2B5EF4-FFF2-40B4-BE49-F238E27FC236}">
                <a16:creationId xmlns:a16="http://schemas.microsoft.com/office/drawing/2014/main" id="{87DB0AB8-442C-4AD7-B2D9-C58F19D3448F}"/>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990" y="266065"/>
            <a:ext cx="1069796" cy="1047163"/>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15052ABF-AC7C-4945-B3DF-C05571BBDD7A}"/>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11" name="Rectangle 10">
            <a:extLst>
              <a:ext uri="{FF2B5EF4-FFF2-40B4-BE49-F238E27FC236}">
                <a16:creationId xmlns:a16="http://schemas.microsoft.com/office/drawing/2014/main" id="{A5EC62EA-80E4-4D43-A972-1AF143E2DCDB}"/>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A3F6778-DAA8-484D-9E7B-9933272B88FA}"/>
              </a:ext>
            </a:extLst>
          </p:cNvPr>
          <p:cNvGrpSpPr/>
          <p:nvPr/>
        </p:nvGrpSpPr>
        <p:grpSpPr>
          <a:xfrm>
            <a:off x="10801898" y="240143"/>
            <a:ext cx="1069796" cy="1063330"/>
            <a:chOff x="-91190" y="0"/>
            <a:chExt cx="2480341" cy="2381250"/>
          </a:xfrm>
        </p:grpSpPr>
        <p:pic>
          <p:nvPicPr>
            <p:cNvPr id="13" name="Picture 12" descr="ÙØªÙØ¬Ø© Ø¨Ø­Ø« Ø§ÙØµÙØ± Ø¹Ù Ø¬Ø§ÙØ¹Ø© Ø§ÙØ¯ÙÙ Ø§ÙØ¹Ø±Ø¨ÙØ©">
              <a:extLst>
                <a:ext uri="{FF2B5EF4-FFF2-40B4-BE49-F238E27FC236}">
                  <a16:creationId xmlns:a16="http://schemas.microsoft.com/office/drawing/2014/main" id="{BE57A9E7-7EB5-4305-A364-643573FA5ED4}"/>
                </a:ext>
              </a:extLst>
            </p:cNvPr>
            <p:cNvPicPr>
              <a:picLocks noChangeAspect="1"/>
            </p:cNvPicPr>
            <p:nvPr/>
          </p:nvPicPr>
          <p:blipFill rotWithShape="1">
            <a:blip r:embed="rId5">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14" name="Picture 13" descr="ÙØªÙØ¬Ø© Ø¨Ø­Ø« Ø§ÙØµÙØ± Ø¹Ù âªchina flagâ¬â">
              <a:extLst>
                <a:ext uri="{FF2B5EF4-FFF2-40B4-BE49-F238E27FC236}">
                  <a16:creationId xmlns:a16="http://schemas.microsoft.com/office/drawing/2014/main" id="{B8EFCC5A-3EC7-474C-8B9D-131FA3843225}"/>
                </a:ext>
              </a:extLst>
            </p:cNvPr>
            <p:cNvPicPr>
              <a:picLocks noChangeAspect="1"/>
            </p:cNvPicPr>
            <p:nvPr/>
          </p:nvPicPr>
          <p:blipFill rotWithShape="1">
            <a:blip r:embed="rId6">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
        <p:nvSpPr>
          <p:cNvPr id="65" name="TextBox 64">
            <a:extLst>
              <a:ext uri="{FF2B5EF4-FFF2-40B4-BE49-F238E27FC236}">
                <a16:creationId xmlns:a16="http://schemas.microsoft.com/office/drawing/2014/main" id="{4F2C1BEA-ABF3-4952-B5A7-42943B0D0F13}"/>
              </a:ext>
            </a:extLst>
          </p:cNvPr>
          <p:cNvSpPr txBox="1"/>
          <p:nvPr/>
        </p:nvSpPr>
        <p:spPr>
          <a:xfrm>
            <a:off x="1140565" y="77690"/>
            <a:ext cx="9282776"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الثالث: </a:t>
            </a:r>
            <a:r>
              <a:rPr lang="ar-KW" altLang="zh-CN" sz="2600" dirty="0">
                <a:solidFill>
                  <a:schemeClr val="accent6">
                    <a:lumMod val="50000"/>
                  </a:schemeClr>
                </a:solidFill>
                <a:latin typeface="Times New Roman" panose="02020603050405020304" pitchFamily="18" charset="0"/>
                <a:ea typeface="宋体" panose="02010600030101010101" pitchFamily="2" charset="-122"/>
                <a:cs typeface="PT Bold Heading" panose="02010400000000000000" pitchFamily="2" charset="-78"/>
              </a:rPr>
              <a:t>تعزيز التعاون العربي الصيني في مجال الطاقة من منطلق أمن الامدادات مقابل أمن الطاقة</a:t>
            </a:r>
            <a:endParaRPr lang="en-US" sz="2600" dirty="0">
              <a:solidFill>
                <a:schemeClr val="accent6">
                  <a:lumMod val="50000"/>
                </a:schemeClr>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41585C1-F127-4AEF-9A6C-BA1092C37665}"/>
              </a:ext>
            </a:extLst>
          </p:cNvPr>
          <p:cNvSpPr txBox="1"/>
          <p:nvPr/>
        </p:nvSpPr>
        <p:spPr>
          <a:xfrm flipH="1">
            <a:off x="1956919" y="949844"/>
            <a:ext cx="8065827" cy="430887"/>
          </a:xfrm>
          <a:prstGeom prst="rect">
            <a:avLst/>
          </a:prstGeom>
          <a:noFill/>
        </p:spPr>
        <p:txBody>
          <a:bodyPr wrap="square" rtlCol="0">
            <a:spAutoFit/>
          </a:bodyPr>
          <a:lstStyle/>
          <a:p>
            <a:pPr algn="ctr" rtl="1"/>
            <a:r>
              <a:rPr lang="ar-KW" sz="2200" b="1" kern="0" dirty="0">
                <a:solidFill>
                  <a:schemeClr val="accent1">
                    <a:lumMod val="50000"/>
                  </a:schemeClr>
                </a:solidFill>
                <a:latin typeface="Arial" pitchFamily="34" charset="0"/>
                <a:cs typeface="PT Bold Heading" panose="02010400000000000000" pitchFamily="2" charset="-78"/>
              </a:rPr>
              <a:t>تطور تجارة الغاز الطبيعي المسيل العالمية حتى عام </a:t>
            </a:r>
            <a:r>
              <a:rPr lang="ar-KW" sz="2200" b="1" kern="0" dirty="0">
                <a:solidFill>
                  <a:srgbClr val="C00000"/>
                </a:solidFill>
                <a:latin typeface="Arial" pitchFamily="34" charset="0"/>
                <a:cs typeface="PT Bold Heading" panose="02010400000000000000" pitchFamily="2" charset="-78"/>
              </a:rPr>
              <a:t>2040 </a:t>
            </a:r>
            <a:r>
              <a:rPr lang="ar-KW" sz="2200" b="1" kern="0" dirty="0">
                <a:solidFill>
                  <a:srgbClr val="C00000"/>
                </a:solidFill>
                <a:latin typeface="Arial" pitchFamily="34" charset="0"/>
                <a:cs typeface="+mj-cs"/>
              </a:rPr>
              <a:t>(</a:t>
            </a:r>
            <a:r>
              <a:rPr lang="ar-KW" sz="2200" b="1" kern="0" dirty="0">
                <a:solidFill>
                  <a:schemeClr val="accent1">
                    <a:lumMod val="50000"/>
                  </a:schemeClr>
                </a:solidFill>
                <a:latin typeface="Arial" pitchFamily="34" charset="0"/>
                <a:cs typeface="PT Bold Heading" panose="02010400000000000000" pitchFamily="2" charset="-78"/>
              </a:rPr>
              <a:t>مليار متر مكعب</a:t>
            </a:r>
            <a:r>
              <a:rPr lang="ar-KW" sz="2200" b="1" kern="0" dirty="0">
                <a:solidFill>
                  <a:srgbClr val="C00000"/>
                </a:solidFill>
                <a:latin typeface="Arial" pitchFamily="34" charset="0"/>
                <a:cs typeface="+mj-cs"/>
              </a:rPr>
              <a:t>)</a:t>
            </a:r>
            <a:endParaRPr lang="en-US" sz="2200" b="1" dirty="0">
              <a:solidFill>
                <a:srgbClr val="C00000"/>
              </a:solidFill>
              <a:cs typeface="PT Bold Heading" panose="02010400000000000000" pitchFamily="2" charset="-78"/>
            </a:endParaRPr>
          </a:p>
        </p:txBody>
      </p:sp>
      <p:sp>
        <p:nvSpPr>
          <p:cNvPr id="6" name="Rectangle 5">
            <a:extLst>
              <a:ext uri="{FF2B5EF4-FFF2-40B4-BE49-F238E27FC236}">
                <a16:creationId xmlns:a16="http://schemas.microsoft.com/office/drawing/2014/main" id="{AF6168F7-2536-4B7E-8F9B-1DE21859532F}"/>
              </a:ext>
            </a:extLst>
          </p:cNvPr>
          <p:cNvSpPr/>
          <p:nvPr/>
        </p:nvSpPr>
        <p:spPr>
          <a:xfrm>
            <a:off x="2914817" y="2842925"/>
            <a:ext cx="1131090" cy="3230088"/>
          </a:xfrm>
          <a:prstGeom prst="rect">
            <a:avLst/>
          </a:prstGeom>
          <a:solidFill>
            <a:srgbClr val="FFFF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46">
            <a:extLst>
              <a:ext uri="{FF2B5EF4-FFF2-40B4-BE49-F238E27FC236}">
                <a16:creationId xmlns:a16="http://schemas.microsoft.com/office/drawing/2014/main" id="{8CEF3425-36FA-4E1C-9209-991B8475F30E}"/>
              </a:ext>
            </a:extLst>
          </p:cNvPr>
          <p:cNvSpPr txBox="1"/>
          <p:nvPr/>
        </p:nvSpPr>
        <p:spPr>
          <a:xfrm flipH="1">
            <a:off x="1237786" y="1707803"/>
            <a:ext cx="4829893" cy="4001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ar-KW" sz="2000" b="1" dirty="0">
                <a:solidFill>
                  <a:schemeClr val="accent6">
                    <a:lumMod val="75000"/>
                  </a:schemeClr>
                </a:solidFill>
                <a:latin typeface="Arial" pitchFamily="34" charset="0"/>
                <a:cs typeface="PT Bold Heading" panose="02010400000000000000" pitchFamily="2" charset="-78"/>
              </a:rPr>
              <a:t>صادرات الغاز الطبيعي المسيل العالمية</a:t>
            </a:r>
            <a:endParaRPr lang="en-US" sz="2000" b="1" dirty="0">
              <a:solidFill>
                <a:schemeClr val="accent6">
                  <a:lumMod val="75000"/>
                </a:schemeClr>
              </a:solidFill>
              <a:cs typeface="PT Bold Heading" panose="02010400000000000000" pitchFamily="2" charset="-78"/>
            </a:endParaRPr>
          </a:p>
        </p:txBody>
      </p:sp>
      <p:sp>
        <p:nvSpPr>
          <p:cNvPr id="78" name="Rectangle 77">
            <a:extLst>
              <a:ext uri="{FF2B5EF4-FFF2-40B4-BE49-F238E27FC236}">
                <a16:creationId xmlns:a16="http://schemas.microsoft.com/office/drawing/2014/main" id="{B8D6342B-1D09-4800-8BCB-43C20FDA52A6}"/>
              </a:ext>
            </a:extLst>
          </p:cNvPr>
          <p:cNvSpPr/>
          <p:nvPr/>
        </p:nvSpPr>
        <p:spPr>
          <a:xfrm>
            <a:off x="8146093" y="2379784"/>
            <a:ext cx="1131090" cy="3843803"/>
          </a:xfrm>
          <a:prstGeom prst="rect">
            <a:avLst/>
          </a:prstGeom>
          <a:solidFill>
            <a:srgbClr val="FFFF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Chart 57">
            <a:extLst>
              <a:ext uri="{FF2B5EF4-FFF2-40B4-BE49-F238E27FC236}">
                <a16:creationId xmlns:a16="http://schemas.microsoft.com/office/drawing/2014/main" id="{54713279-FF6C-439E-879F-9C2E2F3666BD}"/>
              </a:ext>
            </a:extLst>
          </p:cNvPr>
          <p:cNvGraphicFramePr/>
          <p:nvPr>
            <p:extLst>
              <p:ext uri="{D42A27DB-BD31-4B8C-83A1-F6EECF244321}">
                <p14:modId xmlns:p14="http://schemas.microsoft.com/office/powerpoint/2010/main" val="2563507539"/>
              </p:ext>
            </p:extLst>
          </p:nvPr>
        </p:nvGraphicFramePr>
        <p:xfrm>
          <a:off x="195932" y="1749246"/>
          <a:ext cx="6017299" cy="45546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6" name="Chart 75">
            <a:extLst>
              <a:ext uri="{FF2B5EF4-FFF2-40B4-BE49-F238E27FC236}">
                <a16:creationId xmlns:a16="http://schemas.microsoft.com/office/drawing/2014/main" id="{45407081-2519-4705-B33D-CD27B729E0DC}"/>
              </a:ext>
            </a:extLst>
          </p:cNvPr>
          <p:cNvGraphicFramePr/>
          <p:nvPr>
            <p:extLst>
              <p:ext uri="{D42A27DB-BD31-4B8C-83A1-F6EECF244321}">
                <p14:modId xmlns:p14="http://schemas.microsoft.com/office/powerpoint/2010/main" val="1707488688"/>
              </p:ext>
            </p:extLst>
          </p:nvPr>
        </p:nvGraphicFramePr>
        <p:xfrm>
          <a:off x="6400799" y="1724729"/>
          <a:ext cx="5797775" cy="4554610"/>
        </p:xfrm>
        <a:graphic>
          <a:graphicData uri="http://schemas.openxmlformats.org/drawingml/2006/chart">
            <c:chart xmlns:c="http://schemas.openxmlformats.org/drawingml/2006/chart" xmlns:r="http://schemas.openxmlformats.org/officeDocument/2006/relationships" r:id="rId8"/>
          </a:graphicData>
        </a:graphic>
      </p:graphicFrame>
      <p:sp>
        <p:nvSpPr>
          <p:cNvPr id="80" name="TextBox 46">
            <a:extLst>
              <a:ext uri="{FF2B5EF4-FFF2-40B4-BE49-F238E27FC236}">
                <a16:creationId xmlns:a16="http://schemas.microsoft.com/office/drawing/2014/main" id="{2BE90C7D-6681-4EE2-905A-E97307F1BE76}"/>
              </a:ext>
            </a:extLst>
          </p:cNvPr>
          <p:cNvSpPr txBox="1"/>
          <p:nvPr/>
        </p:nvSpPr>
        <p:spPr>
          <a:xfrm flipH="1">
            <a:off x="6714893" y="1707803"/>
            <a:ext cx="4829893" cy="4001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ar-KW" sz="2000" b="1" dirty="0">
                <a:solidFill>
                  <a:schemeClr val="accent6">
                    <a:lumMod val="75000"/>
                  </a:schemeClr>
                </a:solidFill>
                <a:latin typeface="Arial" pitchFamily="34" charset="0"/>
                <a:cs typeface="PT Bold Heading" panose="02010400000000000000" pitchFamily="2" charset="-78"/>
              </a:rPr>
              <a:t>واردات الغاز الطبيعي المسيل العالمية</a:t>
            </a:r>
            <a:endParaRPr lang="en-US" sz="2000" b="1" dirty="0">
              <a:solidFill>
                <a:schemeClr val="accent6">
                  <a:lumMod val="75000"/>
                </a:schemeClr>
              </a:solidFill>
              <a:cs typeface="PT Bold Heading" panose="02010400000000000000" pitchFamily="2" charset="-78"/>
            </a:endParaRPr>
          </a:p>
        </p:txBody>
      </p:sp>
      <p:grpSp>
        <p:nvGrpSpPr>
          <p:cNvPr id="2" name="Group 1">
            <a:extLst>
              <a:ext uri="{FF2B5EF4-FFF2-40B4-BE49-F238E27FC236}">
                <a16:creationId xmlns:a16="http://schemas.microsoft.com/office/drawing/2014/main" id="{E6F76E71-09C3-4B94-84B2-494AF667FDB8}"/>
              </a:ext>
            </a:extLst>
          </p:cNvPr>
          <p:cNvGrpSpPr/>
          <p:nvPr/>
        </p:nvGrpSpPr>
        <p:grpSpPr>
          <a:xfrm>
            <a:off x="4331771" y="6379005"/>
            <a:ext cx="3814322" cy="398413"/>
            <a:chOff x="4331771" y="6375605"/>
            <a:chExt cx="3814322" cy="401814"/>
          </a:xfrm>
        </p:grpSpPr>
        <p:sp>
          <p:nvSpPr>
            <p:cNvPr id="18" name="TextBox 17">
              <a:extLst>
                <a:ext uri="{FF2B5EF4-FFF2-40B4-BE49-F238E27FC236}">
                  <a16:creationId xmlns:a16="http://schemas.microsoft.com/office/drawing/2014/main" id="{E3E76EE3-B027-409F-9ED5-984A8C0DDA05}"/>
                </a:ext>
              </a:extLst>
            </p:cNvPr>
            <p:cNvSpPr txBox="1"/>
            <p:nvPr/>
          </p:nvSpPr>
          <p:spPr>
            <a:xfrm>
              <a:off x="4331771" y="6375854"/>
              <a:ext cx="1814945" cy="400110"/>
            </a:xfrm>
            <a:prstGeom prst="rect">
              <a:avLst/>
            </a:prstGeom>
            <a:noFill/>
          </p:spPr>
          <p:txBody>
            <a:bodyPr wrap="square" rtlCol="0">
              <a:spAutoFit/>
            </a:bodyPr>
            <a:lstStyle/>
            <a:p>
              <a:pPr marL="285750" indent="-285750" algn="r" rtl="1">
                <a:buClr>
                  <a:schemeClr val="tx1">
                    <a:lumMod val="65000"/>
                    <a:lumOff val="35000"/>
                  </a:schemeClr>
                </a:buClr>
                <a:buSzPct val="150000"/>
                <a:buFont typeface="Wingdings" panose="05000000000000000000" pitchFamily="2" charset="2"/>
                <a:buChar char="§"/>
              </a:pPr>
              <a:r>
                <a:rPr lang="ar-KW" sz="2000" b="1" dirty="0">
                  <a:solidFill>
                    <a:schemeClr val="tx1">
                      <a:lumMod val="75000"/>
                      <a:lumOff val="25000"/>
                    </a:schemeClr>
                  </a:solidFill>
                  <a:cs typeface="+mj-cs"/>
                </a:rPr>
                <a:t>2040</a:t>
              </a:r>
              <a:endParaRPr lang="en-US" sz="2000" b="1" dirty="0">
                <a:solidFill>
                  <a:schemeClr val="tx1">
                    <a:lumMod val="75000"/>
                    <a:lumOff val="25000"/>
                  </a:schemeClr>
                </a:solidFill>
                <a:cs typeface="+mj-cs"/>
              </a:endParaRPr>
            </a:p>
          </p:txBody>
        </p:sp>
        <p:sp>
          <p:nvSpPr>
            <p:cNvPr id="19" name="TextBox 18">
              <a:extLst>
                <a:ext uri="{FF2B5EF4-FFF2-40B4-BE49-F238E27FC236}">
                  <a16:creationId xmlns:a16="http://schemas.microsoft.com/office/drawing/2014/main" id="{389D9B59-C04C-450E-BD51-1945E774F37B}"/>
                </a:ext>
              </a:extLst>
            </p:cNvPr>
            <p:cNvSpPr txBox="1"/>
            <p:nvPr/>
          </p:nvSpPr>
          <p:spPr>
            <a:xfrm>
              <a:off x="7118166" y="6375605"/>
              <a:ext cx="1027927" cy="400110"/>
            </a:xfrm>
            <a:prstGeom prst="rect">
              <a:avLst/>
            </a:prstGeom>
            <a:noFill/>
          </p:spPr>
          <p:txBody>
            <a:bodyPr wrap="square" rtlCol="0">
              <a:spAutoFit/>
            </a:bodyPr>
            <a:lstStyle/>
            <a:p>
              <a:pPr marL="285750" indent="-285750" algn="r" rtl="1">
                <a:buClr>
                  <a:srgbClr val="FF5050"/>
                </a:buClr>
                <a:buSzPct val="150000"/>
                <a:buFont typeface="Wingdings" panose="05000000000000000000" pitchFamily="2" charset="2"/>
                <a:buChar char="§"/>
              </a:pPr>
              <a:r>
                <a:rPr lang="ar-KW" sz="2000" b="1" dirty="0">
                  <a:solidFill>
                    <a:srgbClr val="FF0000"/>
                  </a:solidFill>
                  <a:cs typeface="+mj-cs"/>
                </a:rPr>
                <a:t>2016</a:t>
              </a:r>
              <a:endParaRPr lang="en-US" sz="2000" b="1" dirty="0">
                <a:solidFill>
                  <a:srgbClr val="FF0000"/>
                </a:solidFill>
                <a:cs typeface="+mj-cs"/>
              </a:endParaRPr>
            </a:p>
          </p:txBody>
        </p:sp>
        <p:sp>
          <p:nvSpPr>
            <p:cNvPr id="20" name="TextBox 19">
              <a:extLst>
                <a:ext uri="{FF2B5EF4-FFF2-40B4-BE49-F238E27FC236}">
                  <a16:creationId xmlns:a16="http://schemas.microsoft.com/office/drawing/2014/main" id="{47EC91B8-DA30-4386-B333-673AE9ED0E4C}"/>
                </a:ext>
              </a:extLst>
            </p:cNvPr>
            <p:cNvSpPr txBox="1"/>
            <p:nvPr/>
          </p:nvSpPr>
          <p:spPr>
            <a:xfrm>
              <a:off x="6146716" y="6377309"/>
              <a:ext cx="1008180" cy="400110"/>
            </a:xfrm>
            <a:prstGeom prst="rect">
              <a:avLst/>
            </a:prstGeom>
            <a:noFill/>
          </p:spPr>
          <p:txBody>
            <a:bodyPr wrap="square" rtlCol="0">
              <a:spAutoFit/>
            </a:bodyPr>
            <a:lstStyle/>
            <a:p>
              <a:pPr marL="285750" indent="-285750" algn="r" rtl="1">
                <a:buClr>
                  <a:schemeClr val="accent1"/>
                </a:buClr>
                <a:buSzPct val="150000"/>
                <a:buFont typeface="Wingdings" panose="05000000000000000000" pitchFamily="2" charset="2"/>
                <a:buChar char="§"/>
              </a:pPr>
              <a:r>
                <a:rPr lang="ar-KW" sz="2000" b="1" dirty="0">
                  <a:solidFill>
                    <a:schemeClr val="accent5">
                      <a:lumMod val="75000"/>
                    </a:schemeClr>
                  </a:solidFill>
                  <a:cs typeface="+mj-cs"/>
                </a:rPr>
                <a:t>2025</a:t>
              </a:r>
              <a:endParaRPr lang="en-US" sz="2000" b="1" dirty="0">
                <a:solidFill>
                  <a:schemeClr val="accent5">
                    <a:lumMod val="75000"/>
                  </a:schemeClr>
                </a:solidFill>
                <a:cs typeface="+mj-cs"/>
              </a:endParaRPr>
            </a:p>
          </p:txBody>
        </p:sp>
      </p:grpSp>
    </p:spTree>
    <p:extLst>
      <p:ext uri="{BB962C8B-B14F-4D97-AF65-F5344CB8AC3E}">
        <p14:creationId xmlns:p14="http://schemas.microsoft.com/office/powerpoint/2010/main" val="1199467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strVal val="#ppt_w*0.70"/>
                                          </p:val>
                                        </p:tav>
                                        <p:tav tm="100000">
                                          <p:val>
                                            <p:strVal val="#ppt_w"/>
                                          </p:val>
                                        </p:tav>
                                      </p:tavLst>
                                    </p:anim>
                                    <p:anim calcmode="lin" valueType="num">
                                      <p:cBhvr>
                                        <p:cTn id="8" dur="1000" fill="hold"/>
                                        <p:tgtEl>
                                          <p:spTgt spid="66"/>
                                        </p:tgtEl>
                                        <p:attrNameLst>
                                          <p:attrName>ppt_h</p:attrName>
                                        </p:attrNameLst>
                                      </p:cBhvr>
                                      <p:tavLst>
                                        <p:tav tm="0">
                                          <p:val>
                                            <p:strVal val="#ppt_h"/>
                                          </p:val>
                                        </p:tav>
                                        <p:tav tm="100000">
                                          <p:val>
                                            <p:strVal val="#ppt_h"/>
                                          </p:val>
                                        </p:tav>
                                      </p:tavLst>
                                    </p:anim>
                                    <p:animEffect transition="in" filter="fade">
                                      <p:cBhvr>
                                        <p:cTn id="9" dur="10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 calcmode="lin" valueType="num">
                                      <p:cBhvr>
                                        <p:cTn id="14" dur="1000" fill="hold"/>
                                        <p:tgtEl>
                                          <p:spTgt spid="75"/>
                                        </p:tgtEl>
                                        <p:attrNameLst>
                                          <p:attrName>ppt_w</p:attrName>
                                        </p:attrNameLst>
                                      </p:cBhvr>
                                      <p:tavLst>
                                        <p:tav tm="0">
                                          <p:val>
                                            <p:strVal val="#ppt_w*0.70"/>
                                          </p:val>
                                        </p:tav>
                                        <p:tav tm="100000">
                                          <p:val>
                                            <p:strVal val="#ppt_w"/>
                                          </p:val>
                                        </p:tav>
                                      </p:tavLst>
                                    </p:anim>
                                    <p:anim calcmode="lin" valueType="num">
                                      <p:cBhvr>
                                        <p:cTn id="15" dur="1000" fill="hold"/>
                                        <p:tgtEl>
                                          <p:spTgt spid="75"/>
                                        </p:tgtEl>
                                        <p:attrNameLst>
                                          <p:attrName>ppt_h</p:attrName>
                                        </p:attrNameLst>
                                      </p:cBhvr>
                                      <p:tavLst>
                                        <p:tav tm="0">
                                          <p:val>
                                            <p:strVal val="#ppt_h"/>
                                          </p:val>
                                        </p:tav>
                                        <p:tav tm="100000">
                                          <p:val>
                                            <p:strVal val="#ppt_h"/>
                                          </p:val>
                                        </p:tav>
                                      </p:tavLst>
                                    </p:anim>
                                    <p:animEffect transition="in" filter="fade">
                                      <p:cBhvr>
                                        <p:cTn id="16" dur="1000"/>
                                        <p:tgtEl>
                                          <p:spTgt spid="75"/>
                                        </p:tgtEl>
                                      </p:cBhvr>
                                    </p:animEffect>
                                  </p:childTnLst>
                                </p:cTn>
                              </p:par>
                              <p:par>
                                <p:cTn id="17" presetID="55"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1000"/>
                                        <p:tgtEl>
                                          <p:spTgt spid="58"/>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1000" fill="hold"/>
                                        <p:tgtEl>
                                          <p:spTgt spid="80"/>
                                        </p:tgtEl>
                                        <p:attrNameLst>
                                          <p:attrName>ppt_w</p:attrName>
                                        </p:attrNameLst>
                                      </p:cBhvr>
                                      <p:tavLst>
                                        <p:tav tm="0">
                                          <p:val>
                                            <p:strVal val="#ppt_w*0.70"/>
                                          </p:val>
                                        </p:tav>
                                        <p:tav tm="100000">
                                          <p:val>
                                            <p:strVal val="#ppt_w"/>
                                          </p:val>
                                        </p:tav>
                                      </p:tavLst>
                                    </p:anim>
                                    <p:anim calcmode="lin" valueType="num">
                                      <p:cBhvr>
                                        <p:cTn id="33" dur="1000" fill="hold"/>
                                        <p:tgtEl>
                                          <p:spTgt spid="80"/>
                                        </p:tgtEl>
                                        <p:attrNameLst>
                                          <p:attrName>ppt_h</p:attrName>
                                        </p:attrNameLst>
                                      </p:cBhvr>
                                      <p:tavLst>
                                        <p:tav tm="0">
                                          <p:val>
                                            <p:strVal val="#ppt_h"/>
                                          </p:val>
                                        </p:tav>
                                        <p:tav tm="100000">
                                          <p:val>
                                            <p:strVal val="#ppt_h"/>
                                          </p:val>
                                        </p:tav>
                                      </p:tavLst>
                                    </p:anim>
                                    <p:animEffect transition="in" filter="fade">
                                      <p:cBhvr>
                                        <p:cTn id="34" dur="1000"/>
                                        <p:tgtEl>
                                          <p:spTgt spid="8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1000"/>
                                        <p:tgtEl>
                                          <p:spTgt spid="76"/>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animBg="1"/>
      <p:bldP spid="75" grpId="0"/>
      <p:bldP spid="78" grpId="0" animBg="1"/>
      <p:bldGraphic spid="58" grpId="0">
        <p:bldAsOne/>
      </p:bldGraphic>
      <p:bldGraphic spid="76" grpId="0">
        <p:bldAsOne/>
      </p:bldGraphic>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0" y="0"/>
            <a:ext cx="12192000" cy="4048971"/>
          </a:xfrm>
          <a:prstGeom prst="rect">
            <a:avLst/>
          </a:prstGeom>
        </p:spPr>
      </p:pic>
      <p:sp>
        <p:nvSpPr>
          <p:cNvPr id="35" name="Freeform 48">
            <a:extLst>
              <a:ext uri="{FF2B5EF4-FFF2-40B4-BE49-F238E27FC236}">
                <a16:creationId xmlns:a16="http://schemas.microsoft.com/office/drawing/2014/main" id="{E844ACEC-C74A-4852-A923-255D1D920B42}"/>
              </a:ext>
            </a:extLst>
          </p:cNvPr>
          <p:cNvSpPr/>
          <p:nvPr/>
        </p:nvSpPr>
        <p:spPr>
          <a:xfrm>
            <a:off x="1051560" y="3803255"/>
            <a:ext cx="11047469" cy="1005840"/>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051560" y="3795715"/>
            <a:ext cx="11043353" cy="1005840"/>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1527" y="2809515"/>
            <a:ext cx="10358697" cy="1005840"/>
          </a:xfrm>
          <a:custGeom>
            <a:avLst/>
            <a:gdLst>
              <a:gd name="connsiteX0" fmla="*/ 0 w 6661808"/>
              <a:gd name="connsiteY0" fmla="*/ 0 h 1082215"/>
              <a:gd name="connsiteX1" fmla="*/ 5666726 w 6661808"/>
              <a:gd name="connsiteY1" fmla="*/ 0 h 1082215"/>
              <a:gd name="connsiteX2" fmla="*/ 5666726 w 6661808"/>
              <a:gd name="connsiteY2" fmla="*/ 3871 h 1082215"/>
              <a:gd name="connsiteX3" fmla="*/ 6164267 w 6661808"/>
              <a:gd name="connsiteY3" fmla="*/ 3871 h 1082215"/>
              <a:gd name="connsiteX4" fmla="*/ 6661808 w 6661808"/>
              <a:gd name="connsiteY4" fmla="*/ 543043 h 1082215"/>
              <a:gd name="connsiteX5" fmla="*/ 6164267 w 6661808"/>
              <a:gd name="connsiteY5" fmla="*/ 1082215 h 1082215"/>
              <a:gd name="connsiteX6" fmla="*/ 5666726 w 6661808"/>
              <a:gd name="connsiteY6" fmla="*/ 1082214 h 1082215"/>
              <a:gd name="connsiteX7" fmla="*/ 5666726 w 6661808"/>
              <a:gd name="connsiteY7" fmla="*/ 1078343 h 1082215"/>
              <a:gd name="connsiteX8" fmla="*/ 0 w 6661808"/>
              <a:gd name="connsiteY8" fmla="*/ 1078343 h 10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808" h="1082215">
                <a:moveTo>
                  <a:pt x="0" y="0"/>
                </a:moveTo>
                <a:lnTo>
                  <a:pt x="5666726" y="0"/>
                </a:lnTo>
                <a:lnTo>
                  <a:pt x="5666726" y="3871"/>
                </a:lnTo>
                <a:lnTo>
                  <a:pt x="6164267" y="3871"/>
                </a:lnTo>
                <a:cubicBezTo>
                  <a:pt x="6439051" y="3871"/>
                  <a:pt x="6661808" y="245267"/>
                  <a:pt x="6661808" y="543043"/>
                </a:cubicBezTo>
                <a:cubicBezTo>
                  <a:pt x="6661808" y="840819"/>
                  <a:pt x="6439051" y="1082215"/>
                  <a:pt x="6164267" y="1082215"/>
                </a:cubicBezTo>
                <a:lnTo>
                  <a:pt x="5666726" y="1082214"/>
                </a:lnTo>
                <a:lnTo>
                  <a:pt x="5666726" y="1078343"/>
                </a:lnTo>
                <a:lnTo>
                  <a:pt x="0" y="10783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502296" y="1799404"/>
            <a:ext cx="9623163" cy="1005840"/>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640541" y="2956869"/>
            <a:ext cx="1311667"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200" dirty="0">
                <a:solidFill>
                  <a:schemeClr val="tx2"/>
                </a:solidFill>
                <a:cs typeface="PT Bold Heading" panose="02010400000000000000" pitchFamily="2" charset="-78"/>
              </a:rPr>
              <a:t>المحور الثاني</a:t>
            </a:r>
            <a:endParaRPr lang="en-US" sz="2200" dirty="0">
              <a:solidFill>
                <a:schemeClr val="tx2"/>
              </a:solidFill>
              <a:cs typeface="PT Bold Heading" panose="02010400000000000000" pitchFamily="2" charset="-78"/>
            </a:endParaRPr>
          </a:p>
        </p:txBody>
      </p:sp>
      <p:sp>
        <p:nvSpPr>
          <p:cNvPr id="57" name="TextBox 56"/>
          <p:cNvSpPr txBox="1"/>
          <p:nvPr/>
        </p:nvSpPr>
        <p:spPr>
          <a:xfrm>
            <a:off x="2637810" y="2075733"/>
            <a:ext cx="7851767" cy="47705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500" dirty="0">
              <a:solidFill>
                <a:schemeClr val="bg1"/>
              </a:solidFill>
              <a:latin typeface="Arial" panose="020B0604020202020204" pitchFamily="34" charset="0"/>
              <a:cs typeface="Arial" panose="020B0604020202020204" pitchFamily="34" charset="0"/>
            </a:endParaRPr>
          </a:p>
        </p:txBody>
      </p:sp>
      <p:sp>
        <p:nvSpPr>
          <p:cNvPr id="281" name="Oval 280">
            <a:extLst>
              <a:ext uri="{FF2B5EF4-FFF2-40B4-BE49-F238E27FC236}">
                <a16:creationId xmlns:a16="http://schemas.microsoft.com/office/drawing/2014/main" id="{A9F3B99A-6490-405C-A222-5073264DC18A}"/>
              </a:ext>
            </a:extLst>
          </p:cNvPr>
          <p:cNvSpPr/>
          <p:nvPr/>
        </p:nvSpPr>
        <p:spPr>
          <a:xfrm>
            <a:off x="10627412" y="1978684"/>
            <a:ext cx="1311917"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200" dirty="0">
                <a:solidFill>
                  <a:schemeClr val="tx2"/>
                </a:solidFill>
                <a:cs typeface="PT Bold Heading" panose="02010400000000000000" pitchFamily="2" charset="-78"/>
              </a:rPr>
              <a:t>المحور الأول</a:t>
            </a:r>
            <a:endParaRPr lang="en-US" sz="2200" dirty="0">
              <a:solidFill>
                <a:schemeClr val="tx2"/>
              </a:solidFill>
              <a:cs typeface="PT Bold Heading" panose="02010400000000000000" pitchFamily="2" charset="-78"/>
            </a:endParaRPr>
          </a:p>
        </p:txBody>
      </p:sp>
      <p:sp>
        <p:nvSpPr>
          <p:cNvPr id="282" name="TextBox 281">
            <a:extLst>
              <a:ext uri="{FF2B5EF4-FFF2-40B4-BE49-F238E27FC236}">
                <a16:creationId xmlns:a16="http://schemas.microsoft.com/office/drawing/2014/main" id="{21E07260-7D16-4E81-AD2E-4BF3BD551C43}"/>
              </a:ext>
            </a:extLst>
          </p:cNvPr>
          <p:cNvSpPr txBox="1"/>
          <p:nvPr/>
        </p:nvSpPr>
        <p:spPr>
          <a:xfrm>
            <a:off x="2941321" y="3036832"/>
            <a:ext cx="7567570" cy="47705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500" dirty="0">
              <a:solidFill>
                <a:schemeClr val="bg1"/>
              </a:solidFill>
              <a:latin typeface="Arial" panose="020B0604020202020204" pitchFamily="34" charset="0"/>
              <a:cs typeface="Arial" panose="020B0604020202020204" pitchFamily="34" charset="0"/>
            </a:endParaRPr>
          </a:p>
        </p:txBody>
      </p:sp>
      <p:sp>
        <p:nvSpPr>
          <p:cNvPr id="285" name="Oval 284">
            <a:extLst>
              <a:ext uri="{FF2B5EF4-FFF2-40B4-BE49-F238E27FC236}">
                <a16:creationId xmlns:a16="http://schemas.microsoft.com/office/drawing/2014/main" id="{39664F59-37C7-4C69-B26C-06ABE1C380F6}"/>
              </a:ext>
            </a:extLst>
          </p:cNvPr>
          <p:cNvSpPr/>
          <p:nvPr/>
        </p:nvSpPr>
        <p:spPr>
          <a:xfrm>
            <a:off x="10723419" y="3960834"/>
            <a:ext cx="12659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200" dirty="0">
                <a:solidFill>
                  <a:schemeClr val="tx2"/>
                </a:solidFill>
                <a:cs typeface="PT Bold Heading" panose="02010400000000000000" pitchFamily="2" charset="-78"/>
              </a:rPr>
              <a:t>المحور الثالث</a:t>
            </a:r>
          </a:p>
        </p:txBody>
      </p:sp>
      <p:sp>
        <p:nvSpPr>
          <p:cNvPr id="286" name="TextBox 285">
            <a:extLst>
              <a:ext uri="{FF2B5EF4-FFF2-40B4-BE49-F238E27FC236}">
                <a16:creationId xmlns:a16="http://schemas.microsoft.com/office/drawing/2014/main" id="{C909CA72-6315-4FCF-AD07-3796ADD73B3F}"/>
              </a:ext>
            </a:extLst>
          </p:cNvPr>
          <p:cNvSpPr txBox="1"/>
          <p:nvPr/>
        </p:nvSpPr>
        <p:spPr>
          <a:xfrm>
            <a:off x="1211466" y="3862690"/>
            <a:ext cx="9316771" cy="86177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تعزيز التعاون العربي الصيني في مجال الطاقة من منطلق أمن الامدادات مقابل أمن الطلب</a:t>
            </a:r>
            <a:endParaRPr lang="en-US"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endParaRPr>
          </a:p>
        </p:txBody>
      </p:sp>
      <p:sp>
        <p:nvSpPr>
          <p:cNvPr id="290" name="Freeform 48">
            <a:extLst>
              <a:ext uri="{FF2B5EF4-FFF2-40B4-BE49-F238E27FC236}">
                <a16:creationId xmlns:a16="http://schemas.microsoft.com/office/drawing/2014/main" id="{3F0B15F1-C38B-47ED-B937-CAEB36BEE747}"/>
              </a:ext>
            </a:extLst>
          </p:cNvPr>
          <p:cNvSpPr/>
          <p:nvPr/>
        </p:nvSpPr>
        <p:spPr>
          <a:xfrm>
            <a:off x="0" y="5105520"/>
            <a:ext cx="12110077" cy="1005840"/>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a:extLst>
              <a:ext uri="{FF2B5EF4-FFF2-40B4-BE49-F238E27FC236}">
                <a16:creationId xmlns:a16="http://schemas.microsoft.com/office/drawing/2014/main" id="{105AACBF-0DF2-4F11-8368-B7375CE13FF5}"/>
              </a:ext>
            </a:extLst>
          </p:cNvPr>
          <p:cNvSpPr txBox="1"/>
          <p:nvPr/>
        </p:nvSpPr>
        <p:spPr>
          <a:xfrm>
            <a:off x="1818020" y="5399890"/>
            <a:ext cx="9802155" cy="47705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الخلاصة والتوصيات</a:t>
            </a:r>
            <a:endParaRPr lang="en-US"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endParaRPr>
          </a:p>
        </p:txBody>
      </p:sp>
      <p:sp>
        <p:nvSpPr>
          <p:cNvPr id="23" name="Rectangle 22">
            <a:extLst>
              <a:ext uri="{FF2B5EF4-FFF2-40B4-BE49-F238E27FC236}">
                <a16:creationId xmlns:a16="http://schemas.microsoft.com/office/drawing/2014/main" id="{77000205-1CE8-4C38-AE74-466D5F491FD3}"/>
              </a:ext>
            </a:extLst>
          </p:cNvPr>
          <p:cNvSpPr/>
          <p:nvPr/>
        </p:nvSpPr>
        <p:spPr>
          <a:xfrm>
            <a:off x="-7510" y="646770"/>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2D5DB5C-E5B5-4C8C-8E12-039792EDCC75}"/>
              </a:ext>
            </a:extLst>
          </p:cNvPr>
          <p:cNvSpPr txBox="1"/>
          <p:nvPr/>
        </p:nvSpPr>
        <p:spPr>
          <a:xfrm>
            <a:off x="1" y="69380"/>
            <a:ext cx="12192000" cy="523220"/>
          </a:xfrm>
          <a:prstGeom prst="rect">
            <a:avLst/>
          </a:prstGeom>
          <a:noFill/>
        </p:spPr>
        <p:txBody>
          <a:bodyPr wrap="square" rtlCol="0">
            <a:spAutoFit/>
          </a:bodyPr>
          <a:lstStyle/>
          <a:p>
            <a:pPr algn="ctr"/>
            <a:r>
              <a:rPr lang="ar-EG" sz="2800" dirty="0">
                <a:solidFill>
                  <a:srgbClr val="800000"/>
                </a:solidFill>
                <a:cs typeface="PT Bold Heading" panose="02010400000000000000" pitchFamily="2" charset="-78"/>
              </a:rPr>
              <a:t>ال</a:t>
            </a:r>
            <a:r>
              <a:rPr lang="ar-KW" sz="2800" dirty="0">
                <a:solidFill>
                  <a:srgbClr val="800000"/>
                </a:solidFill>
                <a:cs typeface="PT Bold Heading" panose="02010400000000000000" pitchFamily="2" charset="-78"/>
              </a:rPr>
              <a:t>محاور </a:t>
            </a:r>
            <a:r>
              <a:rPr lang="ar-EG" sz="2800" dirty="0">
                <a:solidFill>
                  <a:srgbClr val="800000"/>
                </a:solidFill>
                <a:cs typeface="PT Bold Heading" panose="02010400000000000000" pitchFamily="2" charset="-78"/>
              </a:rPr>
              <a:t>الرئيسية ل</a:t>
            </a:r>
            <a:r>
              <a:rPr lang="ar-KW" sz="2800" dirty="0">
                <a:solidFill>
                  <a:srgbClr val="800000"/>
                </a:solidFill>
                <a:cs typeface="PT Bold Heading" panose="02010400000000000000" pitchFamily="2" charset="-78"/>
              </a:rPr>
              <a:t>لورقة</a:t>
            </a:r>
            <a:endParaRPr lang="en-US" sz="2800" dirty="0">
              <a:solidFill>
                <a:srgbClr val="800000"/>
              </a:solidFill>
              <a:cs typeface="PT Bold Heading" panose="02010400000000000000" pitchFamily="2" charset="-78"/>
            </a:endParaRPr>
          </a:p>
        </p:txBody>
      </p:sp>
      <p:pic>
        <p:nvPicPr>
          <p:cNvPr id="25" name="Picture 60" descr="final_logo">
            <a:extLst>
              <a:ext uri="{FF2B5EF4-FFF2-40B4-BE49-F238E27FC236}">
                <a16:creationId xmlns:a16="http://schemas.microsoft.com/office/drawing/2014/main" id="{87DB0AB8-442C-4AD7-B2D9-C58F19D3448F}"/>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32500" y="240143"/>
            <a:ext cx="1069796" cy="1047163"/>
          </a:xfrm>
          <a:prstGeom prst="rect">
            <a:avLst/>
          </a:prstGeom>
          <a:noFill/>
          <a:ln w="9525">
            <a:noFill/>
            <a:miter lim="800000"/>
            <a:headEnd/>
            <a:tailEnd/>
          </a:ln>
          <a:effectLst/>
        </p:spPr>
      </p:pic>
      <p:sp>
        <p:nvSpPr>
          <p:cNvPr id="29" name="Freeform 49">
            <a:extLst>
              <a:ext uri="{FF2B5EF4-FFF2-40B4-BE49-F238E27FC236}">
                <a16:creationId xmlns:a16="http://schemas.microsoft.com/office/drawing/2014/main" id="{E7AD2658-DADF-41D8-A7F4-83C705886703}"/>
              </a:ext>
            </a:extLst>
          </p:cNvPr>
          <p:cNvSpPr/>
          <p:nvPr/>
        </p:nvSpPr>
        <p:spPr>
          <a:xfrm>
            <a:off x="1751527" y="2801724"/>
            <a:ext cx="10387527" cy="1005840"/>
          </a:xfrm>
          <a:custGeom>
            <a:avLst/>
            <a:gdLst>
              <a:gd name="connsiteX0" fmla="*/ 0 w 6661808"/>
              <a:gd name="connsiteY0" fmla="*/ 0 h 1082215"/>
              <a:gd name="connsiteX1" fmla="*/ 5666726 w 6661808"/>
              <a:gd name="connsiteY1" fmla="*/ 0 h 1082215"/>
              <a:gd name="connsiteX2" fmla="*/ 5666726 w 6661808"/>
              <a:gd name="connsiteY2" fmla="*/ 3871 h 1082215"/>
              <a:gd name="connsiteX3" fmla="*/ 6164267 w 6661808"/>
              <a:gd name="connsiteY3" fmla="*/ 3871 h 1082215"/>
              <a:gd name="connsiteX4" fmla="*/ 6661808 w 6661808"/>
              <a:gd name="connsiteY4" fmla="*/ 543043 h 1082215"/>
              <a:gd name="connsiteX5" fmla="*/ 6164267 w 6661808"/>
              <a:gd name="connsiteY5" fmla="*/ 1082215 h 1082215"/>
              <a:gd name="connsiteX6" fmla="*/ 5666726 w 6661808"/>
              <a:gd name="connsiteY6" fmla="*/ 1082214 h 1082215"/>
              <a:gd name="connsiteX7" fmla="*/ 5666726 w 6661808"/>
              <a:gd name="connsiteY7" fmla="*/ 1078343 h 1082215"/>
              <a:gd name="connsiteX8" fmla="*/ 0 w 6661808"/>
              <a:gd name="connsiteY8" fmla="*/ 1078343 h 10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808" h="1082215">
                <a:moveTo>
                  <a:pt x="0" y="0"/>
                </a:moveTo>
                <a:lnTo>
                  <a:pt x="5666726" y="0"/>
                </a:lnTo>
                <a:lnTo>
                  <a:pt x="5666726" y="3871"/>
                </a:lnTo>
                <a:lnTo>
                  <a:pt x="6164267" y="3871"/>
                </a:lnTo>
                <a:cubicBezTo>
                  <a:pt x="6439051" y="3871"/>
                  <a:pt x="6661808" y="245267"/>
                  <a:pt x="6661808" y="543043"/>
                </a:cubicBezTo>
                <a:cubicBezTo>
                  <a:pt x="6661808" y="840819"/>
                  <a:pt x="6439051" y="1082215"/>
                  <a:pt x="6164267" y="1082215"/>
                </a:cubicBezTo>
                <a:lnTo>
                  <a:pt x="5666726" y="1082214"/>
                </a:lnTo>
                <a:lnTo>
                  <a:pt x="5666726" y="1078343"/>
                </a:lnTo>
                <a:lnTo>
                  <a:pt x="0" y="10783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66EDDA1-3D72-4484-844C-F09F53BB9B3A}"/>
              </a:ext>
            </a:extLst>
          </p:cNvPr>
          <p:cNvSpPr/>
          <p:nvPr/>
        </p:nvSpPr>
        <p:spPr>
          <a:xfrm>
            <a:off x="10669121" y="2976245"/>
            <a:ext cx="1311917"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200" dirty="0">
                <a:solidFill>
                  <a:schemeClr val="tx2"/>
                </a:solidFill>
                <a:cs typeface="PT Bold Heading" panose="02010400000000000000" pitchFamily="2" charset="-78"/>
              </a:rPr>
              <a:t>المحور الثاني</a:t>
            </a:r>
            <a:endParaRPr lang="en-US" sz="2200" dirty="0">
              <a:solidFill>
                <a:schemeClr val="tx2"/>
              </a:solidFill>
              <a:cs typeface="PT Bold Heading" panose="02010400000000000000" pitchFamily="2" charset="-78"/>
            </a:endParaRPr>
          </a:p>
        </p:txBody>
      </p:sp>
      <p:sp>
        <p:nvSpPr>
          <p:cNvPr id="31" name="TextBox 30">
            <a:extLst>
              <a:ext uri="{FF2B5EF4-FFF2-40B4-BE49-F238E27FC236}">
                <a16:creationId xmlns:a16="http://schemas.microsoft.com/office/drawing/2014/main" id="{22C60BDB-23BD-4D7A-90E8-6D13C7664BAA}"/>
              </a:ext>
            </a:extLst>
          </p:cNvPr>
          <p:cNvSpPr txBox="1"/>
          <p:nvPr/>
        </p:nvSpPr>
        <p:spPr>
          <a:xfrm>
            <a:off x="2637811" y="3056208"/>
            <a:ext cx="7899910" cy="47705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الوضع الحالي والمستقبلي لقطاع النفط والغاز الطبيعي في الصين</a:t>
            </a:r>
            <a:endParaRPr lang="en-US" sz="2500" dirty="0">
              <a:solidFill>
                <a:schemeClr val="bg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D787F21-0ADE-4889-B755-F01CD76FAAA5}"/>
              </a:ext>
            </a:extLst>
          </p:cNvPr>
          <p:cNvSpPr/>
          <p:nvPr/>
        </p:nvSpPr>
        <p:spPr>
          <a:xfrm>
            <a:off x="10713247" y="3939282"/>
            <a:ext cx="1265966" cy="67342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200" dirty="0">
                <a:solidFill>
                  <a:schemeClr val="tx2"/>
                </a:solidFill>
                <a:cs typeface="PT Bold Heading" panose="02010400000000000000" pitchFamily="2" charset="-78"/>
              </a:rPr>
              <a:t>المحور الثالث</a:t>
            </a:r>
          </a:p>
        </p:txBody>
      </p:sp>
      <p:sp>
        <p:nvSpPr>
          <p:cNvPr id="37" name="TextBox 36">
            <a:extLst>
              <a:ext uri="{FF2B5EF4-FFF2-40B4-BE49-F238E27FC236}">
                <a16:creationId xmlns:a16="http://schemas.microsoft.com/office/drawing/2014/main" id="{EDFEFB64-09B3-478D-8FA2-28DE8942833E}"/>
              </a:ext>
            </a:extLst>
          </p:cNvPr>
          <p:cNvSpPr txBox="1"/>
          <p:nvPr/>
        </p:nvSpPr>
        <p:spPr>
          <a:xfrm>
            <a:off x="1211466" y="3854020"/>
            <a:ext cx="9320887" cy="86177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تعزيز التعاون العربي الصيني في مجال الطاقة من منطلق أمن الامدادات مقابل أمن الطلب</a:t>
            </a:r>
            <a:endParaRPr lang="en-US"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endParaRPr>
          </a:p>
        </p:txBody>
      </p:sp>
      <p:sp>
        <p:nvSpPr>
          <p:cNvPr id="41" name="Freeform 48">
            <a:extLst>
              <a:ext uri="{FF2B5EF4-FFF2-40B4-BE49-F238E27FC236}">
                <a16:creationId xmlns:a16="http://schemas.microsoft.com/office/drawing/2014/main" id="{968C1D8A-87A5-4A25-82C6-8186A9849B93}"/>
              </a:ext>
            </a:extLst>
          </p:cNvPr>
          <p:cNvSpPr/>
          <p:nvPr/>
        </p:nvSpPr>
        <p:spPr>
          <a:xfrm>
            <a:off x="0" y="5121908"/>
            <a:ext cx="12110077" cy="1005840"/>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FCA0519-F614-42C9-A2F3-1D0D5FBBAD66}"/>
              </a:ext>
            </a:extLst>
          </p:cNvPr>
          <p:cNvSpPr txBox="1"/>
          <p:nvPr/>
        </p:nvSpPr>
        <p:spPr>
          <a:xfrm>
            <a:off x="735566" y="5407403"/>
            <a:ext cx="9802155" cy="477054"/>
          </a:xfrm>
          <a:prstGeom prst="rect">
            <a:avLst/>
          </a:prstGeom>
          <a:noFill/>
        </p:spPr>
        <p:txBody>
          <a:bodyPr wrap="square" rtlCol="0">
            <a:spAutoFit/>
          </a:bodyPr>
          <a:lstStyle/>
          <a:p>
            <a:pPr algn="r"/>
            <a:r>
              <a:rPr lang="ar-EG"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rPr>
              <a:t>التوصيات</a:t>
            </a:r>
            <a:endParaRPr lang="en-US" altLang="zh-CN" sz="2500" dirty="0">
              <a:solidFill>
                <a:schemeClr val="bg1"/>
              </a:solidFill>
              <a:latin typeface="Times New Roman" panose="02020603050405020304" pitchFamily="18" charset="0"/>
              <a:ea typeface="宋体" panose="02010600030101010101" pitchFamily="2" charset="-122"/>
              <a:cs typeface="PT Bold Heading" panose="02010400000000000000" pitchFamily="2" charset="-78"/>
            </a:endParaRPr>
          </a:p>
        </p:txBody>
      </p:sp>
      <p:pic>
        <p:nvPicPr>
          <p:cNvPr id="28" name="Picture 27">
            <a:extLst>
              <a:ext uri="{FF2B5EF4-FFF2-40B4-BE49-F238E27FC236}">
                <a16:creationId xmlns:a16="http://schemas.microsoft.com/office/drawing/2014/main" id="{B7268B6E-AFA0-4B10-BD39-EE0EDF2CF8D0}"/>
              </a:ext>
            </a:extLst>
          </p:cNvPr>
          <p:cNvPicPr>
            <a:picLocks noChangeAspect="1"/>
          </p:cNvPicPr>
          <p:nvPr/>
        </p:nvPicPr>
        <p:blipFill rotWithShape="1">
          <a:blip r:embed="rId5">
            <a:extLst>
              <a:ext uri="{28A0092B-C50C-407E-A947-70E740481C1C}">
                <a14:useLocalDpi xmlns:a14="http://schemas.microsoft.com/office/drawing/2010/main" val="0"/>
              </a:ext>
            </a:extLst>
          </a:blip>
          <a:srcRect l="1" r="991"/>
          <a:stretch/>
        </p:blipFill>
        <p:spPr>
          <a:xfrm>
            <a:off x="4629" y="360852"/>
            <a:ext cx="1427871" cy="778716"/>
          </a:xfrm>
          <a:prstGeom prst="rect">
            <a:avLst/>
          </a:prstGeom>
        </p:spPr>
      </p:pic>
      <p:sp>
        <p:nvSpPr>
          <p:cNvPr id="2" name="TextBox 1">
            <a:extLst>
              <a:ext uri="{FF2B5EF4-FFF2-40B4-BE49-F238E27FC236}">
                <a16:creationId xmlns:a16="http://schemas.microsoft.com/office/drawing/2014/main" id="{2009C3DB-9FBA-48C3-B967-B34DEC6E84B9}"/>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33" name="Rectangle 32">
            <a:extLst>
              <a:ext uri="{FF2B5EF4-FFF2-40B4-BE49-F238E27FC236}">
                <a16:creationId xmlns:a16="http://schemas.microsoft.com/office/drawing/2014/main" id="{52C773A4-0506-4097-B09A-E55A7E855521}"/>
              </a:ext>
            </a:extLst>
          </p:cNvPr>
          <p:cNvSpPr/>
          <p:nvPr/>
        </p:nvSpPr>
        <p:spPr>
          <a:xfrm>
            <a:off x="9847385" y="646771"/>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4D61B51-3D53-4CD0-AF23-EBDB6B44F70E}"/>
              </a:ext>
            </a:extLst>
          </p:cNvPr>
          <p:cNvGrpSpPr/>
          <p:nvPr/>
        </p:nvGrpSpPr>
        <p:grpSpPr>
          <a:xfrm>
            <a:off x="10801898" y="240143"/>
            <a:ext cx="1069796" cy="1063330"/>
            <a:chOff x="-91190" y="0"/>
            <a:chExt cx="2480341" cy="2381250"/>
          </a:xfrm>
        </p:grpSpPr>
        <p:pic>
          <p:nvPicPr>
            <p:cNvPr id="27" name="Picture 26" descr="ÙØªÙØ¬Ø© Ø¨Ø­Ø« Ø§ÙØµÙØ± Ø¹Ù Ø¬Ø§ÙØ¹Ø© Ø§ÙØ¯ÙÙ Ø§ÙØ¹Ø±Ø¨ÙØ©">
              <a:extLst>
                <a:ext uri="{FF2B5EF4-FFF2-40B4-BE49-F238E27FC236}">
                  <a16:creationId xmlns:a16="http://schemas.microsoft.com/office/drawing/2014/main" id="{45975FD8-851D-4DC0-AFA5-D2F9255AB289}"/>
                </a:ext>
              </a:extLst>
            </p:cNvPr>
            <p:cNvPicPr>
              <a:picLocks noChangeAspect="1"/>
            </p:cNvPicPr>
            <p:nvPr/>
          </p:nvPicPr>
          <p:blipFill rotWithShape="1">
            <a:blip r:embed="rId6">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32" name="Picture 31" descr="ÙØªÙØ¬Ø© Ø¨Ø­Ø« Ø§ÙØµÙØ± Ø¹Ù âªchina flagâ¬â">
              <a:extLst>
                <a:ext uri="{FF2B5EF4-FFF2-40B4-BE49-F238E27FC236}">
                  <a16:creationId xmlns:a16="http://schemas.microsoft.com/office/drawing/2014/main" id="{E633AC65-1D9F-41B5-B6AB-07B25A70FA46}"/>
                </a:ext>
              </a:extLst>
            </p:cNvPr>
            <p:cNvPicPr>
              <a:picLocks noChangeAspect="1"/>
            </p:cNvPicPr>
            <p:nvPr/>
          </p:nvPicPr>
          <p:blipFill rotWithShape="1">
            <a:blip r:embed="rId7">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565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9" presetClass="emph" presetSubtype="0" grpId="1" nodeType="withEffect">
                                  <p:stCondLst>
                                    <p:cond delay="0"/>
                                  </p:stCondLst>
                                  <p:childTnLst>
                                    <p:set>
                                      <p:cBhvr>
                                        <p:cTn id="18" dur="indefinite"/>
                                        <p:tgtEl>
                                          <p:spTgt spid="50"/>
                                        </p:tgtEl>
                                        <p:attrNameLst>
                                          <p:attrName>style.opacity</p:attrName>
                                        </p:attrNameLst>
                                      </p:cBhvr>
                                      <p:to>
                                        <p:strVal val="0.5"/>
                                      </p:to>
                                    </p:set>
                                    <p:animEffect filter="image" prLst="opacity: 0.5">
                                      <p:cBhvr rctx="IE">
                                        <p:cTn id="19" dur="indefinite"/>
                                        <p:tgtEl>
                                          <p:spTgt spid="50"/>
                                        </p:tgtEl>
                                      </p:cBhvr>
                                    </p:animEffect>
                                  </p:childTnLst>
                                </p:cTn>
                              </p:par>
                              <p:par>
                                <p:cTn id="20" presetID="9" presetClass="emph" presetSubtype="0" grpId="1" nodeType="withEffect">
                                  <p:stCondLst>
                                    <p:cond delay="0"/>
                                  </p:stCondLst>
                                  <p:childTnLst>
                                    <p:set>
                                      <p:cBhvr>
                                        <p:cTn id="21" dur="indefinite"/>
                                        <p:tgtEl>
                                          <p:spTgt spid="282"/>
                                        </p:tgtEl>
                                        <p:attrNameLst>
                                          <p:attrName>style.opacity</p:attrName>
                                        </p:attrNameLst>
                                      </p:cBhvr>
                                      <p:to>
                                        <p:strVal val="0.5"/>
                                      </p:to>
                                    </p:set>
                                    <p:animEffect filter="image" prLst="opacity: 0.5">
                                      <p:cBhvr rctx="IE">
                                        <p:cTn id="22" dur="indefinite"/>
                                        <p:tgtEl>
                                          <p:spTgt spid="282"/>
                                        </p:tgtEl>
                                      </p:cBhvr>
                                    </p:animEffect>
                                  </p:childTnLst>
                                </p:cTn>
                              </p:par>
                              <p:par>
                                <p:cTn id="23" presetID="9" presetClass="emph" presetSubtype="0" grpId="1" nodeType="withEffect">
                                  <p:stCondLst>
                                    <p:cond delay="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8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9" presetClass="emph" presetSubtype="0" grpId="1" nodeType="withEffect">
                                  <p:stCondLst>
                                    <p:cond delay="0"/>
                                  </p:stCondLst>
                                  <p:childTnLst>
                                    <p:set>
                                      <p:cBhvr>
                                        <p:cTn id="33" dur="indefinite"/>
                                        <p:tgtEl>
                                          <p:spTgt spid="286"/>
                                        </p:tgtEl>
                                        <p:attrNameLst>
                                          <p:attrName>style.opacity</p:attrName>
                                        </p:attrNameLst>
                                      </p:cBhvr>
                                      <p:to>
                                        <p:strVal val="0.5"/>
                                      </p:to>
                                    </p:set>
                                    <p:animEffect filter="image" prLst="opacity: 0.5">
                                      <p:cBhvr rctx="IE">
                                        <p:cTn id="34" dur="indefinite"/>
                                        <p:tgtEl>
                                          <p:spTgt spid="286"/>
                                        </p:tgtEl>
                                      </p:cBhvr>
                                    </p:animEffect>
                                  </p:childTnLst>
                                </p:cTn>
                              </p:par>
                              <p:par>
                                <p:cTn id="35" presetID="9" presetClass="emph" presetSubtype="0" grpId="1" nodeType="withEffect">
                                  <p:stCondLst>
                                    <p:cond delay="0"/>
                                  </p:stCondLst>
                                  <p:childTnLst>
                                    <p:set>
                                      <p:cBhvr>
                                        <p:cTn id="36" dur="indefinite"/>
                                        <p:tgtEl>
                                          <p:spTgt spid="285"/>
                                        </p:tgtEl>
                                        <p:attrNameLst>
                                          <p:attrName>style.opacity</p:attrName>
                                        </p:attrNameLst>
                                      </p:cBhvr>
                                      <p:to>
                                        <p:strVal val="0.5"/>
                                      </p:to>
                                    </p:set>
                                    <p:animEffect filter="image" prLst="opacity: 0.5">
                                      <p:cBhvr rctx="IE">
                                        <p:cTn id="37" dur="indefinite"/>
                                        <p:tgtEl>
                                          <p:spTgt spid="285"/>
                                        </p:tgtEl>
                                      </p:cBhvr>
                                    </p:animEffect>
                                  </p:childTnLst>
                                </p:cTn>
                              </p:par>
                              <p:par>
                                <p:cTn id="38" presetID="9" presetClass="emph" presetSubtype="0" grpId="1" nodeType="withEffect">
                                  <p:stCondLst>
                                    <p:cond delay="0"/>
                                  </p:stCondLst>
                                  <p:childTnLst>
                                    <p:set>
                                      <p:cBhvr>
                                        <p:cTn id="39" dur="indefinite"/>
                                        <p:tgtEl>
                                          <p:spTgt spid="49"/>
                                        </p:tgtEl>
                                        <p:attrNameLst>
                                          <p:attrName>style.opacity</p:attrName>
                                        </p:attrNameLst>
                                      </p:cBhvr>
                                      <p:to>
                                        <p:strVal val="0.5"/>
                                      </p:to>
                                    </p:set>
                                    <p:animEffect filter="image" prLst="opacity: 0.5">
                                      <p:cBhvr rctx="IE">
                                        <p:cTn id="40" dur="indefinite"/>
                                        <p:tgtEl>
                                          <p:spTgt spid="4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
                                        </p:tgtEl>
                                        <p:attrNameLst>
                                          <p:attrName>style.visibility</p:attrName>
                                        </p:attrNameLst>
                                      </p:cBhvr>
                                      <p:to>
                                        <p:strVal val="visible"/>
                                      </p:to>
                                    </p:set>
                                  </p:childTnLst>
                                </p:cTn>
                              </p:par>
                              <p:par>
                                <p:cTn id="45" presetID="9" presetClass="emph" presetSubtype="0" grpId="1" nodeType="withEffect">
                                  <p:stCondLst>
                                    <p:cond delay="0"/>
                                  </p:stCondLst>
                                  <p:childTnLst>
                                    <p:set>
                                      <p:cBhvr>
                                        <p:cTn id="46" dur="indefinite"/>
                                        <p:tgtEl>
                                          <p:spTgt spid="292"/>
                                        </p:tgtEl>
                                        <p:attrNameLst>
                                          <p:attrName>style.opacity</p:attrName>
                                        </p:attrNameLst>
                                      </p:cBhvr>
                                      <p:to>
                                        <p:strVal val="0.5"/>
                                      </p:to>
                                    </p:set>
                                    <p:animEffect filter="image" prLst="opacity: 0.5">
                                      <p:cBhvr rctx="IE">
                                        <p:cTn id="47" dur="indefinite"/>
                                        <p:tgtEl>
                                          <p:spTgt spid="292"/>
                                        </p:tgtEl>
                                      </p:cBhvr>
                                    </p:animEffect>
                                  </p:childTnLst>
                                </p:cTn>
                              </p:par>
                              <p:par>
                                <p:cTn id="48" presetID="9" presetClass="emph" presetSubtype="0" grpId="1" nodeType="withEffect">
                                  <p:stCondLst>
                                    <p:cond delay="0"/>
                                  </p:stCondLst>
                                  <p:childTnLst>
                                    <p:set>
                                      <p:cBhvr>
                                        <p:cTn id="49" dur="indefinite"/>
                                        <p:tgtEl>
                                          <p:spTgt spid="290"/>
                                        </p:tgtEl>
                                        <p:attrNameLst>
                                          <p:attrName>style.opacity</p:attrName>
                                        </p:attrNameLst>
                                      </p:cBhvr>
                                      <p:to>
                                        <p:strVal val="0.5"/>
                                      </p:to>
                                    </p:set>
                                    <p:animEffect filter="image" prLst="opacity: 0.5">
                                      <p:cBhvr rctx="IE">
                                        <p:cTn id="50" dur="indefinite"/>
                                        <p:tgtEl>
                                          <p:spTgt spid="29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50"/>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82"/>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5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286"/>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85"/>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2" nodeType="clickEffect">
                                  <p:stCondLst>
                                    <p:cond delay="0"/>
                                  </p:stCondLst>
                                  <p:childTnLst>
                                    <p:set>
                                      <p:cBhvr>
                                        <p:cTn id="82" dur="1" fill="hold">
                                          <p:stCondLst>
                                            <p:cond delay="0"/>
                                          </p:stCondLst>
                                        </p:cTn>
                                        <p:tgtEl>
                                          <p:spTgt spid="292"/>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290"/>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49" grpId="1" animBg="1"/>
      <p:bldP spid="49" grpId="2" animBg="1"/>
      <p:bldP spid="50" grpId="0" animBg="1"/>
      <p:bldP spid="50" grpId="1" animBg="1"/>
      <p:bldP spid="50" grpId="2" animBg="1"/>
      <p:bldP spid="51" grpId="0" animBg="1"/>
      <p:bldP spid="53" grpId="0" animBg="1"/>
      <p:bldP spid="53" grpId="1" animBg="1"/>
      <p:bldP spid="53" grpId="2" animBg="1"/>
      <p:bldP spid="57" grpId="0"/>
      <p:bldP spid="281" grpId="0" animBg="1"/>
      <p:bldP spid="282" grpId="0"/>
      <p:bldP spid="282" grpId="1"/>
      <p:bldP spid="282" grpId="2"/>
      <p:bldP spid="285" grpId="0" animBg="1"/>
      <p:bldP spid="285" grpId="1" animBg="1"/>
      <p:bldP spid="285" grpId="2" animBg="1"/>
      <p:bldP spid="286" grpId="0"/>
      <p:bldP spid="286" grpId="1"/>
      <p:bldP spid="286" grpId="2"/>
      <p:bldP spid="290" grpId="0" animBg="1"/>
      <p:bldP spid="290" grpId="1" animBg="1"/>
      <p:bldP spid="290" grpId="2" animBg="1"/>
      <p:bldP spid="292" grpId="0"/>
      <p:bldP spid="292" grpId="1"/>
      <p:bldP spid="292" grpId="2"/>
      <p:bldP spid="29" grpId="0" animBg="1"/>
      <p:bldP spid="30" grpId="0" animBg="1"/>
      <p:bldP spid="31" grpId="0"/>
      <p:bldP spid="36" grpId="0" animBg="1"/>
      <p:bldP spid="37" grpId="0"/>
      <p:bldP spid="41"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ÙØªÙØ¬Ø© Ø¨Ø­Ø« Ø§ÙØµÙØ± Ø¹Ù Ø§ÙÙÙÙØª Ø¹ÙÙ">
            <a:extLst>
              <a:ext uri="{FF2B5EF4-FFF2-40B4-BE49-F238E27FC236}">
                <a16:creationId xmlns:a16="http://schemas.microsoft.com/office/drawing/2014/main" id="{BD3361A2-B3E4-457B-862F-FAF90B501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965" y="4599597"/>
            <a:ext cx="791565" cy="5940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0" descr="final_logo">
            <a:extLst>
              <a:ext uri="{FF2B5EF4-FFF2-40B4-BE49-F238E27FC236}">
                <a16:creationId xmlns:a16="http://schemas.microsoft.com/office/drawing/2014/main" id="{87DB0AB8-442C-4AD7-B2D9-C58F19D3448F}"/>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990" y="266065"/>
            <a:ext cx="1069796" cy="1047163"/>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15052ABF-AC7C-4945-B3DF-C05571BBDD7A}"/>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11" name="Rectangle 10">
            <a:extLst>
              <a:ext uri="{FF2B5EF4-FFF2-40B4-BE49-F238E27FC236}">
                <a16:creationId xmlns:a16="http://schemas.microsoft.com/office/drawing/2014/main" id="{A5EC62EA-80E4-4D43-A972-1AF143E2DCDB}"/>
              </a:ext>
            </a:extLst>
          </p:cNvPr>
          <p:cNvSpPr/>
          <p:nvPr/>
        </p:nvSpPr>
        <p:spPr>
          <a:xfrm>
            <a:off x="9847385" y="677634"/>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 name="Group 1023">
            <a:extLst>
              <a:ext uri="{FF2B5EF4-FFF2-40B4-BE49-F238E27FC236}">
                <a16:creationId xmlns:a16="http://schemas.microsoft.com/office/drawing/2014/main" id="{5E2C3190-1841-49D4-9743-7ED85B6240EC}"/>
              </a:ext>
            </a:extLst>
          </p:cNvPr>
          <p:cNvGrpSpPr/>
          <p:nvPr/>
        </p:nvGrpSpPr>
        <p:grpSpPr>
          <a:xfrm>
            <a:off x="6166339" y="2588926"/>
            <a:ext cx="794734" cy="1565663"/>
            <a:chOff x="6166339" y="2588926"/>
            <a:chExt cx="794734" cy="1565663"/>
          </a:xfrm>
        </p:grpSpPr>
        <p:pic>
          <p:nvPicPr>
            <p:cNvPr id="4" name="Picture 3">
              <a:extLst>
                <a:ext uri="{FF2B5EF4-FFF2-40B4-BE49-F238E27FC236}">
                  <a16:creationId xmlns:a16="http://schemas.microsoft.com/office/drawing/2014/main" id="{99460C7C-F128-4D46-A069-EF13E9E0B786}"/>
                </a:ext>
              </a:extLst>
            </p:cNvPr>
            <p:cNvPicPr>
              <a:picLocks noChangeAspect="1"/>
            </p:cNvPicPr>
            <p:nvPr/>
          </p:nvPicPr>
          <p:blipFill>
            <a:blip r:embed="rId5"/>
            <a:stretch>
              <a:fillRect/>
            </a:stretch>
          </p:blipFill>
          <p:spPr>
            <a:xfrm>
              <a:off x="6351948" y="3668902"/>
              <a:ext cx="602904" cy="485687"/>
            </a:xfrm>
            <a:prstGeom prst="rect">
              <a:avLst/>
            </a:prstGeom>
          </p:spPr>
        </p:pic>
        <p:grpSp>
          <p:nvGrpSpPr>
            <p:cNvPr id="9" name="Group 8">
              <a:extLst>
                <a:ext uri="{FF2B5EF4-FFF2-40B4-BE49-F238E27FC236}">
                  <a16:creationId xmlns:a16="http://schemas.microsoft.com/office/drawing/2014/main" id="{8DCDC981-6242-4F13-AF3D-B7AA81CE6A5A}"/>
                </a:ext>
              </a:extLst>
            </p:cNvPr>
            <p:cNvGrpSpPr/>
            <p:nvPr/>
          </p:nvGrpSpPr>
          <p:grpSpPr>
            <a:xfrm>
              <a:off x="6166339" y="2588926"/>
              <a:ext cx="794734" cy="1129790"/>
              <a:chOff x="6166339" y="2588926"/>
              <a:chExt cx="794734" cy="1129790"/>
            </a:xfrm>
          </p:grpSpPr>
          <p:grpSp>
            <p:nvGrpSpPr>
              <p:cNvPr id="472" name="Group 471">
                <a:extLst>
                  <a:ext uri="{FF2B5EF4-FFF2-40B4-BE49-F238E27FC236}">
                    <a16:creationId xmlns:a16="http://schemas.microsoft.com/office/drawing/2014/main" id="{9A11DDE8-FD92-41D6-9D13-65700C32A1F4}"/>
                  </a:ext>
                </a:extLst>
              </p:cNvPr>
              <p:cNvGrpSpPr/>
              <p:nvPr/>
            </p:nvGrpSpPr>
            <p:grpSpPr>
              <a:xfrm>
                <a:off x="6166339" y="2588926"/>
                <a:ext cx="794734" cy="1129790"/>
                <a:chOff x="1800640" y="3265277"/>
                <a:chExt cx="510344" cy="917532"/>
              </a:xfrm>
              <a:solidFill>
                <a:schemeClr val="accent1">
                  <a:alpha val="73000"/>
                </a:schemeClr>
              </a:solidFill>
            </p:grpSpPr>
            <p:sp>
              <p:nvSpPr>
                <p:cNvPr id="473" name="Oval 472">
                  <a:extLst>
                    <a:ext uri="{FF2B5EF4-FFF2-40B4-BE49-F238E27FC236}">
                      <a16:creationId xmlns:a16="http://schemas.microsoft.com/office/drawing/2014/main" id="{47A4833D-CB8D-4286-A86B-3947FE8AF2DE}"/>
                    </a:ext>
                  </a:extLst>
                </p:cNvPr>
                <p:cNvSpPr/>
                <p:nvPr/>
              </p:nvSpPr>
              <p:spPr>
                <a:xfrm>
                  <a:off x="1867199" y="3330032"/>
                  <a:ext cx="376873" cy="376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227">
                  <a:extLst>
                    <a:ext uri="{FF2B5EF4-FFF2-40B4-BE49-F238E27FC236}">
                      <a16:creationId xmlns:a16="http://schemas.microsoft.com/office/drawing/2014/main" id="{CEE79D24-BD3E-4CBB-932F-9AB4E5E3BF3E}"/>
                    </a:ext>
                  </a:extLst>
                </p:cNvPr>
                <p:cNvSpPr>
                  <a:spLocks noEditPoints="1"/>
                </p:cNvSpPr>
                <p:nvPr/>
              </p:nvSpPr>
              <p:spPr bwMode="auto">
                <a:xfrm>
                  <a:off x="1800640" y="3265277"/>
                  <a:ext cx="510344" cy="917532"/>
                </a:xfrm>
                <a:custGeom>
                  <a:avLst/>
                  <a:gdLst/>
                  <a:ahLst/>
                  <a:cxnLst>
                    <a:cxn ang="0">
                      <a:pos x="246" y="76"/>
                    </a:cxn>
                    <a:cxn ang="0">
                      <a:pos x="179" y="101"/>
                    </a:cxn>
                    <a:cxn ang="0">
                      <a:pos x="124" y="146"/>
                    </a:cxn>
                    <a:cxn ang="0">
                      <a:pos x="88" y="207"/>
                    </a:cxn>
                    <a:cxn ang="0">
                      <a:pos x="74" y="280"/>
                    </a:cxn>
                    <a:cxn ang="0">
                      <a:pos x="85" y="353"/>
                    </a:cxn>
                    <a:cxn ang="0">
                      <a:pos x="120" y="415"/>
                    </a:cxn>
                    <a:cxn ang="0">
                      <a:pos x="174" y="461"/>
                    </a:cxn>
                    <a:cxn ang="0">
                      <a:pos x="241" y="488"/>
                    </a:cxn>
                    <a:cxn ang="0">
                      <a:pos x="316" y="488"/>
                    </a:cxn>
                    <a:cxn ang="0">
                      <a:pos x="385" y="464"/>
                    </a:cxn>
                    <a:cxn ang="0">
                      <a:pos x="439" y="418"/>
                    </a:cxn>
                    <a:cxn ang="0">
                      <a:pos x="476" y="358"/>
                    </a:cxn>
                    <a:cxn ang="0">
                      <a:pos x="490" y="285"/>
                    </a:cxn>
                    <a:cxn ang="0">
                      <a:pos x="477" y="212"/>
                    </a:cxn>
                    <a:cxn ang="0">
                      <a:pos x="442" y="150"/>
                    </a:cxn>
                    <a:cxn ang="0">
                      <a:pos x="388" y="103"/>
                    </a:cxn>
                    <a:cxn ang="0">
                      <a:pos x="321" y="76"/>
                    </a:cxn>
                    <a:cxn ang="0">
                      <a:pos x="284" y="0"/>
                    </a:cxn>
                    <a:cxn ang="0">
                      <a:pos x="365" y="13"/>
                    </a:cxn>
                    <a:cxn ang="0">
                      <a:pos x="438" y="46"/>
                    </a:cxn>
                    <a:cxn ang="0">
                      <a:pos x="497" y="99"/>
                    </a:cxn>
                    <a:cxn ang="0">
                      <a:pos x="538" y="166"/>
                    </a:cxn>
                    <a:cxn ang="0">
                      <a:pos x="561" y="243"/>
                    </a:cxn>
                    <a:cxn ang="0">
                      <a:pos x="560" y="315"/>
                    </a:cxn>
                    <a:cxn ang="0">
                      <a:pos x="542" y="380"/>
                    </a:cxn>
                    <a:cxn ang="0">
                      <a:pos x="506" y="444"/>
                    </a:cxn>
                    <a:cxn ang="0">
                      <a:pos x="463" y="513"/>
                    </a:cxn>
                    <a:cxn ang="0">
                      <a:pos x="416" y="598"/>
                    </a:cxn>
                    <a:cxn ang="0">
                      <a:pos x="367" y="695"/>
                    </a:cxn>
                    <a:cxn ang="0">
                      <a:pos x="323" y="809"/>
                    </a:cxn>
                    <a:cxn ang="0">
                      <a:pos x="288" y="941"/>
                    </a:cxn>
                    <a:cxn ang="0">
                      <a:pos x="274" y="1010"/>
                    </a:cxn>
                    <a:cxn ang="0">
                      <a:pos x="269" y="979"/>
                    </a:cxn>
                    <a:cxn ang="0">
                      <a:pos x="260" y="921"/>
                    </a:cxn>
                    <a:cxn ang="0">
                      <a:pos x="241" y="844"/>
                    </a:cxn>
                    <a:cxn ang="0">
                      <a:pos x="211" y="750"/>
                    </a:cxn>
                    <a:cxn ang="0">
                      <a:pos x="169" y="647"/>
                    </a:cxn>
                    <a:cxn ang="0">
                      <a:pos x="111" y="539"/>
                    </a:cxn>
                    <a:cxn ang="0">
                      <a:pos x="66" y="464"/>
                    </a:cxn>
                    <a:cxn ang="0">
                      <a:pos x="31" y="398"/>
                    </a:cxn>
                    <a:cxn ang="0">
                      <a:pos x="9" y="343"/>
                    </a:cxn>
                    <a:cxn ang="0">
                      <a:pos x="0" y="279"/>
                    </a:cxn>
                    <a:cxn ang="0">
                      <a:pos x="12" y="203"/>
                    </a:cxn>
                    <a:cxn ang="0">
                      <a:pos x="44" y="131"/>
                    </a:cxn>
                    <a:cxn ang="0">
                      <a:pos x="96" y="70"/>
                    </a:cxn>
                    <a:cxn ang="0">
                      <a:pos x="163" y="25"/>
                    </a:cxn>
                    <a:cxn ang="0">
                      <a:pos x="241" y="2"/>
                    </a:cxn>
                  </a:cxnLst>
                  <a:rect l="0" t="0" r="r" b="b"/>
                  <a:pathLst>
                    <a:path w="564" h="1014">
                      <a:moveTo>
                        <a:pt x="284" y="73"/>
                      </a:moveTo>
                      <a:lnTo>
                        <a:pt x="246" y="76"/>
                      </a:lnTo>
                      <a:lnTo>
                        <a:pt x="211" y="86"/>
                      </a:lnTo>
                      <a:lnTo>
                        <a:pt x="179" y="101"/>
                      </a:lnTo>
                      <a:lnTo>
                        <a:pt x="149" y="121"/>
                      </a:lnTo>
                      <a:lnTo>
                        <a:pt x="124" y="146"/>
                      </a:lnTo>
                      <a:lnTo>
                        <a:pt x="103" y="175"/>
                      </a:lnTo>
                      <a:lnTo>
                        <a:pt x="88" y="207"/>
                      </a:lnTo>
                      <a:lnTo>
                        <a:pt x="77" y="242"/>
                      </a:lnTo>
                      <a:lnTo>
                        <a:pt x="74" y="280"/>
                      </a:lnTo>
                      <a:lnTo>
                        <a:pt x="76" y="318"/>
                      </a:lnTo>
                      <a:lnTo>
                        <a:pt x="85" y="353"/>
                      </a:lnTo>
                      <a:lnTo>
                        <a:pt x="100" y="386"/>
                      </a:lnTo>
                      <a:lnTo>
                        <a:pt x="120" y="415"/>
                      </a:lnTo>
                      <a:lnTo>
                        <a:pt x="146" y="440"/>
                      </a:lnTo>
                      <a:lnTo>
                        <a:pt x="174" y="461"/>
                      </a:lnTo>
                      <a:lnTo>
                        <a:pt x="207" y="478"/>
                      </a:lnTo>
                      <a:lnTo>
                        <a:pt x="241" y="488"/>
                      </a:lnTo>
                      <a:lnTo>
                        <a:pt x="279" y="491"/>
                      </a:lnTo>
                      <a:lnTo>
                        <a:pt x="316" y="488"/>
                      </a:lnTo>
                      <a:lnTo>
                        <a:pt x="352" y="479"/>
                      </a:lnTo>
                      <a:lnTo>
                        <a:pt x="385" y="464"/>
                      </a:lnTo>
                      <a:lnTo>
                        <a:pt x="413" y="444"/>
                      </a:lnTo>
                      <a:lnTo>
                        <a:pt x="439" y="418"/>
                      </a:lnTo>
                      <a:lnTo>
                        <a:pt x="460" y="389"/>
                      </a:lnTo>
                      <a:lnTo>
                        <a:pt x="476" y="358"/>
                      </a:lnTo>
                      <a:lnTo>
                        <a:pt x="486" y="322"/>
                      </a:lnTo>
                      <a:lnTo>
                        <a:pt x="490" y="285"/>
                      </a:lnTo>
                      <a:lnTo>
                        <a:pt x="486" y="247"/>
                      </a:lnTo>
                      <a:lnTo>
                        <a:pt x="477" y="212"/>
                      </a:lnTo>
                      <a:lnTo>
                        <a:pt x="462" y="178"/>
                      </a:lnTo>
                      <a:lnTo>
                        <a:pt x="442" y="150"/>
                      </a:lnTo>
                      <a:lnTo>
                        <a:pt x="417" y="124"/>
                      </a:lnTo>
                      <a:lnTo>
                        <a:pt x="388" y="103"/>
                      </a:lnTo>
                      <a:lnTo>
                        <a:pt x="357" y="87"/>
                      </a:lnTo>
                      <a:lnTo>
                        <a:pt x="321" y="76"/>
                      </a:lnTo>
                      <a:lnTo>
                        <a:pt x="284" y="73"/>
                      </a:lnTo>
                      <a:close/>
                      <a:moveTo>
                        <a:pt x="284" y="0"/>
                      </a:moveTo>
                      <a:lnTo>
                        <a:pt x="326" y="3"/>
                      </a:lnTo>
                      <a:lnTo>
                        <a:pt x="365" y="13"/>
                      </a:lnTo>
                      <a:lnTo>
                        <a:pt x="403" y="27"/>
                      </a:lnTo>
                      <a:lnTo>
                        <a:pt x="438" y="46"/>
                      </a:lnTo>
                      <a:lnTo>
                        <a:pt x="469" y="71"/>
                      </a:lnTo>
                      <a:lnTo>
                        <a:pt x="497" y="99"/>
                      </a:lnTo>
                      <a:lnTo>
                        <a:pt x="520" y="131"/>
                      </a:lnTo>
                      <a:lnTo>
                        <a:pt x="538" y="166"/>
                      </a:lnTo>
                      <a:lnTo>
                        <a:pt x="552" y="203"/>
                      </a:lnTo>
                      <a:lnTo>
                        <a:pt x="561" y="243"/>
                      </a:lnTo>
                      <a:lnTo>
                        <a:pt x="564" y="285"/>
                      </a:lnTo>
                      <a:lnTo>
                        <a:pt x="560" y="315"/>
                      </a:lnTo>
                      <a:lnTo>
                        <a:pt x="553" y="347"/>
                      </a:lnTo>
                      <a:lnTo>
                        <a:pt x="542" y="380"/>
                      </a:lnTo>
                      <a:lnTo>
                        <a:pt x="524" y="414"/>
                      </a:lnTo>
                      <a:lnTo>
                        <a:pt x="506" y="444"/>
                      </a:lnTo>
                      <a:lnTo>
                        <a:pt x="486" y="476"/>
                      </a:lnTo>
                      <a:lnTo>
                        <a:pt x="463" y="513"/>
                      </a:lnTo>
                      <a:lnTo>
                        <a:pt x="440" y="554"/>
                      </a:lnTo>
                      <a:lnTo>
                        <a:pt x="416" y="598"/>
                      </a:lnTo>
                      <a:lnTo>
                        <a:pt x="392" y="644"/>
                      </a:lnTo>
                      <a:lnTo>
                        <a:pt x="367" y="695"/>
                      </a:lnTo>
                      <a:lnTo>
                        <a:pt x="344" y="750"/>
                      </a:lnTo>
                      <a:lnTo>
                        <a:pt x="323" y="809"/>
                      </a:lnTo>
                      <a:lnTo>
                        <a:pt x="304" y="873"/>
                      </a:lnTo>
                      <a:lnTo>
                        <a:pt x="288" y="941"/>
                      </a:lnTo>
                      <a:lnTo>
                        <a:pt x="274" y="1014"/>
                      </a:lnTo>
                      <a:lnTo>
                        <a:pt x="274" y="1010"/>
                      </a:lnTo>
                      <a:lnTo>
                        <a:pt x="273" y="998"/>
                      </a:lnTo>
                      <a:lnTo>
                        <a:pt x="269" y="979"/>
                      </a:lnTo>
                      <a:lnTo>
                        <a:pt x="266" y="953"/>
                      </a:lnTo>
                      <a:lnTo>
                        <a:pt x="260" y="921"/>
                      </a:lnTo>
                      <a:lnTo>
                        <a:pt x="252" y="884"/>
                      </a:lnTo>
                      <a:lnTo>
                        <a:pt x="241" y="844"/>
                      </a:lnTo>
                      <a:lnTo>
                        <a:pt x="228" y="799"/>
                      </a:lnTo>
                      <a:lnTo>
                        <a:pt x="211" y="750"/>
                      </a:lnTo>
                      <a:lnTo>
                        <a:pt x="192" y="700"/>
                      </a:lnTo>
                      <a:lnTo>
                        <a:pt x="169" y="647"/>
                      </a:lnTo>
                      <a:lnTo>
                        <a:pt x="142" y="593"/>
                      </a:lnTo>
                      <a:lnTo>
                        <a:pt x="111" y="539"/>
                      </a:lnTo>
                      <a:lnTo>
                        <a:pt x="87" y="500"/>
                      </a:lnTo>
                      <a:lnTo>
                        <a:pt x="66" y="464"/>
                      </a:lnTo>
                      <a:lnTo>
                        <a:pt x="47" y="429"/>
                      </a:lnTo>
                      <a:lnTo>
                        <a:pt x="31" y="398"/>
                      </a:lnTo>
                      <a:lnTo>
                        <a:pt x="18" y="370"/>
                      </a:lnTo>
                      <a:lnTo>
                        <a:pt x="9" y="343"/>
                      </a:lnTo>
                      <a:lnTo>
                        <a:pt x="2" y="319"/>
                      </a:lnTo>
                      <a:lnTo>
                        <a:pt x="0" y="279"/>
                      </a:lnTo>
                      <a:lnTo>
                        <a:pt x="3" y="240"/>
                      </a:lnTo>
                      <a:lnTo>
                        <a:pt x="12" y="203"/>
                      </a:lnTo>
                      <a:lnTo>
                        <a:pt x="25" y="166"/>
                      </a:lnTo>
                      <a:lnTo>
                        <a:pt x="44" y="131"/>
                      </a:lnTo>
                      <a:lnTo>
                        <a:pt x="67" y="99"/>
                      </a:lnTo>
                      <a:lnTo>
                        <a:pt x="96" y="70"/>
                      </a:lnTo>
                      <a:lnTo>
                        <a:pt x="128" y="45"/>
                      </a:lnTo>
                      <a:lnTo>
                        <a:pt x="163" y="25"/>
                      </a:lnTo>
                      <a:lnTo>
                        <a:pt x="201" y="12"/>
                      </a:lnTo>
                      <a:lnTo>
                        <a:pt x="241" y="2"/>
                      </a:lnTo>
                      <a:lnTo>
                        <a:pt x="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34" name="Picture 10" descr="ÙØªÙØ¬Ø© Ø¨Ø­Ø« Ø§ÙØµÙØ± Ø¹Ù âªegypt natural gasâ¬â">
                <a:extLst>
                  <a:ext uri="{FF2B5EF4-FFF2-40B4-BE49-F238E27FC236}">
                    <a16:creationId xmlns:a16="http://schemas.microsoft.com/office/drawing/2014/main" id="{0E356FA0-B8BB-48B6-968A-C1FA8B2313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091" y="2639017"/>
                <a:ext cx="620310" cy="576843"/>
              </a:xfrm>
              <a:prstGeom prst="ellipse">
                <a:avLst/>
              </a:prstGeom>
              <a:ln>
                <a:noFill/>
              </a:ln>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grpSp>
      </p:grpSp>
      <p:sp>
        <p:nvSpPr>
          <p:cNvPr id="475" name="TextBox 474">
            <a:extLst>
              <a:ext uri="{FF2B5EF4-FFF2-40B4-BE49-F238E27FC236}">
                <a16:creationId xmlns:a16="http://schemas.microsoft.com/office/drawing/2014/main" id="{D7A44835-995B-4DBB-8BF1-AA4AC82D9712}"/>
              </a:ext>
            </a:extLst>
          </p:cNvPr>
          <p:cNvSpPr txBox="1"/>
          <p:nvPr/>
        </p:nvSpPr>
        <p:spPr>
          <a:xfrm>
            <a:off x="1140565" y="77690"/>
            <a:ext cx="9282776" cy="892552"/>
          </a:xfrm>
          <a:prstGeom prst="rect">
            <a:avLst/>
          </a:prstGeom>
          <a:noFill/>
        </p:spPr>
        <p:txBody>
          <a:bodyPr wrap="square" rtlCol="0">
            <a:spAutoFit/>
          </a:bodyPr>
          <a:lstStyle/>
          <a:p>
            <a:pPr algn="ctr"/>
            <a:r>
              <a:rPr lang="ar-KW" sz="2600" dirty="0">
                <a:cs typeface="PT Bold Heading" panose="02010400000000000000" pitchFamily="2" charset="-78"/>
              </a:rPr>
              <a:t>المحور الثالث: </a:t>
            </a:r>
            <a:r>
              <a:rPr lang="ar-KW" altLang="zh-CN" sz="2600" dirty="0">
                <a:solidFill>
                  <a:schemeClr val="accent6">
                    <a:lumMod val="50000"/>
                  </a:schemeClr>
                </a:solidFill>
                <a:latin typeface="Times New Roman" panose="02020603050405020304" pitchFamily="18" charset="0"/>
                <a:ea typeface="宋体" panose="02010600030101010101" pitchFamily="2" charset="-122"/>
                <a:cs typeface="PT Bold Heading" panose="02010400000000000000" pitchFamily="2" charset="-78"/>
              </a:rPr>
              <a:t>تعزيز التعاون العربي الصيني في مجال الطاقة من منطلق أمن الامدادات مقابل أمن الطاقة</a:t>
            </a:r>
            <a:endParaRPr lang="en-US" sz="2600" dirty="0">
              <a:solidFill>
                <a:schemeClr val="accent6">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AA3F6778-DAA8-484D-9E7B-9933272B88FA}"/>
              </a:ext>
            </a:extLst>
          </p:cNvPr>
          <p:cNvGrpSpPr/>
          <p:nvPr/>
        </p:nvGrpSpPr>
        <p:grpSpPr>
          <a:xfrm>
            <a:off x="10801898" y="240143"/>
            <a:ext cx="1069796" cy="1063330"/>
            <a:chOff x="-91190" y="0"/>
            <a:chExt cx="2480341" cy="2381250"/>
          </a:xfrm>
        </p:grpSpPr>
        <p:pic>
          <p:nvPicPr>
            <p:cNvPr id="13" name="Picture 12" descr="ÙØªÙØ¬Ø© Ø¨Ø­Ø« Ø§ÙØµÙØ± Ø¹Ù Ø¬Ø§ÙØ¹Ø© Ø§ÙØ¯ÙÙ Ø§ÙØ¹Ø±Ø¨ÙØ©">
              <a:extLst>
                <a:ext uri="{FF2B5EF4-FFF2-40B4-BE49-F238E27FC236}">
                  <a16:creationId xmlns:a16="http://schemas.microsoft.com/office/drawing/2014/main" id="{BE57A9E7-7EB5-4305-A364-643573FA5ED4}"/>
                </a:ext>
              </a:extLst>
            </p:cNvPr>
            <p:cNvPicPr>
              <a:picLocks noChangeAspect="1"/>
            </p:cNvPicPr>
            <p:nvPr/>
          </p:nvPicPr>
          <p:blipFill rotWithShape="1">
            <a:blip r:embed="rId7">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14" name="Picture 13" descr="ÙØªÙØ¬Ø© Ø¨Ø­Ø« Ø§ÙØµÙØ± Ø¹Ù âªchina flagâ¬â">
              <a:extLst>
                <a:ext uri="{FF2B5EF4-FFF2-40B4-BE49-F238E27FC236}">
                  <a16:creationId xmlns:a16="http://schemas.microsoft.com/office/drawing/2014/main" id="{B8EFCC5A-3EC7-474C-8B9D-131FA3843225}"/>
                </a:ext>
              </a:extLst>
            </p:cNvPr>
            <p:cNvPicPr>
              <a:picLocks noChangeAspect="1"/>
            </p:cNvPicPr>
            <p:nvPr/>
          </p:nvPicPr>
          <p:blipFill rotWithShape="1">
            <a:blip r:embed="rId8">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
        <p:nvSpPr>
          <p:cNvPr id="485" name="TextBox 484">
            <a:extLst>
              <a:ext uri="{FF2B5EF4-FFF2-40B4-BE49-F238E27FC236}">
                <a16:creationId xmlns:a16="http://schemas.microsoft.com/office/drawing/2014/main" id="{295AF3AC-804D-4249-94B5-E06E7F841B51}"/>
              </a:ext>
            </a:extLst>
          </p:cNvPr>
          <p:cNvSpPr txBox="1"/>
          <p:nvPr/>
        </p:nvSpPr>
        <p:spPr>
          <a:xfrm flipH="1">
            <a:off x="2069653" y="949844"/>
            <a:ext cx="8065827" cy="430887"/>
          </a:xfrm>
          <a:prstGeom prst="rect">
            <a:avLst/>
          </a:prstGeom>
          <a:noFill/>
        </p:spPr>
        <p:txBody>
          <a:bodyPr wrap="square" rtlCol="0">
            <a:spAutoFit/>
          </a:bodyPr>
          <a:lstStyle/>
          <a:p>
            <a:pPr algn="ctr" rtl="1"/>
            <a:r>
              <a:rPr lang="ar-KW" sz="2200" b="1" kern="0" dirty="0">
                <a:solidFill>
                  <a:srgbClr val="C00000"/>
                </a:solidFill>
                <a:latin typeface="Arial" pitchFamily="34" charset="0"/>
                <a:cs typeface="PT Bold Heading" panose="02010400000000000000" pitchFamily="2" charset="-78"/>
              </a:rPr>
              <a:t>أخر مستجدات التعاون بين الصين وبعض الدول العربية </a:t>
            </a:r>
            <a:r>
              <a:rPr lang="ar-KW" sz="2200" b="1" kern="0" dirty="0">
                <a:latin typeface="Arial" pitchFamily="34" charset="0"/>
                <a:cs typeface="PT Bold Heading" panose="02010400000000000000" pitchFamily="2" charset="-78"/>
              </a:rPr>
              <a:t>عام 2018</a:t>
            </a:r>
            <a:endParaRPr lang="en-US" sz="2200" b="1" dirty="0">
              <a:cs typeface="PT Bold Heading" panose="02010400000000000000" pitchFamily="2" charset="-78"/>
            </a:endParaRPr>
          </a:p>
        </p:txBody>
      </p:sp>
      <p:sp>
        <p:nvSpPr>
          <p:cNvPr id="486" name="Rectangle 485">
            <a:extLst>
              <a:ext uri="{FF2B5EF4-FFF2-40B4-BE49-F238E27FC236}">
                <a16:creationId xmlns:a16="http://schemas.microsoft.com/office/drawing/2014/main" id="{2D29F80C-6652-47CA-B9ED-7E2A3DC58CA8}"/>
              </a:ext>
            </a:extLst>
          </p:cNvPr>
          <p:cNvSpPr/>
          <p:nvPr/>
        </p:nvSpPr>
        <p:spPr>
          <a:xfrm>
            <a:off x="6233557" y="1443178"/>
            <a:ext cx="5823838" cy="400110"/>
          </a:xfrm>
          <a:prstGeom prst="rect">
            <a:avLst/>
          </a:prstGeom>
        </p:spPr>
        <p:txBody>
          <a:bodyPr wrap="square">
            <a:spAutoFit/>
          </a:bodyPr>
          <a:lstStyle/>
          <a:p>
            <a:pPr algn="just" rtl="1">
              <a:spcBef>
                <a:spcPct val="0"/>
              </a:spcBef>
              <a:buClr>
                <a:srgbClr val="FF3300"/>
              </a:buClr>
              <a:buSzPct val="65000"/>
            </a:pPr>
            <a:r>
              <a:rPr lang="ar-KW" altLang="en-US" sz="2000" b="1" dirty="0">
                <a:solidFill>
                  <a:schemeClr val="accent2">
                    <a:lumMod val="50000"/>
                  </a:schemeClr>
                </a:solidFill>
                <a:latin typeface="Arial" panose="020B0604020202020204" pitchFamily="34" charset="0"/>
                <a:cs typeface="PT Bold Heading" panose="02010400000000000000" pitchFamily="2" charset="-78"/>
              </a:rPr>
              <a:t>مصر والصين:</a:t>
            </a:r>
            <a:endParaRPr lang="ar-KW" altLang="en-US" sz="2200" b="1" dirty="0">
              <a:solidFill>
                <a:srgbClr val="003300"/>
              </a:solidFill>
              <a:latin typeface="Arial" panose="020B0604020202020204" pitchFamily="34" charset="0"/>
              <a:cs typeface="+mj-cs"/>
            </a:endParaRPr>
          </a:p>
        </p:txBody>
      </p:sp>
      <p:sp>
        <p:nvSpPr>
          <p:cNvPr id="487" name="Rectangle 486">
            <a:extLst>
              <a:ext uri="{FF2B5EF4-FFF2-40B4-BE49-F238E27FC236}">
                <a16:creationId xmlns:a16="http://schemas.microsoft.com/office/drawing/2014/main" id="{60C54E34-F1A5-4F11-B17C-A2B77B457D14}"/>
              </a:ext>
            </a:extLst>
          </p:cNvPr>
          <p:cNvSpPr/>
          <p:nvPr/>
        </p:nvSpPr>
        <p:spPr>
          <a:xfrm>
            <a:off x="7094954" y="2215198"/>
            <a:ext cx="4979588" cy="738664"/>
          </a:xfrm>
          <a:prstGeom prst="rect">
            <a:avLst/>
          </a:prstGeom>
        </p:spPr>
        <p:txBody>
          <a:bodyPr wrap="square">
            <a:spAutoFit/>
          </a:bodyPr>
          <a:lstStyle/>
          <a:p>
            <a:pPr marL="176213" indent="-176213" algn="just" rtl="1">
              <a:spcBef>
                <a:spcPct val="0"/>
              </a:spcBef>
              <a:buClr>
                <a:srgbClr val="FF3300"/>
              </a:buClr>
              <a:buSzPct val="65000"/>
            </a:pPr>
            <a:r>
              <a:rPr lang="ar-KW" altLang="en-US" sz="2100" b="1" dirty="0">
                <a:solidFill>
                  <a:srgbClr val="800000"/>
                </a:solidFill>
                <a:latin typeface="Arial" panose="020B0604020202020204" pitchFamily="34" charset="0"/>
                <a:cs typeface="+mj-cs"/>
              </a:rPr>
              <a:t>- مشروع إنشاء مصفاة تكرير ومجمع للبتروكيماويات بمحور قناة السويس.</a:t>
            </a:r>
          </a:p>
        </p:txBody>
      </p:sp>
      <p:sp>
        <p:nvSpPr>
          <p:cNvPr id="488" name="Rectangle 487">
            <a:extLst>
              <a:ext uri="{FF2B5EF4-FFF2-40B4-BE49-F238E27FC236}">
                <a16:creationId xmlns:a16="http://schemas.microsoft.com/office/drawing/2014/main" id="{EB285554-2F26-4C62-9933-A0A8E9F4A23C}"/>
              </a:ext>
            </a:extLst>
          </p:cNvPr>
          <p:cNvSpPr/>
          <p:nvPr/>
        </p:nvSpPr>
        <p:spPr>
          <a:xfrm>
            <a:off x="6425693" y="3100638"/>
            <a:ext cx="5680889" cy="415498"/>
          </a:xfrm>
          <a:prstGeom prst="rect">
            <a:avLst/>
          </a:prstGeom>
        </p:spPr>
        <p:txBody>
          <a:bodyPr wrap="square">
            <a:spAutoFit/>
          </a:bodyPr>
          <a:lstStyle/>
          <a:p>
            <a:pPr marL="225425" indent="-225425" algn="just" rtl="1">
              <a:spcBef>
                <a:spcPct val="0"/>
              </a:spcBef>
              <a:buClr>
                <a:srgbClr val="FF3300"/>
              </a:buClr>
              <a:buSzPct val="65000"/>
            </a:pPr>
            <a:r>
              <a:rPr lang="ar-KW" altLang="en-US" sz="2100" b="1" dirty="0">
                <a:solidFill>
                  <a:srgbClr val="800000"/>
                </a:solidFill>
                <a:latin typeface="Arial" panose="020B0604020202020204" pitchFamily="34" charset="0"/>
                <a:cs typeface="+mj-cs"/>
              </a:rPr>
              <a:t>- مشروع إنشاء محطة توليد الكهرباء بالحمراوين.</a:t>
            </a:r>
          </a:p>
        </p:txBody>
      </p:sp>
      <p:sp>
        <p:nvSpPr>
          <p:cNvPr id="490" name="Rectangle 489">
            <a:extLst>
              <a:ext uri="{FF2B5EF4-FFF2-40B4-BE49-F238E27FC236}">
                <a16:creationId xmlns:a16="http://schemas.microsoft.com/office/drawing/2014/main" id="{D9F88D67-61CF-4E4B-9BB7-1F0165A68CA5}"/>
              </a:ext>
            </a:extLst>
          </p:cNvPr>
          <p:cNvSpPr/>
          <p:nvPr/>
        </p:nvSpPr>
        <p:spPr>
          <a:xfrm>
            <a:off x="7348109" y="3941977"/>
            <a:ext cx="4794842" cy="400110"/>
          </a:xfrm>
          <a:prstGeom prst="rect">
            <a:avLst/>
          </a:prstGeom>
        </p:spPr>
        <p:txBody>
          <a:bodyPr wrap="square">
            <a:spAutoFit/>
          </a:bodyPr>
          <a:lstStyle/>
          <a:p>
            <a:pPr algn="just" rtl="1">
              <a:spcBef>
                <a:spcPct val="0"/>
              </a:spcBef>
              <a:buClr>
                <a:srgbClr val="FF3300"/>
              </a:buClr>
              <a:buSzPct val="65000"/>
            </a:pPr>
            <a:r>
              <a:rPr lang="ar-KW" altLang="en-US" sz="2000" b="1" dirty="0">
                <a:solidFill>
                  <a:schemeClr val="accent2">
                    <a:lumMod val="50000"/>
                  </a:schemeClr>
                </a:solidFill>
                <a:latin typeface="Arial" panose="020B0604020202020204" pitchFamily="34" charset="0"/>
                <a:cs typeface="PT Bold Heading" panose="02010400000000000000" pitchFamily="2" charset="-78"/>
              </a:rPr>
              <a:t>دولة الكويت والصين:</a:t>
            </a:r>
          </a:p>
        </p:txBody>
      </p:sp>
      <p:grpSp>
        <p:nvGrpSpPr>
          <p:cNvPr id="287" name="Group 286">
            <a:extLst>
              <a:ext uri="{FF2B5EF4-FFF2-40B4-BE49-F238E27FC236}">
                <a16:creationId xmlns:a16="http://schemas.microsoft.com/office/drawing/2014/main" id="{D946831F-6997-4D5C-96F1-F28ECEB032D7}"/>
              </a:ext>
            </a:extLst>
          </p:cNvPr>
          <p:cNvGrpSpPr/>
          <p:nvPr/>
        </p:nvGrpSpPr>
        <p:grpSpPr>
          <a:xfrm>
            <a:off x="29300" y="844680"/>
            <a:ext cx="12162700" cy="5858623"/>
            <a:chOff x="1751012" y="1676400"/>
            <a:chExt cx="8576143" cy="4277710"/>
          </a:xfrm>
          <a:solidFill>
            <a:schemeClr val="tx1">
              <a:lumMod val="50000"/>
              <a:lumOff val="50000"/>
              <a:alpha val="20000"/>
            </a:schemeClr>
          </a:solidFill>
        </p:grpSpPr>
        <p:sp>
          <p:nvSpPr>
            <p:cNvPr id="289" name="Freeform 1227">
              <a:extLst>
                <a:ext uri="{FF2B5EF4-FFF2-40B4-BE49-F238E27FC236}">
                  <a16:creationId xmlns:a16="http://schemas.microsoft.com/office/drawing/2014/main" id="{5ACCF7AB-D3E1-4EBB-9297-FC615ED52407}"/>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0" name="Group 289">
              <a:extLst>
                <a:ext uri="{FF2B5EF4-FFF2-40B4-BE49-F238E27FC236}">
                  <a16:creationId xmlns:a16="http://schemas.microsoft.com/office/drawing/2014/main" id="{78AC7259-9B77-46CE-BC1F-7B6FFC9503C1}"/>
                </a:ext>
              </a:extLst>
            </p:cNvPr>
            <p:cNvGrpSpPr/>
            <p:nvPr/>
          </p:nvGrpSpPr>
          <p:grpSpPr>
            <a:xfrm>
              <a:off x="3823545" y="4144788"/>
              <a:ext cx="1121241" cy="1809322"/>
              <a:chOff x="3823545" y="4144788"/>
              <a:chExt cx="1121241" cy="1809322"/>
            </a:xfrm>
            <a:grpFill/>
          </p:grpSpPr>
          <p:sp>
            <p:nvSpPr>
              <p:cNvPr id="469" name="Freeform 1228">
                <a:extLst>
                  <a:ext uri="{FF2B5EF4-FFF2-40B4-BE49-F238E27FC236}">
                    <a16:creationId xmlns:a16="http://schemas.microsoft.com/office/drawing/2014/main" id="{77E40790-772F-4BB7-A6B6-2E04FE60A2B5}"/>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230">
                <a:extLst>
                  <a:ext uri="{FF2B5EF4-FFF2-40B4-BE49-F238E27FC236}">
                    <a16:creationId xmlns:a16="http://schemas.microsoft.com/office/drawing/2014/main" id="{77E8C16B-338D-4B3B-B027-6DF700DD2A7D}"/>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231">
                <a:extLst>
                  <a:ext uri="{FF2B5EF4-FFF2-40B4-BE49-F238E27FC236}">
                    <a16:creationId xmlns:a16="http://schemas.microsoft.com/office/drawing/2014/main" id="{9E19F8A5-844B-463E-AED3-BB6050748B3F}"/>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1" name="Group 290">
              <a:extLst>
                <a:ext uri="{FF2B5EF4-FFF2-40B4-BE49-F238E27FC236}">
                  <a16:creationId xmlns:a16="http://schemas.microsoft.com/office/drawing/2014/main" id="{32835C89-0793-4FDD-9FAC-00ADB7003185}"/>
                </a:ext>
              </a:extLst>
            </p:cNvPr>
            <p:cNvGrpSpPr/>
            <p:nvPr/>
          </p:nvGrpSpPr>
          <p:grpSpPr>
            <a:xfrm>
              <a:off x="1751012" y="1676400"/>
              <a:ext cx="3720198" cy="2808284"/>
              <a:chOff x="1751012" y="1676400"/>
              <a:chExt cx="3720198" cy="2808284"/>
            </a:xfrm>
            <a:grpFill/>
          </p:grpSpPr>
          <p:sp>
            <p:nvSpPr>
              <p:cNvPr id="404" name="Freeform 1229">
                <a:extLst>
                  <a:ext uri="{FF2B5EF4-FFF2-40B4-BE49-F238E27FC236}">
                    <a16:creationId xmlns:a16="http://schemas.microsoft.com/office/drawing/2014/main" id="{55CAEBE1-E3B3-49C6-8151-440349BCCE3E}"/>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233">
                <a:extLst>
                  <a:ext uri="{FF2B5EF4-FFF2-40B4-BE49-F238E27FC236}">
                    <a16:creationId xmlns:a16="http://schemas.microsoft.com/office/drawing/2014/main" id="{CA58FF72-8C70-4D46-A0CD-054CE06E1276}"/>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234">
                <a:extLst>
                  <a:ext uri="{FF2B5EF4-FFF2-40B4-BE49-F238E27FC236}">
                    <a16:creationId xmlns:a16="http://schemas.microsoft.com/office/drawing/2014/main" id="{E4BF2660-194B-42F7-8C7D-33BF05BD4CD9}"/>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235">
                <a:extLst>
                  <a:ext uri="{FF2B5EF4-FFF2-40B4-BE49-F238E27FC236}">
                    <a16:creationId xmlns:a16="http://schemas.microsoft.com/office/drawing/2014/main" id="{25E02402-AE19-4335-9001-7BDA60DC0A35}"/>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236">
                <a:extLst>
                  <a:ext uri="{FF2B5EF4-FFF2-40B4-BE49-F238E27FC236}">
                    <a16:creationId xmlns:a16="http://schemas.microsoft.com/office/drawing/2014/main" id="{1856DFF6-098A-4E54-9BAE-0C1855D76D98}"/>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237">
                <a:extLst>
                  <a:ext uri="{FF2B5EF4-FFF2-40B4-BE49-F238E27FC236}">
                    <a16:creationId xmlns:a16="http://schemas.microsoft.com/office/drawing/2014/main" id="{1D94945F-A39E-4A46-9E8B-3F2DE12FF4C4}"/>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238">
                <a:extLst>
                  <a:ext uri="{FF2B5EF4-FFF2-40B4-BE49-F238E27FC236}">
                    <a16:creationId xmlns:a16="http://schemas.microsoft.com/office/drawing/2014/main" id="{A8004325-85BC-454B-89AB-E9CD03EFF096}"/>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239">
                <a:extLst>
                  <a:ext uri="{FF2B5EF4-FFF2-40B4-BE49-F238E27FC236}">
                    <a16:creationId xmlns:a16="http://schemas.microsoft.com/office/drawing/2014/main" id="{A02D3D66-81E6-493C-BA3A-698AA450EB5F}"/>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240">
                <a:extLst>
                  <a:ext uri="{FF2B5EF4-FFF2-40B4-BE49-F238E27FC236}">
                    <a16:creationId xmlns:a16="http://schemas.microsoft.com/office/drawing/2014/main" id="{E98530E4-AC30-4322-A442-F93E19ECD877}"/>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241">
                <a:extLst>
                  <a:ext uri="{FF2B5EF4-FFF2-40B4-BE49-F238E27FC236}">
                    <a16:creationId xmlns:a16="http://schemas.microsoft.com/office/drawing/2014/main" id="{C7305988-F5DD-434D-B662-C4D7E05C5235}"/>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242">
                <a:extLst>
                  <a:ext uri="{FF2B5EF4-FFF2-40B4-BE49-F238E27FC236}">
                    <a16:creationId xmlns:a16="http://schemas.microsoft.com/office/drawing/2014/main" id="{65CE0C44-31BD-4DB6-A06E-C789CBFF349C}"/>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243">
                <a:extLst>
                  <a:ext uri="{FF2B5EF4-FFF2-40B4-BE49-F238E27FC236}">
                    <a16:creationId xmlns:a16="http://schemas.microsoft.com/office/drawing/2014/main" id="{7EF7B04E-5683-4D66-986F-C3719D13B288}"/>
                  </a:ext>
                </a:extLst>
              </p:cNvPr>
              <p:cNvSpPr>
                <a:spLocks/>
              </p:cNvSpPr>
              <p:nvPr/>
            </p:nvSpPr>
            <p:spPr bwMode="auto">
              <a:xfrm>
                <a:off x="1751012" y="2300781"/>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244">
                <a:extLst>
                  <a:ext uri="{FF2B5EF4-FFF2-40B4-BE49-F238E27FC236}">
                    <a16:creationId xmlns:a16="http://schemas.microsoft.com/office/drawing/2014/main" id="{5B6DA032-749E-4BAB-9D13-8C07E7E800B9}"/>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245">
                <a:extLst>
                  <a:ext uri="{FF2B5EF4-FFF2-40B4-BE49-F238E27FC236}">
                    <a16:creationId xmlns:a16="http://schemas.microsoft.com/office/drawing/2014/main" id="{379DDEE5-34C9-4FB3-BFCA-50944D771F4B}"/>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246">
                <a:extLst>
                  <a:ext uri="{FF2B5EF4-FFF2-40B4-BE49-F238E27FC236}">
                    <a16:creationId xmlns:a16="http://schemas.microsoft.com/office/drawing/2014/main" id="{11842B2A-17B3-4CBD-AA09-17E95163887C}"/>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247">
                <a:extLst>
                  <a:ext uri="{FF2B5EF4-FFF2-40B4-BE49-F238E27FC236}">
                    <a16:creationId xmlns:a16="http://schemas.microsoft.com/office/drawing/2014/main" id="{50B16267-D0D7-40FA-A642-5C34D3FAE009}"/>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248">
                <a:extLst>
                  <a:ext uri="{FF2B5EF4-FFF2-40B4-BE49-F238E27FC236}">
                    <a16:creationId xmlns:a16="http://schemas.microsoft.com/office/drawing/2014/main" id="{43B645D4-C94D-4E57-81F8-3401055B977D}"/>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249">
                <a:extLst>
                  <a:ext uri="{FF2B5EF4-FFF2-40B4-BE49-F238E27FC236}">
                    <a16:creationId xmlns:a16="http://schemas.microsoft.com/office/drawing/2014/main" id="{CC9D3BAF-8919-434C-836A-49E8612CB013}"/>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250">
                <a:extLst>
                  <a:ext uri="{FF2B5EF4-FFF2-40B4-BE49-F238E27FC236}">
                    <a16:creationId xmlns:a16="http://schemas.microsoft.com/office/drawing/2014/main" id="{5E41CFA3-03E9-43D9-8A34-A2A0F8A633FA}"/>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251">
                <a:extLst>
                  <a:ext uri="{FF2B5EF4-FFF2-40B4-BE49-F238E27FC236}">
                    <a16:creationId xmlns:a16="http://schemas.microsoft.com/office/drawing/2014/main" id="{2A9A1505-3820-40E7-8A2F-DDCCD1C28466}"/>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252">
                <a:extLst>
                  <a:ext uri="{FF2B5EF4-FFF2-40B4-BE49-F238E27FC236}">
                    <a16:creationId xmlns:a16="http://schemas.microsoft.com/office/drawing/2014/main" id="{492751B3-7403-4E2D-894C-27EFA9C3E6F0}"/>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253">
                <a:extLst>
                  <a:ext uri="{FF2B5EF4-FFF2-40B4-BE49-F238E27FC236}">
                    <a16:creationId xmlns:a16="http://schemas.microsoft.com/office/drawing/2014/main" id="{8E3F8835-6FEC-4095-B2FB-0DE8C0BA38C4}"/>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1254">
                <a:extLst>
                  <a:ext uri="{FF2B5EF4-FFF2-40B4-BE49-F238E27FC236}">
                    <a16:creationId xmlns:a16="http://schemas.microsoft.com/office/drawing/2014/main" id="{62F07EC0-7A13-4BE3-A34B-C12246D01A76}"/>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255">
                <a:extLst>
                  <a:ext uri="{FF2B5EF4-FFF2-40B4-BE49-F238E27FC236}">
                    <a16:creationId xmlns:a16="http://schemas.microsoft.com/office/drawing/2014/main" id="{17B7B196-B51A-42BB-83E2-AFE14E7EF399}"/>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256">
                <a:extLst>
                  <a:ext uri="{FF2B5EF4-FFF2-40B4-BE49-F238E27FC236}">
                    <a16:creationId xmlns:a16="http://schemas.microsoft.com/office/drawing/2014/main" id="{03D791AF-0400-4017-AE1C-141A0593DD36}"/>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257">
                <a:extLst>
                  <a:ext uri="{FF2B5EF4-FFF2-40B4-BE49-F238E27FC236}">
                    <a16:creationId xmlns:a16="http://schemas.microsoft.com/office/drawing/2014/main" id="{C3E7EAAF-6A1A-448A-8294-8674302692FB}"/>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258">
                <a:extLst>
                  <a:ext uri="{FF2B5EF4-FFF2-40B4-BE49-F238E27FC236}">
                    <a16:creationId xmlns:a16="http://schemas.microsoft.com/office/drawing/2014/main" id="{BC3410CF-3FDB-4990-9950-25173D43183E}"/>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259">
                <a:extLst>
                  <a:ext uri="{FF2B5EF4-FFF2-40B4-BE49-F238E27FC236}">
                    <a16:creationId xmlns:a16="http://schemas.microsoft.com/office/drawing/2014/main" id="{FE476402-A4E0-4E0E-A6D8-D8A729E2679C}"/>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260">
                <a:extLst>
                  <a:ext uri="{FF2B5EF4-FFF2-40B4-BE49-F238E27FC236}">
                    <a16:creationId xmlns:a16="http://schemas.microsoft.com/office/drawing/2014/main" id="{3E8BF0E1-2E80-4532-B0E3-16667952E2CA}"/>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261">
                <a:extLst>
                  <a:ext uri="{FF2B5EF4-FFF2-40B4-BE49-F238E27FC236}">
                    <a16:creationId xmlns:a16="http://schemas.microsoft.com/office/drawing/2014/main" id="{EF899743-BAAA-46AE-88AD-93784A03A238}"/>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1262">
                <a:extLst>
                  <a:ext uri="{FF2B5EF4-FFF2-40B4-BE49-F238E27FC236}">
                    <a16:creationId xmlns:a16="http://schemas.microsoft.com/office/drawing/2014/main" id="{C4A982AD-2D49-40F6-8188-62B67CCBC957}"/>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1263">
                <a:extLst>
                  <a:ext uri="{FF2B5EF4-FFF2-40B4-BE49-F238E27FC236}">
                    <a16:creationId xmlns:a16="http://schemas.microsoft.com/office/drawing/2014/main" id="{B3F8702B-C04D-4DC9-B9F4-E057E1F818E2}"/>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1264">
                <a:extLst>
                  <a:ext uri="{FF2B5EF4-FFF2-40B4-BE49-F238E27FC236}">
                    <a16:creationId xmlns:a16="http://schemas.microsoft.com/office/drawing/2014/main" id="{90146565-FA25-4706-9F60-D7D770627261}"/>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1265">
                <a:extLst>
                  <a:ext uri="{FF2B5EF4-FFF2-40B4-BE49-F238E27FC236}">
                    <a16:creationId xmlns:a16="http://schemas.microsoft.com/office/drawing/2014/main" id="{875CDCEA-56B2-4561-A8A3-35E2D28332D3}"/>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1266">
                <a:extLst>
                  <a:ext uri="{FF2B5EF4-FFF2-40B4-BE49-F238E27FC236}">
                    <a16:creationId xmlns:a16="http://schemas.microsoft.com/office/drawing/2014/main" id="{6AF2BFF1-0702-4B54-843C-331C65D82299}"/>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1267">
                <a:extLst>
                  <a:ext uri="{FF2B5EF4-FFF2-40B4-BE49-F238E27FC236}">
                    <a16:creationId xmlns:a16="http://schemas.microsoft.com/office/drawing/2014/main" id="{C7D22815-92F1-4CD5-8E95-575368B04946}"/>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1268">
                <a:extLst>
                  <a:ext uri="{FF2B5EF4-FFF2-40B4-BE49-F238E27FC236}">
                    <a16:creationId xmlns:a16="http://schemas.microsoft.com/office/drawing/2014/main" id="{3A44E147-4301-4571-8BDD-E7CFDC1F4AEA}"/>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1269">
                <a:extLst>
                  <a:ext uri="{FF2B5EF4-FFF2-40B4-BE49-F238E27FC236}">
                    <a16:creationId xmlns:a16="http://schemas.microsoft.com/office/drawing/2014/main" id="{3E7D2808-71F4-4078-B8EF-F8DBF95270A2}"/>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1270">
                <a:extLst>
                  <a:ext uri="{FF2B5EF4-FFF2-40B4-BE49-F238E27FC236}">
                    <a16:creationId xmlns:a16="http://schemas.microsoft.com/office/drawing/2014/main" id="{700986AA-0FBA-47E5-BFEF-3C13CA5B8034}"/>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1271">
                <a:extLst>
                  <a:ext uri="{FF2B5EF4-FFF2-40B4-BE49-F238E27FC236}">
                    <a16:creationId xmlns:a16="http://schemas.microsoft.com/office/drawing/2014/main" id="{39CFB4BF-F5C1-4331-846D-E3FAAFB9D151}"/>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1272">
                <a:extLst>
                  <a:ext uri="{FF2B5EF4-FFF2-40B4-BE49-F238E27FC236}">
                    <a16:creationId xmlns:a16="http://schemas.microsoft.com/office/drawing/2014/main" id="{DEE6F7F5-33D9-4CA7-A0CA-1704C481F612}"/>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1273">
                <a:extLst>
                  <a:ext uri="{FF2B5EF4-FFF2-40B4-BE49-F238E27FC236}">
                    <a16:creationId xmlns:a16="http://schemas.microsoft.com/office/drawing/2014/main" id="{A2DFA16E-AAAD-48B4-BA80-A2421D7F48F2}"/>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1274">
                <a:extLst>
                  <a:ext uri="{FF2B5EF4-FFF2-40B4-BE49-F238E27FC236}">
                    <a16:creationId xmlns:a16="http://schemas.microsoft.com/office/drawing/2014/main" id="{AD2E5950-9C53-4EDD-822F-3463BA8D7E2E}"/>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1275">
                <a:extLst>
                  <a:ext uri="{FF2B5EF4-FFF2-40B4-BE49-F238E27FC236}">
                    <a16:creationId xmlns:a16="http://schemas.microsoft.com/office/drawing/2014/main" id="{99FB80ED-ECDE-4683-BBCC-C72BD800CFF1}"/>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276">
                <a:extLst>
                  <a:ext uri="{FF2B5EF4-FFF2-40B4-BE49-F238E27FC236}">
                    <a16:creationId xmlns:a16="http://schemas.microsoft.com/office/drawing/2014/main" id="{434DBBCA-9FE0-442D-82FB-EAC53897B2CD}"/>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1277">
                <a:extLst>
                  <a:ext uri="{FF2B5EF4-FFF2-40B4-BE49-F238E27FC236}">
                    <a16:creationId xmlns:a16="http://schemas.microsoft.com/office/drawing/2014/main" id="{7B963559-9BC4-4B55-B087-9CC987564AA2}"/>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1278">
                <a:extLst>
                  <a:ext uri="{FF2B5EF4-FFF2-40B4-BE49-F238E27FC236}">
                    <a16:creationId xmlns:a16="http://schemas.microsoft.com/office/drawing/2014/main" id="{85B29ABB-8843-4D95-9B54-49C8356E0DA3}"/>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279">
                <a:extLst>
                  <a:ext uri="{FF2B5EF4-FFF2-40B4-BE49-F238E27FC236}">
                    <a16:creationId xmlns:a16="http://schemas.microsoft.com/office/drawing/2014/main" id="{6EA36307-DE73-4512-A4F4-E653DC2E759B}"/>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1280">
                <a:extLst>
                  <a:ext uri="{FF2B5EF4-FFF2-40B4-BE49-F238E27FC236}">
                    <a16:creationId xmlns:a16="http://schemas.microsoft.com/office/drawing/2014/main" id="{3EC0A497-EB9E-4C02-AA42-FA24C9863342}"/>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281">
                <a:extLst>
                  <a:ext uri="{FF2B5EF4-FFF2-40B4-BE49-F238E27FC236}">
                    <a16:creationId xmlns:a16="http://schemas.microsoft.com/office/drawing/2014/main" id="{8423CD58-724B-464A-99CC-D4D59E73DD10}"/>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1282">
                <a:extLst>
                  <a:ext uri="{FF2B5EF4-FFF2-40B4-BE49-F238E27FC236}">
                    <a16:creationId xmlns:a16="http://schemas.microsoft.com/office/drawing/2014/main" id="{3F4F345A-6C87-47E1-BC52-2D075DA7779F}"/>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283">
                <a:extLst>
                  <a:ext uri="{FF2B5EF4-FFF2-40B4-BE49-F238E27FC236}">
                    <a16:creationId xmlns:a16="http://schemas.microsoft.com/office/drawing/2014/main" id="{B94233DC-C995-4BA8-9438-942B6F93761E}"/>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284">
                <a:extLst>
                  <a:ext uri="{FF2B5EF4-FFF2-40B4-BE49-F238E27FC236}">
                    <a16:creationId xmlns:a16="http://schemas.microsoft.com/office/drawing/2014/main" id="{7F24A78A-022D-4CF3-A436-1A2E509332BA}"/>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285">
                <a:extLst>
                  <a:ext uri="{FF2B5EF4-FFF2-40B4-BE49-F238E27FC236}">
                    <a16:creationId xmlns:a16="http://schemas.microsoft.com/office/drawing/2014/main" id="{1A22B6FC-55F5-432A-9E66-202F408D7920}"/>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286">
                <a:extLst>
                  <a:ext uri="{FF2B5EF4-FFF2-40B4-BE49-F238E27FC236}">
                    <a16:creationId xmlns:a16="http://schemas.microsoft.com/office/drawing/2014/main" id="{76F120EF-157A-459E-9225-5BA2E846AA4B}"/>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287">
                <a:extLst>
                  <a:ext uri="{FF2B5EF4-FFF2-40B4-BE49-F238E27FC236}">
                    <a16:creationId xmlns:a16="http://schemas.microsoft.com/office/drawing/2014/main" id="{72756260-0C63-4D05-AE53-7726821F4045}"/>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288">
                <a:extLst>
                  <a:ext uri="{FF2B5EF4-FFF2-40B4-BE49-F238E27FC236}">
                    <a16:creationId xmlns:a16="http://schemas.microsoft.com/office/drawing/2014/main" id="{FA0F8F11-A84D-48AA-8ECB-804E2F956AF2}"/>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289">
                <a:extLst>
                  <a:ext uri="{FF2B5EF4-FFF2-40B4-BE49-F238E27FC236}">
                    <a16:creationId xmlns:a16="http://schemas.microsoft.com/office/drawing/2014/main" id="{249ED4B0-3263-4214-A470-48ED44CD9209}"/>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90">
                <a:extLst>
                  <a:ext uri="{FF2B5EF4-FFF2-40B4-BE49-F238E27FC236}">
                    <a16:creationId xmlns:a16="http://schemas.microsoft.com/office/drawing/2014/main" id="{FF3B1421-4554-4174-95B4-AB939D829A8A}"/>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291">
                <a:extLst>
                  <a:ext uri="{FF2B5EF4-FFF2-40B4-BE49-F238E27FC236}">
                    <a16:creationId xmlns:a16="http://schemas.microsoft.com/office/drawing/2014/main" id="{B8E52C4A-A9CA-4D81-A3D2-C81C0FC4EAF1}"/>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292">
                <a:extLst>
                  <a:ext uri="{FF2B5EF4-FFF2-40B4-BE49-F238E27FC236}">
                    <a16:creationId xmlns:a16="http://schemas.microsoft.com/office/drawing/2014/main" id="{7A95E1BE-8DBD-4C3B-9A78-0AF04336F5F8}"/>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293">
                <a:extLst>
                  <a:ext uri="{FF2B5EF4-FFF2-40B4-BE49-F238E27FC236}">
                    <a16:creationId xmlns:a16="http://schemas.microsoft.com/office/drawing/2014/main" id="{DD2C97A4-8F68-40B6-92DD-B9D2AAB8E44B}"/>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294">
                <a:extLst>
                  <a:ext uri="{FF2B5EF4-FFF2-40B4-BE49-F238E27FC236}">
                    <a16:creationId xmlns:a16="http://schemas.microsoft.com/office/drawing/2014/main" id="{72E444C0-4CDF-4D11-B0E1-83B101DFD231}"/>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295">
                <a:extLst>
                  <a:ext uri="{FF2B5EF4-FFF2-40B4-BE49-F238E27FC236}">
                    <a16:creationId xmlns:a16="http://schemas.microsoft.com/office/drawing/2014/main" id="{84CC79DF-4BD7-42E4-9AD3-133927F8049D}"/>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296">
                <a:extLst>
                  <a:ext uri="{FF2B5EF4-FFF2-40B4-BE49-F238E27FC236}">
                    <a16:creationId xmlns:a16="http://schemas.microsoft.com/office/drawing/2014/main" id="{236A13D8-77DF-4118-B58F-B3AE4E5F54EE}"/>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2" name="Freeform 1364">
              <a:extLst>
                <a:ext uri="{FF2B5EF4-FFF2-40B4-BE49-F238E27FC236}">
                  <a16:creationId xmlns:a16="http://schemas.microsoft.com/office/drawing/2014/main" id="{6621C2CD-2B58-4863-BB9D-264F7DDC7443}"/>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226">
              <a:extLst>
                <a:ext uri="{FF2B5EF4-FFF2-40B4-BE49-F238E27FC236}">
                  <a16:creationId xmlns:a16="http://schemas.microsoft.com/office/drawing/2014/main" id="{69A554A6-6E07-4086-A3AD-F4941D89616F}"/>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4" name="Group 293">
              <a:extLst>
                <a:ext uri="{FF2B5EF4-FFF2-40B4-BE49-F238E27FC236}">
                  <a16:creationId xmlns:a16="http://schemas.microsoft.com/office/drawing/2014/main" id="{13EE8FA7-E58B-4BA1-A09F-B74CCF1DAE6F}"/>
                </a:ext>
              </a:extLst>
            </p:cNvPr>
            <p:cNvGrpSpPr/>
            <p:nvPr/>
          </p:nvGrpSpPr>
          <p:grpSpPr>
            <a:xfrm>
              <a:off x="8486745" y="4130279"/>
              <a:ext cx="1562691" cy="1521241"/>
              <a:chOff x="8486745" y="4130279"/>
              <a:chExt cx="1562691" cy="1521241"/>
            </a:xfrm>
            <a:grpFill/>
          </p:grpSpPr>
          <p:sp>
            <p:nvSpPr>
              <p:cNvPr id="384" name="Freeform 1220">
                <a:extLst>
                  <a:ext uri="{FF2B5EF4-FFF2-40B4-BE49-F238E27FC236}">
                    <a16:creationId xmlns:a16="http://schemas.microsoft.com/office/drawing/2014/main" id="{A18F5CBC-A850-42EB-963B-2B27AA733A26}"/>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21">
                <a:extLst>
                  <a:ext uri="{FF2B5EF4-FFF2-40B4-BE49-F238E27FC236}">
                    <a16:creationId xmlns:a16="http://schemas.microsoft.com/office/drawing/2014/main" id="{FE7B9235-CA49-4EFC-BEA8-99FF773E30D8}"/>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22">
                <a:extLst>
                  <a:ext uri="{FF2B5EF4-FFF2-40B4-BE49-F238E27FC236}">
                    <a16:creationId xmlns:a16="http://schemas.microsoft.com/office/drawing/2014/main" id="{EE697C59-DA9C-453D-B8F1-1C1F1AC7E2CA}"/>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23">
                <a:extLst>
                  <a:ext uri="{FF2B5EF4-FFF2-40B4-BE49-F238E27FC236}">
                    <a16:creationId xmlns:a16="http://schemas.microsoft.com/office/drawing/2014/main" id="{2D99A484-1DDE-4AB2-83C5-279E100CA331}"/>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224">
                <a:extLst>
                  <a:ext uri="{FF2B5EF4-FFF2-40B4-BE49-F238E27FC236}">
                    <a16:creationId xmlns:a16="http://schemas.microsoft.com/office/drawing/2014/main" id="{4E37A215-93F3-42FA-BA16-E87B4610382D}"/>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225">
                <a:extLst>
                  <a:ext uri="{FF2B5EF4-FFF2-40B4-BE49-F238E27FC236}">
                    <a16:creationId xmlns:a16="http://schemas.microsoft.com/office/drawing/2014/main" id="{DFF04EE5-320C-4B29-A469-78F4F14451E1}"/>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209">
                <a:extLst>
                  <a:ext uri="{FF2B5EF4-FFF2-40B4-BE49-F238E27FC236}">
                    <a16:creationId xmlns:a16="http://schemas.microsoft.com/office/drawing/2014/main" id="{971099A0-E59C-4319-AC49-A3E0BF2C47FF}"/>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210">
                <a:extLst>
                  <a:ext uri="{FF2B5EF4-FFF2-40B4-BE49-F238E27FC236}">
                    <a16:creationId xmlns:a16="http://schemas.microsoft.com/office/drawing/2014/main" id="{6B40E0A6-00EE-4324-90B2-631391241DE1}"/>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211">
                <a:extLst>
                  <a:ext uri="{FF2B5EF4-FFF2-40B4-BE49-F238E27FC236}">
                    <a16:creationId xmlns:a16="http://schemas.microsoft.com/office/drawing/2014/main" id="{50DA6EF4-FD27-4A0B-BFD9-614BD2B99032}"/>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212">
                <a:extLst>
                  <a:ext uri="{FF2B5EF4-FFF2-40B4-BE49-F238E27FC236}">
                    <a16:creationId xmlns:a16="http://schemas.microsoft.com/office/drawing/2014/main" id="{B457BA47-5071-4954-B9DB-587C99CDE7FC}"/>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213">
                <a:extLst>
                  <a:ext uri="{FF2B5EF4-FFF2-40B4-BE49-F238E27FC236}">
                    <a16:creationId xmlns:a16="http://schemas.microsoft.com/office/drawing/2014/main" id="{B3A60139-64A8-4A56-BEE8-1D968BCC4155}"/>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214">
                <a:extLst>
                  <a:ext uri="{FF2B5EF4-FFF2-40B4-BE49-F238E27FC236}">
                    <a16:creationId xmlns:a16="http://schemas.microsoft.com/office/drawing/2014/main" id="{EEAFFDA1-7326-457E-B2A0-D02BA1627F7B}"/>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215">
                <a:extLst>
                  <a:ext uri="{FF2B5EF4-FFF2-40B4-BE49-F238E27FC236}">
                    <a16:creationId xmlns:a16="http://schemas.microsoft.com/office/drawing/2014/main" id="{0D1D0882-6174-4149-8A6C-41D55C712B2B}"/>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216">
                <a:extLst>
                  <a:ext uri="{FF2B5EF4-FFF2-40B4-BE49-F238E27FC236}">
                    <a16:creationId xmlns:a16="http://schemas.microsoft.com/office/drawing/2014/main" id="{95E7869A-280E-42D5-8E4F-D775B6B7D81C}"/>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217">
                <a:extLst>
                  <a:ext uri="{FF2B5EF4-FFF2-40B4-BE49-F238E27FC236}">
                    <a16:creationId xmlns:a16="http://schemas.microsoft.com/office/drawing/2014/main" id="{4B39E74C-D141-4C7E-BC82-2F651E5CE4E0}"/>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218">
                <a:extLst>
                  <a:ext uri="{FF2B5EF4-FFF2-40B4-BE49-F238E27FC236}">
                    <a16:creationId xmlns:a16="http://schemas.microsoft.com/office/drawing/2014/main" id="{6E86312A-118A-4B4A-B188-2499222CCF4B}"/>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219">
                <a:extLst>
                  <a:ext uri="{FF2B5EF4-FFF2-40B4-BE49-F238E27FC236}">
                    <a16:creationId xmlns:a16="http://schemas.microsoft.com/office/drawing/2014/main" id="{3FAF2D4B-ED9C-4346-A6DA-ED6DBB25E0E2}"/>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308">
                <a:extLst>
                  <a:ext uri="{FF2B5EF4-FFF2-40B4-BE49-F238E27FC236}">
                    <a16:creationId xmlns:a16="http://schemas.microsoft.com/office/drawing/2014/main" id="{675BE643-185E-4960-A0C7-6669BE13EDC7}"/>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314">
                <a:extLst>
                  <a:ext uri="{FF2B5EF4-FFF2-40B4-BE49-F238E27FC236}">
                    <a16:creationId xmlns:a16="http://schemas.microsoft.com/office/drawing/2014/main" id="{F36E53CA-3997-4903-8677-27A9571DF5BB}"/>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318">
                <a:extLst>
                  <a:ext uri="{FF2B5EF4-FFF2-40B4-BE49-F238E27FC236}">
                    <a16:creationId xmlns:a16="http://schemas.microsoft.com/office/drawing/2014/main" id="{2EC92741-5083-448E-952F-1FCB9B25BEC8}"/>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5" name="Group 294">
              <a:extLst>
                <a:ext uri="{FF2B5EF4-FFF2-40B4-BE49-F238E27FC236}">
                  <a16:creationId xmlns:a16="http://schemas.microsoft.com/office/drawing/2014/main" id="{95B81987-57D5-44F4-A300-FCED5D06F7B0}"/>
                </a:ext>
              </a:extLst>
            </p:cNvPr>
            <p:cNvGrpSpPr/>
            <p:nvPr/>
          </p:nvGrpSpPr>
          <p:grpSpPr>
            <a:xfrm>
              <a:off x="6389342" y="1817332"/>
              <a:ext cx="3937813" cy="2901547"/>
              <a:chOff x="6389342" y="1817332"/>
              <a:chExt cx="3937813" cy="2901547"/>
            </a:xfrm>
            <a:grpFill/>
          </p:grpSpPr>
          <p:sp>
            <p:nvSpPr>
              <p:cNvPr id="332" name="Freeform 1297">
                <a:extLst>
                  <a:ext uri="{FF2B5EF4-FFF2-40B4-BE49-F238E27FC236}">
                    <a16:creationId xmlns:a16="http://schemas.microsoft.com/office/drawing/2014/main" id="{D09C13C2-7349-4D5D-A1DB-395BD5742EEC}"/>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298">
                <a:extLst>
                  <a:ext uri="{FF2B5EF4-FFF2-40B4-BE49-F238E27FC236}">
                    <a16:creationId xmlns:a16="http://schemas.microsoft.com/office/drawing/2014/main" id="{5750B863-6615-454B-B9FF-2C5CB3C89A96}"/>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299">
                <a:extLst>
                  <a:ext uri="{FF2B5EF4-FFF2-40B4-BE49-F238E27FC236}">
                    <a16:creationId xmlns:a16="http://schemas.microsoft.com/office/drawing/2014/main" id="{EF178C04-4B0F-4BD7-B60D-32DA8BB1E336}"/>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300">
                <a:extLst>
                  <a:ext uri="{FF2B5EF4-FFF2-40B4-BE49-F238E27FC236}">
                    <a16:creationId xmlns:a16="http://schemas.microsoft.com/office/drawing/2014/main" id="{C666960C-52B4-491B-A775-211543A619AE}"/>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301">
                <a:extLst>
                  <a:ext uri="{FF2B5EF4-FFF2-40B4-BE49-F238E27FC236}">
                    <a16:creationId xmlns:a16="http://schemas.microsoft.com/office/drawing/2014/main" id="{368C1F52-0518-4468-87D2-6C2B225EADBB}"/>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302">
                <a:extLst>
                  <a:ext uri="{FF2B5EF4-FFF2-40B4-BE49-F238E27FC236}">
                    <a16:creationId xmlns:a16="http://schemas.microsoft.com/office/drawing/2014/main" id="{CE806FCC-16D6-45D0-A307-15D53590CB3E}"/>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303">
                <a:extLst>
                  <a:ext uri="{FF2B5EF4-FFF2-40B4-BE49-F238E27FC236}">
                    <a16:creationId xmlns:a16="http://schemas.microsoft.com/office/drawing/2014/main" id="{05BEE36C-A834-46C6-8C4A-763D5A82F78B}"/>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304">
                <a:extLst>
                  <a:ext uri="{FF2B5EF4-FFF2-40B4-BE49-F238E27FC236}">
                    <a16:creationId xmlns:a16="http://schemas.microsoft.com/office/drawing/2014/main" id="{C6167CB1-99FF-4B95-B094-76CBBB6EF237}"/>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305">
                <a:extLst>
                  <a:ext uri="{FF2B5EF4-FFF2-40B4-BE49-F238E27FC236}">
                    <a16:creationId xmlns:a16="http://schemas.microsoft.com/office/drawing/2014/main" id="{1460B32C-7BE1-4782-A3F1-ABA4DB95CB8C}"/>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306">
                <a:extLst>
                  <a:ext uri="{FF2B5EF4-FFF2-40B4-BE49-F238E27FC236}">
                    <a16:creationId xmlns:a16="http://schemas.microsoft.com/office/drawing/2014/main" id="{B033E38C-EA2A-4602-8D3C-D92C5BC58470}"/>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307">
                <a:extLst>
                  <a:ext uri="{FF2B5EF4-FFF2-40B4-BE49-F238E27FC236}">
                    <a16:creationId xmlns:a16="http://schemas.microsoft.com/office/drawing/2014/main" id="{4D6354A1-E9F8-49BC-8FFE-863F1732CABE}"/>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309">
                <a:extLst>
                  <a:ext uri="{FF2B5EF4-FFF2-40B4-BE49-F238E27FC236}">
                    <a16:creationId xmlns:a16="http://schemas.microsoft.com/office/drawing/2014/main" id="{A8437992-8798-4649-8BAD-533FCA5AC3B7}"/>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310">
                <a:extLst>
                  <a:ext uri="{FF2B5EF4-FFF2-40B4-BE49-F238E27FC236}">
                    <a16:creationId xmlns:a16="http://schemas.microsoft.com/office/drawing/2014/main" id="{97BCE1F7-CE1A-474C-B62C-92FF1E45D1D9}"/>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311">
                <a:extLst>
                  <a:ext uri="{FF2B5EF4-FFF2-40B4-BE49-F238E27FC236}">
                    <a16:creationId xmlns:a16="http://schemas.microsoft.com/office/drawing/2014/main" id="{259E985E-A27D-46A7-BC66-C2F3FE16543A}"/>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312">
                <a:extLst>
                  <a:ext uri="{FF2B5EF4-FFF2-40B4-BE49-F238E27FC236}">
                    <a16:creationId xmlns:a16="http://schemas.microsoft.com/office/drawing/2014/main" id="{E3598083-0E2B-4B27-9DA1-F72E74A1BF2A}"/>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313">
                <a:extLst>
                  <a:ext uri="{FF2B5EF4-FFF2-40B4-BE49-F238E27FC236}">
                    <a16:creationId xmlns:a16="http://schemas.microsoft.com/office/drawing/2014/main" id="{6D9450C0-69DC-41DB-9D23-92173924010F}"/>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315">
                <a:extLst>
                  <a:ext uri="{FF2B5EF4-FFF2-40B4-BE49-F238E27FC236}">
                    <a16:creationId xmlns:a16="http://schemas.microsoft.com/office/drawing/2014/main" id="{8F81C0F4-2A1F-4254-9FC5-B5BA86419938}"/>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316">
                <a:extLst>
                  <a:ext uri="{FF2B5EF4-FFF2-40B4-BE49-F238E27FC236}">
                    <a16:creationId xmlns:a16="http://schemas.microsoft.com/office/drawing/2014/main" id="{41668DF6-1B8F-4CD1-B668-CCE850570F6A}"/>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317">
                <a:extLst>
                  <a:ext uri="{FF2B5EF4-FFF2-40B4-BE49-F238E27FC236}">
                    <a16:creationId xmlns:a16="http://schemas.microsoft.com/office/drawing/2014/main" id="{DEDDCED7-6CAF-426C-92EB-2AE60D4075EB}"/>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319">
                <a:extLst>
                  <a:ext uri="{FF2B5EF4-FFF2-40B4-BE49-F238E27FC236}">
                    <a16:creationId xmlns:a16="http://schemas.microsoft.com/office/drawing/2014/main" id="{475A4908-25F8-4EAB-8390-0990B636B3ED}"/>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320">
                <a:extLst>
                  <a:ext uri="{FF2B5EF4-FFF2-40B4-BE49-F238E27FC236}">
                    <a16:creationId xmlns:a16="http://schemas.microsoft.com/office/drawing/2014/main" id="{2952C8BF-AF47-406A-883C-03512669357F}"/>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321">
                <a:extLst>
                  <a:ext uri="{FF2B5EF4-FFF2-40B4-BE49-F238E27FC236}">
                    <a16:creationId xmlns:a16="http://schemas.microsoft.com/office/drawing/2014/main" id="{78D98191-5063-4950-A116-DE05F375522F}"/>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322">
                <a:extLst>
                  <a:ext uri="{FF2B5EF4-FFF2-40B4-BE49-F238E27FC236}">
                    <a16:creationId xmlns:a16="http://schemas.microsoft.com/office/drawing/2014/main" id="{2582EA24-0BEC-4681-B780-A0CC268769F3}"/>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323">
                <a:extLst>
                  <a:ext uri="{FF2B5EF4-FFF2-40B4-BE49-F238E27FC236}">
                    <a16:creationId xmlns:a16="http://schemas.microsoft.com/office/drawing/2014/main" id="{C9543179-3B2E-4BFA-ADF2-8882BAC3E4DD}"/>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324">
                <a:extLst>
                  <a:ext uri="{FF2B5EF4-FFF2-40B4-BE49-F238E27FC236}">
                    <a16:creationId xmlns:a16="http://schemas.microsoft.com/office/drawing/2014/main" id="{05C1C037-FF40-4C6F-8C6F-C686EDE91EE3}"/>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325">
                <a:extLst>
                  <a:ext uri="{FF2B5EF4-FFF2-40B4-BE49-F238E27FC236}">
                    <a16:creationId xmlns:a16="http://schemas.microsoft.com/office/drawing/2014/main" id="{5345DA9A-82AB-4C27-85FB-AA61CC9CA445}"/>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326">
                <a:extLst>
                  <a:ext uri="{FF2B5EF4-FFF2-40B4-BE49-F238E27FC236}">
                    <a16:creationId xmlns:a16="http://schemas.microsoft.com/office/drawing/2014/main" id="{B3855D81-2DDC-4120-9CFA-4E1F9E39E070}"/>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327">
                <a:extLst>
                  <a:ext uri="{FF2B5EF4-FFF2-40B4-BE49-F238E27FC236}">
                    <a16:creationId xmlns:a16="http://schemas.microsoft.com/office/drawing/2014/main" id="{8FAA0830-2232-47BF-84DD-4766E59A15DD}"/>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328">
                <a:extLst>
                  <a:ext uri="{FF2B5EF4-FFF2-40B4-BE49-F238E27FC236}">
                    <a16:creationId xmlns:a16="http://schemas.microsoft.com/office/drawing/2014/main" id="{90D1307D-7E6B-4D51-8FB9-94D652466937}"/>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329">
                <a:extLst>
                  <a:ext uri="{FF2B5EF4-FFF2-40B4-BE49-F238E27FC236}">
                    <a16:creationId xmlns:a16="http://schemas.microsoft.com/office/drawing/2014/main" id="{D7C62C78-E190-42AA-B0DD-03695AABE0C5}"/>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330">
                <a:extLst>
                  <a:ext uri="{FF2B5EF4-FFF2-40B4-BE49-F238E27FC236}">
                    <a16:creationId xmlns:a16="http://schemas.microsoft.com/office/drawing/2014/main" id="{6A9C48D4-0854-44F7-BF93-78F28EE1521B}"/>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331">
                <a:extLst>
                  <a:ext uri="{FF2B5EF4-FFF2-40B4-BE49-F238E27FC236}">
                    <a16:creationId xmlns:a16="http://schemas.microsoft.com/office/drawing/2014/main" id="{D8EB50EC-9423-4550-B36B-2AAF1893E7D4}"/>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332">
                <a:extLst>
                  <a:ext uri="{FF2B5EF4-FFF2-40B4-BE49-F238E27FC236}">
                    <a16:creationId xmlns:a16="http://schemas.microsoft.com/office/drawing/2014/main" id="{704D8610-0A9B-4E8C-8AF5-E7AADCC0849D}"/>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333">
                <a:extLst>
                  <a:ext uri="{FF2B5EF4-FFF2-40B4-BE49-F238E27FC236}">
                    <a16:creationId xmlns:a16="http://schemas.microsoft.com/office/drawing/2014/main" id="{A12A72F9-C204-4283-A80A-F711AF016FDE}"/>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334">
                <a:extLst>
                  <a:ext uri="{FF2B5EF4-FFF2-40B4-BE49-F238E27FC236}">
                    <a16:creationId xmlns:a16="http://schemas.microsoft.com/office/drawing/2014/main" id="{10B48214-A80B-48BD-BD4A-7158AD811DE9}"/>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335">
                <a:extLst>
                  <a:ext uri="{FF2B5EF4-FFF2-40B4-BE49-F238E27FC236}">
                    <a16:creationId xmlns:a16="http://schemas.microsoft.com/office/drawing/2014/main" id="{12137BE0-6043-467C-8DFB-DDD047271C57}"/>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336">
                <a:extLst>
                  <a:ext uri="{FF2B5EF4-FFF2-40B4-BE49-F238E27FC236}">
                    <a16:creationId xmlns:a16="http://schemas.microsoft.com/office/drawing/2014/main" id="{CA3A6A44-C317-4EC3-9505-E4D5054DC001}"/>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337">
                <a:extLst>
                  <a:ext uri="{FF2B5EF4-FFF2-40B4-BE49-F238E27FC236}">
                    <a16:creationId xmlns:a16="http://schemas.microsoft.com/office/drawing/2014/main" id="{0CAF7B50-7C52-4B48-9D91-408F4CF50B8D}"/>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338">
                <a:extLst>
                  <a:ext uri="{FF2B5EF4-FFF2-40B4-BE49-F238E27FC236}">
                    <a16:creationId xmlns:a16="http://schemas.microsoft.com/office/drawing/2014/main" id="{339D9636-2591-4493-BFB3-F3C29280534B}"/>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339">
                <a:extLst>
                  <a:ext uri="{FF2B5EF4-FFF2-40B4-BE49-F238E27FC236}">
                    <a16:creationId xmlns:a16="http://schemas.microsoft.com/office/drawing/2014/main" id="{BFA99D1A-1BA8-47F6-8C17-85CA554D91E9}"/>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340">
                <a:extLst>
                  <a:ext uri="{FF2B5EF4-FFF2-40B4-BE49-F238E27FC236}">
                    <a16:creationId xmlns:a16="http://schemas.microsoft.com/office/drawing/2014/main" id="{10D282AD-41CF-41E5-8D44-3233578DBC27}"/>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341">
                <a:extLst>
                  <a:ext uri="{FF2B5EF4-FFF2-40B4-BE49-F238E27FC236}">
                    <a16:creationId xmlns:a16="http://schemas.microsoft.com/office/drawing/2014/main" id="{E96AE2B1-19BF-4BCA-B7F2-12A83FE04B9E}"/>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342">
                <a:extLst>
                  <a:ext uri="{FF2B5EF4-FFF2-40B4-BE49-F238E27FC236}">
                    <a16:creationId xmlns:a16="http://schemas.microsoft.com/office/drawing/2014/main" id="{09DE49D6-BA81-440D-B055-A5E4A2692849}"/>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343">
                <a:extLst>
                  <a:ext uri="{FF2B5EF4-FFF2-40B4-BE49-F238E27FC236}">
                    <a16:creationId xmlns:a16="http://schemas.microsoft.com/office/drawing/2014/main" id="{7BB00C8D-25E3-49CE-AD53-B8EB7437F71E}"/>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344">
                <a:extLst>
                  <a:ext uri="{FF2B5EF4-FFF2-40B4-BE49-F238E27FC236}">
                    <a16:creationId xmlns:a16="http://schemas.microsoft.com/office/drawing/2014/main" id="{DA3DCF43-40CB-46A8-B418-8D053800D9D1}"/>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345">
                <a:extLst>
                  <a:ext uri="{FF2B5EF4-FFF2-40B4-BE49-F238E27FC236}">
                    <a16:creationId xmlns:a16="http://schemas.microsoft.com/office/drawing/2014/main" id="{BD518CDC-311B-4CC9-A74A-D5B7431AF273}"/>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347">
                <a:extLst>
                  <a:ext uri="{FF2B5EF4-FFF2-40B4-BE49-F238E27FC236}">
                    <a16:creationId xmlns:a16="http://schemas.microsoft.com/office/drawing/2014/main" id="{9F13D426-21D3-4D17-AE80-E58E544899F8}"/>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349">
                <a:extLst>
                  <a:ext uri="{FF2B5EF4-FFF2-40B4-BE49-F238E27FC236}">
                    <a16:creationId xmlns:a16="http://schemas.microsoft.com/office/drawing/2014/main" id="{AA7F2762-BD19-4A88-8EB0-677D4677D4EE}"/>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351">
                <a:extLst>
                  <a:ext uri="{FF2B5EF4-FFF2-40B4-BE49-F238E27FC236}">
                    <a16:creationId xmlns:a16="http://schemas.microsoft.com/office/drawing/2014/main" id="{5C0F6EDF-398E-48E4-9886-04092911E8F2}"/>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352">
                <a:extLst>
                  <a:ext uri="{FF2B5EF4-FFF2-40B4-BE49-F238E27FC236}">
                    <a16:creationId xmlns:a16="http://schemas.microsoft.com/office/drawing/2014/main" id="{23DE3E88-AEB4-4695-94EC-B2402EACDB8B}"/>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353">
                <a:extLst>
                  <a:ext uri="{FF2B5EF4-FFF2-40B4-BE49-F238E27FC236}">
                    <a16:creationId xmlns:a16="http://schemas.microsoft.com/office/drawing/2014/main" id="{23F7D6AD-7279-46A2-9E8D-A436FBDA4983}"/>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358">
                <a:extLst>
                  <a:ext uri="{FF2B5EF4-FFF2-40B4-BE49-F238E27FC236}">
                    <a16:creationId xmlns:a16="http://schemas.microsoft.com/office/drawing/2014/main" id="{77F1F7B9-4304-4595-891F-6F17912CEC64}"/>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6" name="Freeform 1380">
              <a:extLst>
                <a:ext uri="{FF2B5EF4-FFF2-40B4-BE49-F238E27FC236}">
                  <a16:creationId xmlns:a16="http://schemas.microsoft.com/office/drawing/2014/main" id="{424B61FE-E5C8-4CA9-A41E-580E1F4D34A8}"/>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7" name="Group 296">
              <a:extLst>
                <a:ext uri="{FF2B5EF4-FFF2-40B4-BE49-F238E27FC236}">
                  <a16:creationId xmlns:a16="http://schemas.microsoft.com/office/drawing/2014/main" id="{9C45B5DF-9F8F-4E9C-BC4A-9E2B282D7422}"/>
                </a:ext>
              </a:extLst>
            </p:cNvPr>
            <p:cNvGrpSpPr/>
            <p:nvPr/>
          </p:nvGrpSpPr>
          <p:grpSpPr>
            <a:xfrm>
              <a:off x="5601779" y="1788317"/>
              <a:ext cx="1875644" cy="1772016"/>
              <a:chOff x="5601779" y="1788317"/>
              <a:chExt cx="1875644" cy="1772016"/>
            </a:xfrm>
            <a:grpFill/>
          </p:grpSpPr>
          <p:sp>
            <p:nvSpPr>
              <p:cNvPr id="299" name="Freeform 1232">
                <a:extLst>
                  <a:ext uri="{FF2B5EF4-FFF2-40B4-BE49-F238E27FC236}">
                    <a16:creationId xmlns:a16="http://schemas.microsoft.com/office/drawing/2014/main" id="{21EF79FA-B80D-46E2-9D70-08BEE4899672}"/>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46">
                <a:extLst>
                  <a:ext uri="{FF2B5EF4-FFF2-40B4-BE49-F238E27FC236}">
                    <a16:creationId xmlns:a16="http://schemas.microsoft.com/office/drawing/2014/main" id="{5694C551-2F45-4950-8E55-B53EBC52F1F1}"/>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48">
                <a:extLst>
                  <a:ext uri="{FF2B5EF4-FFF2-40B4-BE49-F238E27FC236}">
                    <a16:creationId xmlns:a16="http://schemas.microsoft.com/office/drawing/2014/main" id="{785755BA-082C-4588-A5A2-C1E646A729CD}"/>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50">
                <a:extLst>
                  <a:ext uri="{FF2B5EF4-FFF2-40B4-BE49-F238E27FC236}">
                    <a16:creationId xmlns:a16="http://schemas.microsoft.com/office/drawing/2014/main" id="{BA86A94A-3D43-49DF-B161-5F8A2DF3A9D8}"/>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354">
                <a:extLst>
                  <a:ext uri="{FF2B5EF4-FFF2-40B4-BE49-F238E27FC236}">
                    <a16:creationId xmlns:a16="http://schemas.microsoft.com/office/drawing/2014/main" id="{7ED08935-2FB3-43B8-9712-50EF2C23B04F}"/>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355">
                <a:extLst>
                  <a:ext uri="{FF2B5EF4-FFF2-40B4-BE49-F238E27FC236}">
                    <a16:creationId xmlns:a16="http://schemas.microsoft.com/office/drawing/2014/main" id="{F287E6A3-4B35-4C00-9B7D-CF4E8C57500B}"/>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356">
                <a:extLst>
                  <a:ext uri="{FF2B5EF4-FFF2-40B4-BE49-F238E27FC236}">
                    <a16:creationId xmlns:a16="http://schemas.microsoft.com/office/drawing/2014/main" id="{27969251-08D1-42A7-A24C-EDB0E214367D}"/>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1357">
                <a:extLst>
                  <a:ext uri="{FF2B5EF4-FFF2-40B4-BE49-F238E27FC236}">
                    <a16:creationId xmlns:a16="http://schemas.microsoft.com/office/drawing/2014/main" id="{92DD5579-3AE0-41ED-8479-377593F23171}"/>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359">
                <a:extLst>
                  <a:ext uri="{FF2B5EF4-FFF2-40B4-BE49-F238E27FC236}">
                    <a16:creationId xmlns:a16="http://schemas.microsoft.com/office/drawing/2014/main" id="{E8A804A7-DDB8-48BC-B1C8-3BA627A21CE1}"/>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360">
                <a:extLst>
                  <a:ext uri="{FF2B5EF4-FFF2-40B4-BE49-F238E27FC236}">
                    <a16:creationId xmlns:a16="http://schemas.microsoft.com/office/drawing/2014/main" id="{1055159B-D87B-40C4-8FB3-B236BE8D1940}"/>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361">
                <a:extLst>
                  <a:ext uri="{FF2B5EF4-FFF2-40B4-BE49-F238E27FC236}">
                    <a16:creationId xmlns:a16="http://schemas.microsoft.com/office/drawing/2014/main" id="{521C9BED-1B6A-4105-AA37-E7C11A4B0982}"/>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362">
                <a:extLst>
                  <a:ext uri="{FF2B5EF4-FFF2-40B4-BE49-F238E27FC236}">
                    <a16:creationId xmlns:a16="http://schemas.microsoft.com/office/drawing/2014/main" id="{E45521E6-D202-49B0-B681-ED389E26B00E}"/>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363">
                <a:extLst>
                  <a:ext uri="{FF2B5EF4-FFF2-40B4-BE49-F238E27FC236}">
                    <a16:creationId xmlns:a16="http://schemas.microsoft.com/office/drawing/2014/main" id="{2239CD04-90A8-4F6A-8B6B-74068B8910E9}"/>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365">
                <a:extLst>
                  <a:ext uri="{FF2B5EF4-FFF2-40B4-BE49-F238E27FC236}">
                    <a16:creationId xmlns:a16="http://schemas.microsoft.com/office/drawing/2014/main" id="{610CBE54-E897-4846-A802-67A8B10D5F83}"/>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366">
                <a:extLst>
                  <a:ext uri="{FF2B5EF4-FFF2-40B4-BE49-F238E27FC236}">
                    <a16:creationId xmlns:a16="http://schemas.microsoft.com/office/drawing/2014/main" id="{983C8563-F246-4D8B-A4EF-CF1AC71ADCC3}"/>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367">
                <a:extLst>
                  <a:ext uri="{FF2B5EF4-FFF2-40B4-BE49-F238E27FC236}">
                    <a16:creationId xmlns:a16="http://schemas.microsoft.com/office/drawing/2014/main" id="{253740C6-A21B-4BCF-A014-44F518C4A4C5}"/>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368">
                <a:extLst>
                  <a:ext uri="{FF2B5EF4-FFF2-40B4-BE49-F238E27FC236}">
                    <a16:creationId xmlns:a16="http://schemas.microsoft.com/office/drawing/2014/main" id="{74E3129B-E1DF-4E30-8981-4146695D931B}"/>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369">
                <a:extLst>
                  <a:ext uri="{FF2B5EF4-FFF2-40B4-BE49-F238E27FC236}">
                    <a16:creationId xmlns:a16="http://schemas.microsoft.com/office/drawing/2014/main" id="{4B6F95E9-213C-4BCA-92D1-3B57C2CAF60F}"/>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370">
                <a:extLst>
                  <a:ext uri="{FF2B5EF4-FFF2-40B4-BE49-F238E27FC236}">
                    <a16:creationId xmlns:a16="http://schemas.microsoft.com/office/drawing/2014/main" id="{F93781F0-2604-4DA7-B40E-7CF2EA2C3F78}"/>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371">
                <a:extLst>
                  <a:ext uri="{FF2B5EF4-FFF2-40B4-BE49-F238E27FC236}">
                    <a16:creationId xmlns:a16="http://schemas.microsoft.com/office/drawing/2014/main" id="{EA7F9CC7-F9D5-4E10-8E0C-50057FD771DA}"/>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372">
                <a:extLst>
                  <a:ext uri="{FF2B5EF4-FFF2-40B4-BE49-F238E27FC236}">
                    <a16:creationId xmlns:a16="http://schemas.microsoft.com/office/drawing/2014/main" id="{F1E71960-F623-434D-8B10-7719DA8D911E}"/>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373">
                <a:extLst>
                  <a:ext uri="{FF2B5EF4-FFF2-40B4-BE49-F238E27FC236}">
                    <a16:creationId xmlns:a16="http://schemas.microsoft.com/office/drawing/2014/main" id="{75C344D4-79C7-4003-A476-DD0E86D6F5BB}"/>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374">
                <a:extLst>
                  <a:ext uri="{FF2B5EF4-FFF2-40B4-BE49-F238E27FC236}">
                    <a16:creationId xmlns:a16="http://schemas.microsoft.com/office/drawing/2014/main" id="{6A031348-265B-450D-A2F9-E006375BC950}"/>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375">
                <a:extLst>
                  <a:ext uri="{FF2B5EF4-FFF2-40B4-BE49-F238E27FC236}">
                    <a16:creationId xmlns:a16="http://schemas.microsoft.com/office/drawing/2014/main" id="{4ED5394D-72C0-4EAE-8C01-5C8B85DC221E}"/>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376">
                <a:extLst>
                  <a:ext uri="{FF2B5EF4-FFF2-40B4-BE49-F238E27FC236}">
                    <a16:creationId xmlns:a16="http://schemas.microsoft.com/office/drawing/2014/main" id="{CCBE38AB-FDBA-410F-82CA-44D912DCB8A3}"/>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377">
                <a:extLst>
                  <a:ext uri="{FF2B5EF4-FFF2-40B4-BE49-F238E27FC236}">
                    <a16:creationId xmlns:a16="http://schemas.microsoft.com/office/drawing/2014/main" id="{83DA82F1-75F7-42A9-9F77-D4282A443FA6}"/>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378">
                <a:extLst>
                  <a:ext uri="{FF2B5EF4-FFF2-40B4-BE49-F238E27FC236}">
                    <a16:creationId xmlns:a16="http://schemas.microsoft.com/office/drawing/2014/main" id="{31D3E130-01DF-4CD2-9EA3-D1CDEA9886BE}"/>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379">
                <a:extLst>
                  <a:ext uri="{FF2B5EF4-FFF2-40B4-BE49-F238E27FC236}">
                    <a16:creationId xmlns:a16="http://schemas.microsoft.com/office/drawing/2014/main" id="{FAD0946A-156D-43EB-834B-8AFEF773490C}"/>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381">
                <a:extLst>
                  <a:ext uri="{FF2B5EF4-FFF2-40B4-BE49-F238E27FC236}">
                    <a16:creationId xmlns:a16="http://schemas.microsoft.com/office/drawing/2014/main" id="{DF74B125-53E9-45E4-BE85-E01CB6282AF0}"/>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382">
                <a:extLst>
                  <a:ext uri="{FF2B5EF4-FFF2-40B4-BE49-F238E27FC236}">
                    <a16:creationId xmlns:a16="http://schemas.microsoft.com/office/drawing/2014/main" id="{2DD5E28F-259B-4042-BAA1-C4D5E3676B0E}"/>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383">
                <a:extLst>
                  <a:ext uri="{FF2B5EF4-FFF2-40B4-BE49-F238E27FC236}">
                    <a16:creationId xmlns:a16="http://schemas.microsoft.com/office/drawing/2014/main" id="{2E4FFE32-6A34-4617-B43F-881A1B478864}"/>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384">
                <a:extLst>
                  <a:ext uri="{FF2B5EF4-FFF2-40B4-BE49-F238E27FC236}">
                    <a16:creationId xmlns:a16="http://schemas.microsoft.com/office/drawing/2014/main" id="{FD117579-AE18-4275-A155-6D7EE4B8C3DF}"/>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385">
                <a:extLst>
                  <a:ext uri="{FF2B5EF4-FFF2-40B4-BE49-F238E27FC236}">
                    <a16:creationId xmlns:a16="http://schemas.microsoft.com/office/drawing/2014/main" id="{7B9CC9AA-5D07-43BA-A898-F4171E1C0966}"/>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8" name="Freeform 1386">
              <a:extLst>
                <a:ext uri="{FF2B5EF4-FFF2-40B4-BE49-F238E27FC236}">
                  <a16:creationId xmlns:a16="http://schemas.microsoft.com/office/drawing/2014/main" id="{E018207F-2CF3-4705-962B-8C28F4835452}"/>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208">
              <a:extLst>
                <a:ext uri="{FF2B5EF4-FFF2-40B4-BE49-F238E27FC236}">
                  <a16:creationId xmlns:a16="http://schemas.microsoft.com/office/drawing/2014/main" id="{515F294F-3754-419F-BE61-35AB02321368}"/>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8" name="Rectangle 207">
            <a:extLst>
              <a:ext uri="{FF2B5EF4-FFF2-40B4-BE49-F238E27FC236}">
                <a16:creationId xmlns:a16="http://schemas.microsoft.com/office/drawing/2014/main" id="{D1FF4C81-9C74-4D97-8DB9-A2120D0BEA21}"/>
              </a:ext>
            </a:extLst>
          </p:cNvPr>
          <p:cNvSpPr/>
          <p:nvPr/>
        </p:nvSpPr>
        <p:spPr>
          <a:xfrm>
            <a:off x="1247431" y="1540776"/>
            <a:ext cx="4542951" cy="400110"/>
          </a:xfrm>
          <a:prstGeom prst="rect">
            <a:avLst/>
          </a:prstGeom>
        </p:spPr>
        <p:txBody>
          <a:bodyPr wrap="square">
            <a:spAutoFit/>
          </a:bodyPr>
          <a:lstStyle/>
          <a:p>
            <a:pPr algn="just" rtl="1">
              <a:spcBef>
                <a:spcPct val="0"/>
              </a:spcBef>
              <a:buClr>
                <a:srgbClr val="FF3300"/>
              </a:buClr>
              <a:buSzPct val="65000"/>
            </a:pPr>
            <a:r>
              <a:rPr lang="ar-KW" altLang="en-US" sz="2000" b="1" dirty="0">
                <a:solidFill>
                  <a:schemeClr val="accent2">
                    <a:lumMod val="50000"/>
                  </a:schemeClr>
                </a:solidFill>
                <a:latin typeface="Arial" panose="020B0604020202020204" pitchFamily="34" charset="0"/>
                <a:cs typeface="PT Bold Heading" panose="02010400000000000000" pitchFamily="2" charset="-78"/>
              </a:rPr>
              <a:t>دولة الإمارات العربية والصين، :</a:t>
            </a:r>
          </a:p>
        </p:txBody>
      </p:sp>
      <p:sp>
        <p:nvSpPr>
          <p:cNvPr id="209" name="Rectangle 208">
            <a:extLst>
              <a:ext uri="{FF2B5EF4-FFF2-40B4-BE49-F238E27FC236}">
                <a16:creationId xmlns:a16="http://schemas.microsoft.com/office/drawing/2014/main" id="{603D300D-329A-4A18-B314-6DF71FD34BD2}"/>
              </a:ext>
            </a:extLst>
          </p:cNvPr>
          <p:cNvSpPr/>
          <p:nvPr/>
        </p:nvSpPr>
        <p:spPr>
          <a:xfrm>
            <a:off x="543271" y="2199658"/>
            <a:ext cx="5430580" cy="738664"/>
          </a:xfrm>
          <a:prstGeom prst="rect">
            <a:avLst/>
          </a:prstGeom>
        </p:spPr>
        <p:txBody>
          <a:bodyPr wrap="square">
            <a:spAutoFit/>
          </a:bodyPr>
          <a:lstStyle/>
          <a:p>
            <a:pPr marL="225425" indent="-225425" algn="just" rtl="1">
              <a:spcBef>
                <a:spcPct val="0"/>
              </a:spcBef>
              <a:buClr>
                <a:srgbClr val="FF3300"/>
              </a:buClr>
              <a:buSzPct val="65000"/>
            </a:pPr>
            <a:r>
              <a:rPr lang="ar-KW" altLang="en-US" sz="2100" b="1" dirty="0">
                <a:solidFill>
                  <a:schemeClr val="tx2">
                    <a:lumMod val="50000"/>
                  </a:schemeClr>
                </a:solidFill>
                <a:latin typeface="Arial" panose="020B0604020202020204" pitchFamily="34" charset="0"/>
                <a:cs typeface="+mj-cs"/>
              </a:rPr>
              <a:t>- </a:t>
            </a:r>
            <a:r>
              <a:rPr lang="ar-KW" sz="2100" b="1" dirty="0">
                <a:solidFill>
                  <a:schemeClr val="tx2">
                    <a:lumMod val="50000"/>
                  </a:schemeClr>
                </a:solidFill>
                <a:latin typeface="Arial" panose="020B0604020202020204" pitchFamily="34" charset="0"/>
                <a:cs typeface="+mj-cs"/>
              </a:rPr>
              <a:t>مذكرة تفاهم للتعاون في مجال الطاقة بين وزارة الطاقة والصناعة، واللجنة الوطنية للطاقة بالصين.</a:t>
            </a:r>
            <a:endParaRPr lang="ar-KW" altLang="en-US" sz="2100" b="1" dirty="0">
              <a:solidFill>
                <a:schemeClr val="tx2">
                  <a:lumMod val="50000"/>
                </a:schemeClr>
              </a:solidFill>
              <a:latin typeface="Arial" panose="020B0604020202020204" pitchFamily="34" charset="0"/>
              <a:cs typeface="+mj-cs"/>
            </a:endParaRPr>
          </a:p>
        </p:txBody>
      </p:sp>
      <p:sp>
        <p:nvSpPr>
          <p:cNvPr id="210" name="Rectangle 209">
            <a:extLst>
              <a:ext uri="{FF2B5EF4-FFF2-40B4-BE49-F238E27FC236}">
                <a16:creationId xmlns:a16="http://schemas.microsoft.com/office/drawing/2014/main" id="{6F77020F-30CD-4906-9D04-F2600BDAAA90}"/>
              </a:ext>
            </a:extLst>
          </p:cNvPr>
          <p:cNvSpPr/>
          <p:nvPr/>
        </p:nvSpPr>
        <p:spPr>
          <a:xfrm>
            <a:off x="389731" y="2998428"/>
            <a:ext cx="5462238" cy="738664"/>
          </a:xfrm>
          <a:prstGeom prst="rect">
            <a:avLst/>
          </a:prstGeom>
        </p:spPr>
        <p:txBody>
          <a:bodyPr wrap="square">
            <a:spAutoFit/>
          </a:bodyPr>
          <a:lstStyle/>
          <a:p>
            <a:pPr marL="225425" indent="-225425" algn="just" rtl="1">
              <a:spcBef>
                <a:spcPct val="0"/>
              </a:spcBef>
              <a:buClr>
                <a:srgbClr val="FF3300"/>
              </a:buClr>
              <a:buSzPct val="65000"/>
            </a:pPr>
            <a:r>
              <a:rPr lang="ar-KW" altLang="en-US" sz="2100" b="1" dirty="0">
                <a:solidFill>
                  <a:schemeClr val="tx2">
                    <a:lumMod val="50000"/>
                  </a:schemeClr>
                </a:solidFill>
                <a:latin typeface="Arial" panose="020B0604020202020204" pitchFamily="34" charset="0"/>
                <a:cs typeface="+mj-cs"/>
              </a:rPr>
              <a:t>- </a:t>
            </a:r>
            <a:r>
              <a:rPr lang="ar-KW" sz="2100" b="1" dirty="0">
                <a:solidFill>
                  <a:schemeClr val="tx2">
                    <a:lumMod val="50000"/>
                  </a:schemeClr>
                </a:solidFill>
                <a:latin typeface="Arial" panose="020B0604020202020204" pitchFamily="34" charset="0"/>
                <a:cs typeface="+mj-cs"/>
              </a:rPr>
              <a:t>اتفاقية تعاون استراتيجي بين شركتي أبوظبي الوطنية للنفط والصين الوطنية للبترول.</a:t>
            </a:r>
            <a:endParaRPr lang="ar-KW" altLang="en-US" sz="2100" b="1" dirty="0">
              <a:solidFill>
                <a:schemeClr val="tx2">
                  <a:lumMod val="50000"/>
                </a:schemeClr>
              </a:solidFill>
              <a:latin typeface="Arial" panose="020B0604020202020204" pitchFamily="34" charset="0"/>
              <a:cs typeface="+mj-cs"/>
            </a:endParaRPr>
          </a:p>
        </p:txBody>
      </p:sp>
      <p:sp>
        <p:nvSpPr>
          <p:cNvPr id="211" name="Rectangle 210">
            <a:extLst>
              <a:ext uri="{FF2B5EF4-FFF2-40B4-BE49-F238E27FC236}">
                <a16:creationId xmlns:a16="http://schemas.microsoft.com/office/drawing/2014/main" id="{E331473E-2819-4918-AEC9-38B03C1A61F4}"/>
              </a:ext>
            </a:extLst>
          </p:cNvPr>
          <p:cNvSpPr/>
          <p:nvPr/>
        </p:nvSpPr>
        <p:spPr>
          <a:xfrm>
            <a:off x="297156" y="3833741"/>
            <a:ext cx="5523930" cy="738664"/>
          </a:xfrm>
          <a:prstGeom prst="rect">
            <a:avLst/>
          </a:prstGeom>
        </p:spPr>
        <p:txBody>
          <a:bodyPr wrap="square">
            <a:spAutoFit/>
          </a:bodyPr>
          <a:lstStyle/>
          <a:p>
            <a:pPr marL="225425" indent="-225425" algn="just" rtl="1">
              <a:spcBef>
                <a:spcPct val="0"/>
              </a:spcBef>
              <a:buClr>
                <a:srgbClr val="FF3300"/>
              </a:buClr>
              <a:buSzPct val="65000"/>
            </a:pPr>
            <a:r>
              <a:rPr lang="ar-KW" altLang="en-US" sz="2100" b="1" dirty="0">
                <a:solidFill>
                  <a:schemeClr val="tx2">
                    <a:lumMod val="50000"/>
                  </a:schemeClr>
                </a:solidFill>
                <a:latin typeface="Arial" panose="020B0604020202020204" pitchFamily="34" charset="0"/>
                <a:cs typeface="+mj-cs"/>
              </a:rPr>
              <a:t>- </a:t>
            </a:r>
            <a:r>
              <a:rPr lang="ar-KW" sz="2100" b="1" dirty="0">
                <a:solidFill>
                  <a:schemeClr val="tx2">
                    <a:lumMod val="50000"/>
                  </a:schemeClr>
                </a:solidFill>
                <a:latin typeface="Arial" panose="020B0604020202020204" pitchFamily="34" charset="0"/>
                <a:cs typeface="+mj-cs"/>
              </a:rPr>
              <a:t>اتفاقية شراكة واستثمار في أكبر مشروع للطاقة الشمسية المركزة في العالم.</a:t>
            </a:r>
            <a:endParaRPr lang="ar-KW" altLang="en-US" sz="2100" b="1" dirty="0">
              <a:solidFill>
                <a:schemeClr val="tx2">
                  <a:lumMod val="50000"/>
                </a:schemeClr>
              </a:solidFill>
              <a:latin typeface="Arial" panose="020B0604020202020204" pitchFamily="34" charset="0"/>
              <a:cs typeface="+mj-cs"/>
            </a:endParaRPr>
          </a:p>
        </p:txBody>
      </p:sp>
      <p:pic>
        <p:nvPicPr>
          <p:cNvPr id="1028" name="Picture 4" descr="ÙØªÙØ¬Ø© Ø¨Ø­Ø« Ø§ÙØµÙØ± Ø¹Ù Ø§ÙØ§ÙØ§Ø±Ø§Øª Ø§ÙØ¹Ø±Ø¨ÙØ© Ø§ÙÙØªØ­Ø¯Ø© Ø¹ÙÙ">
            <a:extLst>
              <a:ext uri="{FF2B5EF4-FFF2-40B4-BE49-F238E27FC236}">
                <a16:creationId xmlns:a16="http://schemas.microsoft.com/office/drawing/2014/main" id="{D5275C9A-3EF4-403F-A972-86C1192EF5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047" y="1638694"/>
            <a:ext cx="743632" cy="484061"/>
          </a:xfrm>
          <a:prstGeom prst="rect">
            <a:avLst/>
          </a:prstGeom>
          <a:noFill/>
          <a:extLst>
            <a:ext uri="{909E8E84-426E-40DD-AFC4-6F175D3DCCD1}">
              <a14:hiddenFill xmlns:a14="http://schemas.microsoft.com/office/drawing/2010/main">
                <a:solidFill>
                  <a:srgbClr val="FFFFFF"/>
                </a:solidFill>
              </a14:hiddenFill>
            </a:ext>
          </a:extLst>
        </p:spPr>
      </p:pic>
      <p:sp>
        <p:nvSpPr>
          <p:cNvPr id="216" name="Rectangle 215">
            <a:extLst>
              <a:ext uri="{FF2B5EF4-FFF2-40B4-BE49-F238E27FC236}">
                <a16:creationId xmlns:a16="http://schemas.microsoft.com/office/drawing/2014/main" id="{2AA66AC8-21E4-4286-AC79-660735400954}"/>
              </a:ext>
            </a:extLst>
          </p:cNvPr>
          <p:cNvSpPr/>
          <p:nvPr/>
        </p:nvSpPr>
        <p:spPr>
          <a:xfrm>
            <a:off x="6246287" y="5329332"/>
            <a:ext cx="5680889" cy="1708160"/>
          </a:xfrm>
          <a:prstGeom prst="rect">
            <a:avLst/>
          </a:prstGeom>
        </p:spPr>
        <p:txBody>
          <a:bodyPr wrap="square">
            <a:spAutoFit/>
          </a:bodyPr>
          <a:lstStyle/>
          <a:p>
            <a:pPr marL="342900" indent="-342900" algn="just" rtl="1">
              <a:spcBef>
                <a:spcPct val="0"/>
              </a:spcBef>
              <a:buClr>
                <a:srgbClr val="FF3300"/>
              </a:buClr>
              <a:buSzPct val="65000"/>
              <a:buFontTx/>
              <a:buChar char="-"/>
            </a:pPr>
            <a:r>
              <a:rPr lang="ar-KW" altLang="en-US" sz="2100" b="1" dirty="0">
                <a:solidFill>
                  <a:srgbClr val="003300"/>
                </a:solidFill>
                <a:latin typeface="Arial" panose="020B0604020202020204" pitchFamily="34" charset="0"/>
                <a:cs typeface="+mj-cs"/>
              </a:rPr>
              <a:t>الإطار العام لاتفاقية تعاون بين مؤسسة البترول الكويتية والمؤسسة الصينية للتأمين على الصادرات والائتمان (</a:t>
            </a:r>
            <a:r>
              <a:rPr lang="en-US" altLang="en-US" sz="2100" b="1" dirty="0" err="1">
                <a:solidFill>
                  <a:srgbClr val="003300"/>
                </a:solidFill>
                <a:latin typeface="Arial" panose="020B0604020202020204" pitchFamily="34" charset="0"/>
                <a:cs typeface="+mj-cs"/>
              </a:rPr>
              <a:t>sinosure</a:t>
            </a:r>
            <a:r>
              <a:rPr lang="ar-KW" altLang="en-US" sz="2100" b="1" dirty="0">
                <a:solidFill>
                  <a:srgbClr val="003300"/>
                </a:solidFill>
                <a:latin typeface="Arial" panose="020B0604020202020204" pitchFamily="34" charset="0"/>
                <a:cs typeface="+mj-cs"/>
              </a:rPr>
              <a:t>). </a:t>
            </a:r>
          </a:p>
          <a:p>
            <a:pPr marL="342900" indent="-342900" algn="just" rtl="1">
              <a:spcBef>
                <a:spcPct val="0"/>
              </a:spcBef>
              <a:buClr>
                <a:srgbClr val="FF3300"/>
              </a:buClr>
              <a:buSzPct val="65000"/>
              <a:buFontTx/>
              <a:buChar char="-"/>
            </a:pPr>
            <a:r>
              <a:rPr lang="ar-KW" altLang="en-US" sz="2100" b="1" dirty="0">
                <a:solidFill>
                  <a:srgbClr val="003300"/>
                </a:solidFill>
                <a:latin typeface="Arial" panose="020B0604020202020204" pitchFamily="34" charset="0"/>
                <a:cs typeface="+mj-cs"/>
              </a:rPr>
              <a:t>اتفاقية لمؤسسة البترول الكويتية بتزويد مصفاة(رونق </a:t>
            </a:r>
            <a:r>
              <a:rPr lang="ar-KW" altLang="en-US" sz="2100" b="1" dirty="0" err="1">
                <a:solidFill>
                  <a:srgbClr val="003300"/>
                </a:solidFill>
                <a:latin typeface="Arial" panose="020B0604020202020204" pitchFamily="34" charset="0"/>
                <a:cs typeface="+mj-cs"/>
              </a:rPr>
              <a:t>شينق</a:t>
            </a:r>
            <a:r>
              <a:rPr lang="ar-KW" altLang="en-US" sz="2100" b="1" dirty="0">
                <a:solidFill>
                  <a:srgbClr val="003300"/>
                </a:solidFill>
                <a:latin typeface="Arial" panose="020B0604020202020204" pitchFamily="34" charset="0"/>
                <a:cs typeface="+mj-cs"/>
              </a:rPr>
              <a:t>) الصينية بالنفط الخام الكويتي.</a:t>
            </a:r>
          </a:p>
        </p:txBody>
      </p:sp>
      <p:sp>
        <p:nvSpPr>
          <p:cNvPr id="214" name="Rectangle 207">
            <a:extLst>
              <a:ext uri="{FF2B5EF4-FFF2-40B4-BE49-F238E27FC236}">
                <a16:creationId xmlns:a16="http://schemas.microsoft.com/office/drawing/2014/main" id="{D5EABD64-A777-4B65-916E-6697DA728751}"/>
              </a:ext>
            </a:extLst>
          </p:cNvPr>
          <p:cNvSpPr/>
          <p:nvPr/>
        </p:nvSpPr>
        <p:spPr>
          <a:xfrm>
            <a:off x="1154316" y="4709343"/>
            <a:ext cx="4542951" cy="400110"/>
          </a:xfrm>
          <a:prstGeom prst="rect">
            <a:avLst/>
          </a:prstGeom>
        </p:spPr>
        <p:txBody>
          <a:bodyPr wrap="square">
            <a:spAutoFit/>
          </a:bodyPr>
          <a:lstStyle/>
          <a:p>
            <a:pPr algn="just" rtl="1">
              <a:spcBef>
                <a:spcPct val="0"/>
              </a:spcBef>
              <a:buClr>
                <a:srgbClr val="FF3300"/>
              </a:buClr>
              <a:buSzPct val="65000"/>
            </a:pPr>
            <a:r>
              <a:rPr lang="ar-KW" altLang="en-US" sz="2000" b="1" dirty="0">
                <a:solidFill>
                  <a:schemeClr val="accent2">
                    <a:lumMod val="50000"/>
                  </a:schemeClr>
                </a:solidFill>
                <a:latin typeface="Arial" panose="020B0604020202020204" pitchFamily="34" charset="0"/>
                <a:cs typeface="PT Bold Heading" panose="02010400000000000000" pitchFamily="2" charset="-78"/>
              </a:rPr>
              <a:t>السودان والصين :</a:t>
            </a:r>
          </a:p>
        </p:txBody>
      </p:sp>
      <p:sp>
        <p:nvSpPr>
          <p:cNvPr id="215" name="Rectangle 208">
            <a:extLst>
              <a:ext uri="{FF2B5EF4-FFF2-40B4-BE49-F238E27FC236}">
                <a16:creationId xmlns:a16="http://schemas.microsoft.com/office/drawing/2014/main" id="{96AAB346-7E58-4810-B46B-D3E0FFDC3FD7}"/>
              </a:ext>
            </a:extLst>
          </p:cNvPr>
          <p:cNvSpPr/>
          <p:nvPr/>
        </p:nvSpPr>
        <p:spPr>
          <a:xfrm>
            <a:off x="543271" y="5283500"/>
            <a:ext cx="5430580" cy="1061829"/>
          </a:xfrm>
          <a:prstGeom prst="rect">
            <a:avLst/>
          </a:prstGeom>
        </p:spPr>
        <p:txBody>
          <a:bodyPr wrap="square">
            <a:spAutoFit/>
          </a:bodyPr>
          <a:lstStyle/>
          <a:p>
            <a:pPr marL="225425" indent="-225425" algn="just" rtl="1">
              <a:spcBef>
                <a:spcPct val="0"/>
              </a:spcBef>
              <a:buClr>
                <a:srgbClr val="FF3300"/>
              </a:buClr>
              <a:buSzPct val="65000"/>
            </a:pPr>
            <a:r>
              <a:rPr lang="ar-KW" altLang="en-US" sz="2100" b="1" dirty="0">
                <a:solidFill>
                  <a:schemeClr val="tx2">
                    <a:lumMod val="50000"/>
                  </a:schemeClr>
                </a:solidFill>
                <a:latin typeface="Arial" panose="020B0604020202020204" pitchFamily="34" charset="0"/>
                <a:cs typeface="+mj-cs"/>
              </a:rPr>
              <a:t>- </a:t>
            </a:r>
            <a:r>
              <a:rPr lang="ar-KW" sz="2100" b="1" dirty="0">
                <a:solidFill>
                  <a:schemeClr val="tx2">
                    <a:lumMod val="50000"/>
                  </a:schemeClr>
                </a:solidFill>
                <a:latin typeface="Arial" panose="020B0604020202020204" pitchFamily="34" charset="0"/>
                <a:cs typeface="+mj-cs"/>
              </a:rPr>
              <a:t>اتفاقية بين شركة </a:t>
            </a:r>
            <a:r>
              <a:rPr lang="en-US" sz="2100" b="1" dirty="0">
                <a:solidFill>
                  <a:schemeClr val="tx2">
                    <a:lumMod val="50000"/>
                  </a:schemeClr>
                </a:solidFill>
                <a:latin typeface="Arial" panose="020B0604020202020204" pitchFamily="34" charset="0"/>
                <a:cs typeface="+mj-cs"/>
              </a:rPr>
              <a:t>ZTPE</a:t>
            </a:r>
            <a:r>
              <a:rPr lang="ar-KW" sz="2100" b="1" dirty="0">
                <a:solidFill>
                  <a:schemeClr val="tx2">
                    <a:lumMod val="50000"/>
                  </a:schemeClr>
                </a:solidFill>
                <a:latin typeface="Arial" panose="020B0604020202020204" pitchFamily="34" charset="0"/>
                <a:cs typeface="+mj-cs"/>
              </a:rPr>
              <a:t> و وزارة النفط والغاز والمعادن لاستغلال الغاز الطبيعي المصاحب لاستخلاص غاز البترول المسال.</a:t>
            </a:r>
            <a:endParaRPr lang="ar-KW" altLang="en-US" sz="2100" b="1" dirty="0">
              <a:solidFill>
                <a:schemeClr val="tx2">
                  <a:lumMod val="50000"/>
                </a:schemeClr>
              </a:solidFill>
              <a:latin typeface="Arial" panose="020B0604020202020204" pitchFamily="34" charset="0"/>
              <a:cs typeface="+mj-cs"/>
            </a:endParaRPr>
          </a:p>
        </p:txBody>
      </p:sp>
      <p:pic>
        <p:nvPicPr>
          <p:cNvPr id="3" name="صورة 2">
            <a:extLst>
              <a:ext uri="{FF2B5EF4-FFF2-40B4-BE49-F238E27FC236}">
                <a16:creationId xmlns:a16="http://schemas.microsoft.com/office/drawing/2014/main" id="{86BA04DA-8F70-4999-B354-751884CAC3C2}"/>
              </a:ext>
            </a:extLst>
          </p:cNvPr>
          <p:cNvPicPr>
            <a:picLocks noChangeAspect="1"/>
          </p:cNvPicPr>
          <p:nvPr/>
        </p:nvPicPr>
        <p:blipFill>
          <a:blip r:embed="rId10"/>
          <a:stretch>
            <a:fillRect/>
          </a:stretch>
        </p:blipFill>
        <p:spPr>
          <a:xfrm>
            <a:off x="478150" y="4588634"/>
            <a:ext cx="960009" cy="612815"/>
          </a:xfrm>
          <a:prstGeom prst="rect">
            <a:avLst/>
          </a:prstGeom>
        </p:spPr>
      </p:pic>
    </p:spTree>
    <p:extLst>
      <p:ext uri="{BB962C8B-B14F-4D97-AF65-F5344CB8AC3E}">
        <p14:creationId xmlns:p14="http://schemas.microsoft.com/office/powerpoint/2010/main" val="59075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p:cTn id="7" dur="1000" fill="hold"/>
                                        <p:tgtEl>
                                          <p:spTgt spid="485"/>
                                        </p:tgtEl>
                                        <p:attrNameLst>
                                          <p:attrName>ppt_w</p:attrName>
                                        </p:attrNameLst>
                                      </p:cBhvr>
                                      <p:tavLst>
                                        <p:tav tm="0">
                                          <p:val>
                                            <p:strVal val="#ppt_w*0.70"/>
                                          </p:val>
                                        </p:tav>
                                        <p:tav tm="100000">
                                          <p:val>
                                            <p:strVal val="#ppt_w"/>
                                          </p:val>
                                        </p:tav>
                                      </p:tavLst>
                                    </p:anim>
                                    <p:anim calcmode="lin" valueType="num">
                                      <p:cBhvr>
                                        <p:cTn id="8" dur="1000" fill="hold"/>
                                        <p:tgtEl>
                                          <p:spTgt spid="485"/>
                                        </p:tgtEl>
                                        <p:attrNameLst>
                                          <p:attrName>ppt_h</p:attrName>
                                        </p:attrNameLst>
                                      </p:cBhvr>
                                      <p:tavLst>
                                        <p:tav tm="0">
                                          <p:val>
                                            <p:strVal val="#ppt_h"/>
                                          </p:val>
                                        </p:tav>
                                        <p:tav tm="100000">
                                          <p:val>
                                            <p:strVal val="#ppt_h"/>
                                          </p:val>
                                        </p:tav>
                                      </p:tavLst>
                                    </p:anim>
                                    <p:animEffect transition="in" filter="fade">
                                      <p:cBhvr>
                                        <p:cTn id="9" dur="1000"/>
                                        <p:tgtEl>
                                          <p:spTgt spid="48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
                                        </p:tgtEl>
                                        <p:attrNameLst>
                                          <p:attrName>style.visibility</p:attrName>
                                        </p:attrNameLst>
                                      </p:cBhvr>
                                      <p:to>
                                        <p:strVal val="visible"/>
                                      </p:to>
                                    </p:set>
                                    <p:anim calcmode="lin" valueType="num">
                                      <p:cBhvr>
                                        <p:cTn id="14" dur="1000" fill="hold"/>
                                        <p:tgtEl>
                                          <p:spTgt spid="1024"/>
                                        </p:tgtEl>
                                        <p:attrNameLst>
                                          <p:attrName>ppt_w</p:attrName>
                                        </p:attrNameLst>
                                      </p:cBhvr>
                                      <p:tavLst>
                                        <p:tav tm="0">
                                          <p:val>
                                            <p:fltVal val="0"/>
                                          </p:val>
                                        </p:tav>
                                        <p:tav tm="100000">
                                          <p:val>
                                            <p:strVal val="#ppt_w"/>
                                          </p:val>
                                        </p:tav>
                                      </p:tavLst>
                                    </p:anim>
                                    <p:anim calcmode="lin" valueType="num">
                                      <p:cBhvr>
                                        <p:cTn id="15" dur="1000" fill="hold"/>
                                        <p:tgtEl>
                                          <p:spTgt spid="1024"/>
                                        </p:tgtEl>
                                        <p:attrNameLst>
                                          <p:attrName>ppt_h</p:attrName>
                                        </p:attrNameLst>
                                      </p:cBhvr>
                                      <p:tavLst>
                                        <p:tav tm="0">
                                          <p:val>
                                            <p:fltVal val="0"/>
                                          </p:val>
                                        </p:tav>
                                        <p:tav tm="100000">
                                          <p:val>
                                            <p:strVal val="#ppt_h"/>
                                          </p:val>
                                        </p:tav>
                                      </p:tavLst>
                                    </p:anim>
                                    <p:animEffect transition="in" filter="fade">
                                      <p:cBhvr>
                                        <p:cTn id="16" dur="1000"/>
                                        <p:tgtEl>
                                          <p:spTgt spid="1024"/>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486"/>
                                        </p:tgtEl>
                                        <p:attrNameLst>
                                          <p:attrName>style.visibility</p:attrName>
                                        </p:attrNameLst>
                                      </p:cBhvr>
                                      <p:to>
                                        <p:strVal val="visible"/>
                                      </p:to>
                                    </p:set>
                                    <p:anim calcmode="lin" valueType="num">
                                      <p:cBhvr>
                                        <p:cTn id="20" dur="1000" fill="hold"/>
                                        <p:tgtEl>
                                          <p:spTgt spid="486"/>
                                        </p:tgtEl>
                                        <p:attrNameLst>
                                          <p:attrName>ppt_w</p:attrName>
                                        </p:attrNameLst>
                                      </p:cBhvr>
                                      <p:tavLst>
                                        <p:tav tm="0">
                                          <p:val>
                                            <p:strVal val="#ppt_w*0.70"/>
                                          </p:val>
                                        </p:tav>
                                        <p:tav tm="100000">
                                          <p:val>
                                            <p:strVal val="#ppt_w"/>
                                          </p:val>
                                        </p:tav>
                                      </p:tavLst>
                                    </p:anim>
                                    <p:anim calcmode="lin" valueType="num">
                                      <p:cBhvr>
                                        <p:cTn id="21" dur="1000" fill="hold"/>
                                        <p:tgtEl>
                                          <p:spTgt spid="486"/>
                                        </p:tgtEl>
                                        <p:attrNameLst>
                                          <p:attrName>ppt_h</p:attrName>
                                        </p:attrNameLst>
                                      </p:cBhvr>
                                      <p:tavLst>
                                        <p:tav tm="0">
                                          <p:val>
                                            <p:strVal val="#ppt_h"/>
                                          </p:val>
                                        </p:tav>
                                        <p:tav tm="100000">
                                          <p:val>
                                            <p:strVal val="#ppt_h"/>
                                          </p:val>
                                        </p:tav>
                                      </p:tavLst>
                                    </p:anim>
                                    <p:animEffect transition="in" filter="fade">
                                      <p:cBhvr>
                                        <p:cTn id="22" dur="1000"/>
                                        <p:tgtEl>
                                          <p:spTgt spid="486"/>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487"/>
                                        </p:tgtEl>
                                        <p:attrNameLst>
                                          <p:attrName>style.visibility</p:attrName>
                                        </p:attrNameLst>
                                      </p:cBhvr>
                                      <p:to>
                                        <p:strVal val="visible"/>
                                      </p:to>
                                    </p:set>
                                    <p:anim calcmode="lin" valueType="num">
                                      <p:cBhvr>
                                        <p:cTn id="26" dur="1000" fill="hold"/>
                                        <p:tgtEl>
                                          <p:spTgt spid="487"/>
                                        </p:tgtEl>
                                        <p:attrNameLst>
                                          <p:attrName>ppt_w</p:attrName>
                                        </p:attrNameLst>
                                      </p:cBhvr>
                                      <p:tavLst>
                                        <p:tav tm="0">
                                          <p:val>
                                            <p:strVal val="#ppt_w*0.70"/>
                                          </p:val>
                                        </p:tav>
                                        <p:tav tm="100000">
                                          <p:val>
                                            <p:strVal val="#ppt_w"/>
                                          </p:val>
                                        </p:tav>
                                      </p:tavLst>
                                    </p:anim>
                                    <p:anim calcmode="lin" valueType="num">
                                      <p:cBhvr>
                                        <p:cTn id="27" dur="1000" fill="hold"/>
                                        <p:tgtEl>
                                          <p:spTgt spid="487"/>
                                        </p:tgtEl>
                                        <p:attrNameLst>
                                          <p:attrName>ppt_h</p:attrName>
                                        </p:attrNameLst>
                                      </p:cBhvr>
                                      <p:tavLst>
                                        <p:tav tm="0">
                                          <p:val>
                                            <p:strVal val="#ppt_h"/>
                                          </p:val>
                                        </p:tav>
                                        <p:tav tm="100000">
                                          <p:val>
                                            <p:strVal val="#ppt_h"/>
                                          </p:val>
                                        </p:tav>
                                      </p:tavLst>
                                    </p:anim>
                                    <p:animEffect transition="in" filter="fade">
                                      <p:cBhvr>
                                        <p:cTn id="28" dur="1000"/>
                                        <p:tgtEl>
                                          <p:spTgt spid="487"/>
                                        </p:tgtEl>
                                      </p:cBhvr>
                                    </p:animEffect>
                                  </p:child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488"/>
                                        </p:tgtEl>
                                        <p:attrNameLst>
                                          <p:attrName>style.visibility</p:attrName>
                                        </p:attrNameLst>
                                      </p:cBhvr>
                                      <p:to>
                                        <p:strVal val="visible"/>
                                      </p:to>
                                    </p:set>
                                    <p:anim calcmode="lin" valueType="num">
                                      <p:cBhvr>
                                        <p:cTn id="32" dur="1000" fill="hold"/>
                                        <p:tgtEl>
                                          <p:spTgt spid="488"/>
                                        </p:tgtEl>
                                        <p:attrNameLst>
                                          <p:attrName>ppt_w</p:attrName>
                                        </p:attrNameLst>
                                      </p:cBhvr>
                                      <p:tavLst>
                                        <p:tav tm="0">
                                          <p:val>
                                            <p:strVal val="#ppt_w*0.70"/>
                                          </p:val>
                                        </p:tav>
                                        <p:tav tm="100000">
                                          <p:val>
                                            <p:strVal val="#ppt_w"/>
                                          </p:val>
                                        </p:tav>
                                      </p:tavLst>
                                    </p:anim>
                                    <p:anim calcmode="lin" valueType="num">
                                      <p:cBhvr>
                                        <p:cTn id="33" dur="1000" fill="hold"/>
                                        <p:tgtEl>
                                          <p:spTgt spid="488"/>
                                        </p:tgtEl>
                                        <p:attrNameLst>
                                          <p:attrName>ppt_h</p:attrName>
                                        </p:attrNameLst>
                                      </p:cBhvr>
                                      <p:tavLst>
                                        <p:tav tm="0">
                                          <p:val>
                                            <p:strVal val="#ppt_h"/>
                                          </p:val>
                                        </p:tav>
                                        <p:tav tm="100000">
                                          <p:val>
                                            <p:strVal val="#ppt_h"/>
                                          </p:val>
                                        </p:tav>
                                      </p:tavLst>
                                    </p:anim>
                                    <p:animEffect transition="in" filter="fade">
                                      <p:cBhvr>
                                        <p:cTn id="34" dur="1000"/>
                                        <p:tgtEl>
                                          <p:spTgt spid="488"/>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490"/>
                                        </p:tgtEl>
                                        <p:attrNameLst>
                                          <p:attrName>style.visibility</p:attrName>
                                        </p:attrNameLst>
                                      </p:cBhvr>
                                      <p:to>
                                        <p:strVal val="visible"/>
                                      </p:to>
                                    </p:set>
                                    <p:anim calcmode="lin" valueType="num">
                                      <p:cBhvr>
                                        <p:cTn id="39" dur="1000" fill="hold"/>
                                        <p:tgtEl>
                                          <p:spTgt spid="490"/>
                                        </p:tgtEl>
                                        <p:attrNameLst>
                                          <p:attrName>ppt_w</p:attrName>
                                        </p:attrNameLst>
                                      </p:cBhvr>
                                      <p:tavLst>
                                        <p:tav tm="0">
                                          <p:val>
                                            <p:strVal val="#ppt_w*0.70"/>
                                          </p:val>
                                        </p:tav>
                                        <p:tav tm="100000">
                                          <p:val>
                                            <p:strVal val="#ppt_w"/>
                                          </p:val>
                                        </p:tav>
                                      </p:tavLst>
                                    </p:anim>
                                    <p:anim calcmode="lin" valueType="num">
                                      <p:cBhvr>
                                        <p:cTn id="40" dur="1000" fill="hold"/>
                                        <p:tgtEl>
                                          <p:spTgt spid="490"/>
                                        </p:tgtEl>
                                        <p:attrNameLst>
                                          <p:attrName>ppt_h</p:attrName>
                                        </p:attrNameLst>
                                      </p:cBhvr>
                                      <p:tavLst>
                                        <p:tav tm="0">
                                          <p:val>
                                            <p:strVal val="#ppt_h"/>
                                          </p:val>
                                        </p:tav>
                                        <p:tav tm="100000">
                                          <p:val>
                                            <p:strVal val="#ppt_h"/>
                                          </p:val>
                                        </p:tav>
                                      </p:tavLst>
                                    </p:anim>
                                    <p:animEffect transition="in" filter="fade">
                                      <p:cBhvr>
                                        <p:cTn id="41" dur="1000"/>
                                        <p:tgtEl>
                                          <p:spTgt spid="490"/>
                                        </p:tgtEl>
                                      </p:cBhvr>
                                    </p:animEffect>
                                  </p:childTnLst>
                                </p:cTn>
                              </p:par>
                              <p:par>
                                <p:cTn id="42" presetID="55" presetClass="entr" presetSubtype="0" fill="hold" grpId="1" nodeType="withEffect">
                                  <p:stCondLst>
                                    <p:cond delay="0"/>
                                  </p:stCondLst>
                                  <p:childTnLst>
                                    <p:set>
                                      <p:cBhvr>
                                        <p:cTn id="43" dur="1" fill="hold">
                                          <p:stCondLst>
                                            <p:cond delay="0"/>
                                          </p:stCondLst>
                                        </p:cTn>
                                        <p:tgtEl>
                                          <p:spTgt spid="216"/>
                                        </p:tgtEl>
                                        <p:attrNameLst>
                                          <p:attrName>style.visibility</p:attrName>
                                        </p:attrNameLst>
                                      </p:cBhvr>
                                      <p:to>
                                        <p:strVal val="visible"/>
                                      </p:to>
                                    </p:set>
                                    <p:anim calcmode="lin" valueType="num">
                                      <p:cBhvr>
                                        <p:cTn id="44" dur="1000" fill="hold"/>
                                        <p:tgtEl>
                                          <p:spTgt spid="216"/>
                                        </p:tgtEl>
                                        <p:attrNameLst>
                                          <p:attrName>ppt_w</p:attrName>
                                        </p:attrNameLst>
                                      </p:cBhvr>
                                      <p:tavLst>
                                        <p:tav tm="0">
                                          <p:val>
                                            <p:strVal val="#ppt_w*0.70"/>
                                          </p:val>
                                        </p:tav>
                                        <p:tav tm="100000">
                                          <p:val>
                                            <p:strVal val="#ppt_w"/>
                                          </p:val>
                                        </p:tav>
                                      </p:tavLst>
                                    </p:anim>
                                    <p:anim calcmode="lin" valueType="num">
                                      <p:cBhvr>
                                        <p:cTn id="45" dur="1000" fill="hold"/>
                                        <p:tgtEl>
                                          <p:spTgt spid="216"/>
                                        </p:tgtEl>
                                        <p:attrNameLst>
                                          <p:attrName>ppt_h</p:attrName>
                                        </p:attrNameLst>
                                      </p:cBhvr>
                                      <p:tavLst>
                                        <p:tav tm="0">
                                          <p:val>
                                            <p:strVal val="#ppt_h"/>
                                          </p:val>
                                        </p:tav>
                                        <p:tav tm="100000">
                                          <p:val>
                                            <p:strVal val="#ppt_h"/>
                                          </p:val>
                                        </p:tav>
                                      </p:tavLst>
                                    </p:anim>
                                    <p:animEffect transition="in" filter="fade">
                                      <p:cBhvr>
                                        <p:cTn id="46" dur="1000"/>
                                        <p:tgtEl>
                                          <p:spTgt spid="216"/>
                                        </p:tgtEl>
                                      </p:cBhvr>
                                    </p:animEffect>
                                  </p:childTnLst>
                                </p:cTn>
                              </p:par>
                              <p:par>
                                <p:cTn id="47" presetID="55"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1000" fill="hold"/>
                                        <p:tgtEl>
                                          <p:spTgt spid="1030"/>
                                        </p:tgtEl>
                                        <p:attrNameLst>
                                          <p:attrName>ppt_w</p:attrName>
                                        </p:attrNameLst>
                                      </p:cBhvr>
                                      <p:tavLst>
                                        <p:tav tm="0">
                                          <p:val>
                                            <p:strVal val="#ppt_w*0.70"/>
                                          </p:val>
                                        </p:tav>
                                        <p:tav tm="100000">
                                          <p:val>
                                            <p:strVal val="#ppt_w"/>
                                          </p:val>
                                        </p:tav>
                                      </p:tavLst>
                                    </p:anim>
                                    <p:anim calcmode="lin" valueType="num">
                                      <p:cBhvr>
                                        <p:cTn id="50" dur="1000" fill="hold"/>
                                        <p:tgtEl>
                                          <p:spTgt spid="1030"/>
                                        </p:tgtEl>
                                        <p:attrNameLst>
                                          <p:attrName>ppt_h</p:attrName>
                                        </p:attrNameLst>
                                      </p:cBhvr>
                                      <p:tavLst>
                                        <p:tav tm="0">
                                          <p:val>
                                            <p:strVal val="#ppt_h"/>
                                          </p:val>
                                        </p:tav>
                                        <p:tav tm="100000">
                                          <p:val>
                                            <p:strVal val="#ppt_h"/>
                                          </p:val>
                                        </p:tav>
                                      </p:tavLst>
                                    </p:anim>
                                    <p:animEffect transition="in" filter="fade">
                                      <p:cBhvr>
                                        <p:cTn id="51" dur="1000"/>
                                        <p:tgtEl>
                                          <p:spTgt spid="103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1000" fill="hold"/>
                                        <p:tgtEl>
                                          <p:spTgt spid="208"/>
                                        </p:tgtEl>
                                        <p:attrNameLst>
                                          <p:attrName>ppt_w</p:attrName>
                                        </p:attrNameLst>
                                      </p:cBhvr>
                                      <p:tavLst>
                                        <p:tav tm="0">
                                          <p:val>
                                            <p:strVal val="#ppt_w*0.70"/>
                                          </p:val>
                                        </p:tav>
                                        <p:tav tm="100000">
                                          <p:val>
                                            <p:strVal val="#ppt_w"/>
                                          </p:val>
                                        </p:tav>
                                      </p:tavLst>
                                    </p:anim>
                                    <p:anim calcmode="lin" valueType="num">
                                      <p:cBhvr>
                                        <p:cTn id="57" dur="1000" fill="hold"/>
                                        <p:tgtEl>
                                          <p:spTgt spid="208"/>
                                        </p:tgtEl>
                                        <p:attrNameLst>
                                          <p:attrName>ppt_h</p:attrName>
                                        </p:attrNameLst>
                                      </p:cBhvr>
                                      <p:tavLst>
                                        <p:tav tm="0">
                                          <p:val>
                                            <p:strVal val="#ppt_h"/>
                                          </p:val>
                                        </p:tav>
                                        <p:tav tm="100000">
                                          <p:val>
                                            <p:strVal val="#ppt_h"/>
                                          </p:val>
                                        </p:tav>
                                      </p:tavLst>
                                    </p:anim>
                                    <p:animEffect transition="in" filter="fade">
                                      <p:cBhvr>
                                        <p:cTn id="58" dur="1000"/>
                                        <p:tgtEl>
                                          <p:spTgt spid="208"/>
                                        </p:tgtEl>
                                      </p:cBhvr>
                                    </p:animEffect>
                                  </p:childTnLst>
                                </p:cTn>
                              </p:par>
                              <p:par>
                                <p:cTn id="59" presetID="55" presetClass="entr" presetSubtype="0" fill="hold" nodeType="with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p:cTn id="61" dur="1000" fill="hold"/>
                                        <p:tgtEl>
                                          <p:spTgt spid="1028"/>
                                        </p:tgtEl>
                                        <p:attrNameLst>
                                          <p:attrName>ppt_w</p:attrName>
                                        </p:attrNameLst>
                                      </p:cBhvr>
                                      <p:tavLst>
                                        <p:tav tm="0">
                                          <p:val>
                                            <p:strVal val="#ppt_w*0.70"/>
                                          </p:val>
                                        </p:tav>
                                        <p:tav tm="100000">
                                          <p:val>
                                            <p:strVal val="#ppt_w"/>
                                          </p:val>
                                        </p:tav>
                                      </p:tavLst>
                                    </p:anim>
                                    <p:anim calcmode="lin" valueType="num">
                                      <p:cBhvr>
                                        <p:cTn id="62" dur="1000" fill="hold"/>
                                        <p:tgtEl>
                                          <p:spTgt spid="1028"/>
                                        </p:tgtEl>
                                        <p:attrNameLst>
                                          <p:attrName>ppt_h</p:attrName>
                                        </p:attrNameLst>
                                      </p:cBhvr>
                                      <p:tavLst>
                                        <p:tav tm="0">
                                          <p:val>
                                            <p:strVal val="#ppt_h"/>
                                          </p:val>
                                        </p:tav>
                                        <p:tav tm="100000">
                                          <p:val>
                                            <p:strVal val="#ppt_h"/>
                                          </p:val>
                                        </p:tav>
                                      </p:tavLst>
                                    </p:anim>
                                    <p:animEffect transition="in" filter="fade">
                                      <p:cBhvr>
                                        <p:cTn id="63" dur="1000"/>
                                        <p:tgtEl>
                                          <p:spTgt spid="1028"/>
                                        </p:tgtEl>
                                      </p:cBhvr>
                                    </p:animEffect>
                                  </p:childTnLst>
                                </p:cTn>
                              </p:par>
                            </p:childTnLst>
                          </p:cTn>
                        </p:par>
                        <p:par>
                          <p:cTn id="64" fill="hold">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209"/>
                                        </p:tgtEl>
                                        <p:attrNameLst>
                                          <p:attrName>style.visibility</p:attrName>
                                        </p:attrNameLst>
                                      </p:cBhvr>
                                      <p:to>
                                        <p:strVal val="visible"/>
                                      </p:to>
                                    </p:set>
                                    <p:anim calcmode="lin" valueType="num">
                                      <p:cBhvr>
                                        <p:cTn id="67" dur="1000" fill="hold"/>
                                        <p:tgtEl>
                                          <p:spTgt spid="209"/>
                                        </p:tgtEl>
                                        <p:attrNameLst>
                                          <p:attrName>ppt_w</p:attrName>
                                        </p:attrNameLst>
                                      </p:cBhvr>
                                      <p:tavLst>
                                        <p:tav tm="0">
                                          <p:val>
                                            <p:strVal val="#ppt_w*0.70"/>
                                          </p:val>
                                        </p:tav>
                                        <p:tav tm="100000">
                                          <p:val>
                                            <p:strVal val="#ppt_w"/>
                                          </p:val>
                                        </p:tav>
                                      </p:tavLst>
                                    </p:anim>
                                    <p:anim calcmode="lin" valueType="num">
                                      <p:cBhvr>
                                        <p:cTn id="68" dur="1000" fill="hold"/>
                                        <p:tgtEl>
                                          <p:spTgt spid="209"/>
                                        </p:tgtEl>
                                        <p:attrNameLst>
                                          <p:attrName>ppt_h</p:attrName>
                                        </p:attrNameLst>
                                      </p:cBhvr>
                                      <p:tavLst>
                                        <p:tav tm="0">
                                          <p:val>
                                            <p:strVal val="#ppt_h"/>
                                          </p:val>
                                        </p:tav>
                                        <p:tav tm="100000">
                                          <p:val>
                                            <p:strVal val="#ppt_h"/>
                                          </p:val>
                                        </p:tav>
                                      </p:tavLst>
                                    </p:anim>
                                    <p:animEffect transition="in" filter="fade">
                                      <p:cBhvr>
                                        <p:cTn id="69" dur="1000"/>
                                        <p:tgtEl>
                                          <p:spTgt spid="209"/>
                                        </p:tgtEl>
                                      </p:cBhvr>
                                    </p:animEffect>
                                  </p:childTnLst>
                                </p:cTn>
                              </p:par>
                            </p:childTnLst>
                          </p:cTn>
                        </p:par>
                        <p:par>
                          <p:cTn id="70" fill="hold">
                            <p:stCondLst>
                              <p:cond delay="2000"/>
                            </p:stCondLst>
                            <p:childTnLst>
                              <p:par>
                                <p:cTn id="71" presetID="55" presetClass="entr" presetSubtype="0" fill="hold" grpId="0" nodeType="afterEffect">
                                  <p:stCondLst>
                                    <p:cond delay="0"/>
                                  </p:stCondLst>
                                  <p:childTnLst>
                                    <p:set>
                                      <p:cBhvr>
                                        <p:cTn id="72" dur="1" fill="hold">
                                          <p:stCondLst>
                                            <p:cond delay="0"/>
                                          </p:stCondLst>
                                        </p:cTn>
                                        <p:tgtEl>
                                          <p:spTgt spid="210"/>
                                        </p:tgtEl>
                                        <p:attrNameLst>
                                          <p:attrName>style.visibility</p:attrName>
                                        </p:attrNameLst>
                                      </p:cBhvr>
                                      <p:to>
                                        <p:strVal val="visible"/>
                                      </p:to>
                                    </p:set>
                                    <p:anim calcmode="lin" valueType="num">
                                      <p:cBhvr>
                                        <p:cTn id="73" dur="1000" fill="hold"/>
                                        <p:tgtEl>
                                          <p:spTgt spid="210"/>
                                        </p:tgtEl>
                                        <p:attrNameLst>
                                          <p:attrName>ppt_w</p:attrName>
                                        </p:attrNameLst>
                                      </p:cBhvr>
                                      <p:tavLst>
                                        <p:tav tm="0">
                                          <p:val>
                                            <p:strVal val="#ppt_w*0.70"/>
                                          </p:val>
                                        </p:tav>
                                        <p:tav tm="100000">
                                          <p:val>
                                            <p:strVal val="#ppt_w"/>
                                          </p:val>
                                        </p:tav>
                                      </p:tavLst>
                                    </p:anim>
                                    <p:anim calcmode="lin" valueType="num">
                                      <p:cBhvr>
                                        <p:cTn id="74" dur="1000" fill="hold"/>
                                        <p:tgtEl>
                                          <p:spTgt spid="210"/>
                                        </p:tgtEl>
                                        <p:attrNameLst>
                                          <p:attrName>ppt_h</p:attrName>
                                        </p:attrNameLst>
                                      </p:cBhvr>
                                      <p:tavLst>
                                        <p:tav tm="0">
                                          <p:val>
                                            <p:strVal val="#ppt_h"/>
                                          </p:val>
                                        </p:tav>
                                        <p:tav tm="100000">
                                          <p:val>
                                            <p:strVal val="#ppt_h"/>
                                          </p:val>
                                        </p:tav>
                                      </p:tavLst>
                                    </p:anim>
                                    <p:animEffect transition="in" filter="fade">
                                      <p:cBhvr>
                                        <p:cTn id="75" dur="1000"/>
                                        <p:tgtEl>
                                          <p:spTgt spid="210"/>
                                        </p:tgtEl>
                                      </p:cBhvr>
                                    </p:animEffect>
                                  </p:childTnLst>
                                </p:cTn>
                              </p:par>
                            </p:childTnLst>
                          </p:cTn>
                        </p:par>
                        <p:par>
                          <p:cTn id="76" fill="hold">
                            <p:stCondLst>
                              <p:cond delay="3000"/>
                            </p:stCondLst>
                            <p:childTnLst>
                              <p:par>
                                <p:cTn id="77" presetID="55" presetClass="entr" presetSubtype="0" fill="hold" grpId="0" nodeType="afterEffect">
                                  <p:stCondLst>
                                    <p:cond delay="0"/>
                                  </p:stCondLst>
                                  <p:childTnLst>
                                    <p:set>
                                      <p:cBhvr>
                                        <p:cTn id="78" dur="1" fill="hold">
                                          <p:stCondLst>
                                            <p:cond delay="0"/>
                                          </p:stCondLst>
                                        </p:cTn>
                                        <p:tgtEl>
                                          <p:spTgt spid="211"/>
                                        </p:tgtEl>
                                        <p:attrNameLst>
                                          <p:attrName>style.visibility</p:attrName>
                                        </p:attrNameLst>
                                      </p:cBhvr>
                                      <p:to>
                                        <p:strVal val="visible"/>
                                      </p:to>
                                    </p:set>
                                    <p:anim calcmode="lin" valueType="num">
                                      <p:cBhvr>
                                        <p:cTn id="79" dur="1000" fill="hold"/>
                                        <p:tgtEl>
                                          <p:spTgt spid="211"/>
                                        </p:tgtEl>
                                        <p:attrNameLst>
                                          <p:attrName>ppt_w</p:attrName>
                                        </p:attrNameLst>
                                      </p:cBhvr>
                                      <p:tavLst>
                                        <p:tav tm="0">
                                          <p:val>
                                            <p:strVal val="#ppt_w*0.70"/>
                                          </p:val>
                                        </p:tav>
                                        <p:tav tm="100000">
                                          <p:val>
                                            <p:strVal val="#ppt_w"/>
                                          </p:val>
                                        </p:tav>
                                      </p:tavLst>
                                    </p:anim>
                                    <p:anim calcmode="lin" valueType="num">
                                      <p:cBhvr>
                                        <p:cTn id="80" dur="1000" fill="hold"/>
                                        <p:tgtEl>
                                          <p:spTgt spid="211"/>
                                        </p:tgtEl>
                                        <p:attrNameLst>
                                          <p:attrName>ppt_h</p:attrName>
                                        </p:attrNameLst>
                                      </p:cBhvr>
                                      <p:tavLst>
                                        <p:tav tm="0">
                                          <p:val>
                                            <p:strVal val="#ppt_h"/>
                                          </p:val>
                                        </p:tav>
                                        <p:tav tm="100000">
                                          <p:val>
                                            <p:strVal val="#ppt_h"/>
                                          </p:val>
                                        </p:tav>
                                      </p:tavLst>
                                    </p:anim>
                                    <p:animEffect transition="in" filter="fade">
                                      <p:cBhvr>
                                        <p:cTn id="81" dur="1000"/>
                                        <p:tgtEl>
                                          <p:spTgt spid="21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214"/>
                                        </p:tgtEl>
                                        <p:attrNameLst>
                                          <p:attrName>style.visibility</p:attrName>
                                        </p:attrNameLst>
                                      </p:cBhvr>
                                      <p:to>
                                        <p:strVal val="visible"/>
                                      </p:to>
                                    </p:set>
                                    <p:anim calcmode="lin" valueType="num">
                                      <p:cBhvr>
                                        <p:cTn id="86" dur="1000" fill="hold"/>
                                        <p:tgtEl>
                                          <p:spTgt spid="214"/>
                                        </p:tgtEl>
                                        <p:attrNameLst>
                                          <p:attrName>ppt_w</p:attrName>
                                        </p:attrNameLst>
                                      </p:cBhvr>
                                      <p:tavLst>
                                        <p:tav tm="0">
                                          <p:val>
                                            <p:strVal val="#ppt_w*0.70"/>
                                          </p:val>
                                        </p:tav>
                                        <p:tav tm="100000">
                                          <p:val>
                                            <p:strVal val="#ppt_w"/>
                                          </p:val>
                                        </p:tav>
                                      </p:tavLst>
                                    </p:anim>
                                    <p:anim calcmode="lin" valueType="num">
                                      <p:cBhvr>
                                        <p:cTn id="87" dur="1000" fill="hold"/>
                                        <p:tgtEl>
                                          <p:spTgt spid="214"/>
                                        </p:tgtEl>
                                        <p:attrNameLst>
                                          <p:attrName>ppt_h</p:attrName>
                                        </p:attrNameLst>
                                      </p:cBhvr>
                                      <p:tavLst>
                                        <p:tav tm="0">
                                          <p:val>
                                            <p:strVal val="#ppt_h"/>
                                          </p:val>
                                        </p:tav>
                                        <p:tav tm="100000">
                                          <p:val>
                                            <p:strVal val="#ppt_h"/>
                                          </p:val>
                                        </p:tav>
                                      </p:tavLst>
                                    </p:anim>
                                    <p:animEffect transition="in" filter="fade">
                                      <p:cBhvr>
                                        <p:cTn id="88" dur="1000"/>
                                        <p:tgtEl>
                                          <p:spTgt spid="21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par>
                          <p:cTn id="93" fill="hold">
                            <p:stCondLst>
                              <p:cond delay="0"/>
                            </p:stCondLst>
                            <p:childTnLst>
                              <p:par>
                                <p:cTn id="94" presetID="55" presetClass="entr" presetSubtype="0" fill="hold" grpId="0" nodeType="afterEffect">
                                  <p:stCondLst>
                                    <p:cond delay="0"/>
                                  </p:stCondLst>
                                  <p:childTnLst>
                                    <p:set>
                                      <p:cBhvr>
                                        <p:cTn id="95" dur="1" fill="hold">
                                          <p:stCondLst>
                                            <p:cond delay="0"/>
                                          </p:stCondLst>
                                        </p:cTn>
                                        <p:tgtEl>
                                          <p:spTgt spid="215"/>
                                        </p:tgtEl>
                                        <p:attrNameLst>
                                          <p:attrName>style.visibility</p:attrName>
                                        </p:attrNameLst>
                                      </p:cBhvr>
                                      <p:to>
                                        <p:strVal val="visible"/>
                                      </p:to>
                                    </p:set>
                                    <p:anim calcmode="lin" valueType="num">
                                      <p:cBhvr>
                                        <p:cTn id="96" dur="1000" fill="hold"/>
                                        <p:tgtEl>
                                          <p:spTgt spid="215"/>
                                        </p:tgtEl>
                                        <p:attrNameLst>
                                          <p:attrName>ppt_w</p:attrName>
                                        </p:attrNameLst>
                                      </p:cBhvr>
                                      <p:tavLst>
                                        <p:tav tm="0">
                                          <p:val>
                                            <p:strVal val="#ppt_w*0.70"/>
                                          </p:val>
                                        </p:tav>
                                        <p:tav tm="100000">
                                          <p:val>
                                            <p:strVal val="#ppt_w"/>
                                          </p:val>
                                        </p:tav>
                                      </p:tavLst>
                                    </p:anim>
                                    <p:anim calcmode="lin" valueType="num">
                                      <p:cBhvr>
                                        <p:cTn id="97" dur="1000" fill="hold"/>
                                        <p:tgtEl>
                                          <p:spTgt spid="215"/>
                                        </p:tgtEl>
                                        <p:attrNameLst>
                                          <p:attrName>ppt_h</p:attrName>
                                        </p:attrNameLst>
                                      </p:cBhvr>
                                      <p:tavLst>
                                        <p:tav tm="0">
                                          <p:val>
                                            <p:strVal val="#ppt_h"/>
                                          </p:val>
                                        </p:tav>
                                        <p:tav tm="100000">
                                          <p:val>
                                            <p:strVal val="#ppt_h"/>
                                          </p:val>
                                        </p:tav>
                                      </p:tavLst>
                                    </p:anim>
                                    <p:animEffect transition="in" filter="fade">
                                      <p:cBhvr>
                                        <p:cTn id="98"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p:bldP spid="486" grpId="0"/>
      <p:bldP spid="487" grpId="0"/>
      <p:bldP spid="488" grpId="0"/>
      <p:bldP spid="490" grpId="0"/>
      <p:bldP spid="208" grpId="0"/>
      <p:bldP spid="209" grpId="0"/>
      <p:bldP spid="210" grpId="0"/>
      <p:bldP spid="211" grpId="0"/>
      <p:bldP spid="216" grpId="1"/>
      <p:bldP spid="214" grpId="0"/>
      <p:bldP spid="2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0" y="66548"/>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E0DEA79B-3197-47DC-BCA6-C6D1DF19C28B}"/>
              </a:ext>
            </a:extLst>
          </p:cNvPr>
          <p:cNvSpPr txBox="1"/>
          <p:nvPr/>
        </p:nvSpPr>
        <p:spPr>
          <a:xfrm rot="2869229">
            <a:off x="4345448" y="2031964"/>
            <a:ext cx="1449763" cy="369236"/>
          </a:xfrm>
          <a:prstGeom prst="rect">
            <a:avLst/>
          </a:prstGeom>
          <a:noFill/>
        </p:spPr>
        <p:txBody>
          <a:bodyPr wrap="square" rtlCol="0">
            <a:spAutoFit/>
          </a:bodyPr>
          <a:lstStyle/>
          <a:p>
            <a:r>
              <a:rPr lang="en-US" sz="1799" dirty="0">
                <a:solidFill>
                  <a:schemeClr val="bg1"/>
                </a:solidFill>
                <a:latin typeface="Arial" pitchFamily="34" charset="0"/>
                <a:cs typeface="Arial" pitchFamily="34" charset="0"/>
              </a:rPr>
              <a:t>Sample Text</a:t>
            </a:r>
          </a:p>
        </p:txBody>
      </p:sp>
      <p:sp>
        <p:nvSpPr>
          <p:cNvPr id="103" name="TextBox 102">
            <a:extLst>
              <a:ext uri="{FF2B5EF4-FFF2-40B4-BE49-F238E27FC236}">
                <a16:creationId xmlns:a16="http://schemas.microsoft.com/office/drawing/2014/main" id="{051E0EEF-C8AC-4BEE-9F26-8EDE9B7A6859}"/>
              </a:ext>
            </a:extLst>
          </p:cNvPr>
          <p:cNvSpPr txBox="1"/>
          <p:nvPr/>
        </p:nvSpPr>
        <p:spPr>
          <a:xfrm rot="21432536">
            <a:off x="7197411" y="3571210"/>
            <a:ext cx="1449763" cy="369236"/>
          </a:xfrm>
          <a:prstGeom prst="rect">
            <a:avLst/>
          </a:prstGeom>
          <a:noFill/>
        </p:spPr>
        <p:txBody>
          <a:bodyPr wrap="square" rtlCol="0">
            <a:spAutoFit/>
          </a:bodyPr>
          <a:lstStyle/>
          <a:p>
            <a:r>
              <a:rPr lang="en-US" sz="1799" dirty="0">
                <a:solidFill>
                  <a:schemeClr val="bg1"/>
                </a:solidFill>
                <a:latin typeface="Arial" pitchFamily="34" charset="0"/>
                <a:cs typeface="Arial" pitchFamily="34" charset="0"/>
              </a:rPr>
              <a:t>Sample Text</a:t>
            </a:r>
          </a:p>
        </p:txBody>
      </p:sp>
      <p:sp>
        <p:nvSpPr>
          <p:cNvPr id="104" name="TextBox 103">
            <a:extLst>
              <a:ext uri="{FF2B5EF4-FFF2-40B4-BE49-F238E27FC236}">
                <a16:creationId xmlns:a16="http://schemas.microsoft.com/office/drawing/2014/main" id="{B963BE01-7F5E-4FBE-BF70-A889F693A837}"/>
              </a:ext>
            </a:extLst>
          </p:cNvPr>
          <p:cNvSpPr txBox="1"/>
          <p:nvPr/>
        </p:nvSpPr>
        <p:spPr>
          <a:xfrm rot="19543897">
            <a:off x="7010774" y="2544168"/>
            <a:ext cx="1449763" cy="307697"/>
          </a:xfrm>
          <a:prstGeom prst="rect">
            <a:avLst/>
          </a:prstGeom>
          <a:noFill/>
        </p:spPr>
        <p:txBody>
          <a:bodyPr wrap="square" rtlCol="0">
            <a:spAutoFit/>
          </a:bodyPr>
          <a:lstStyle/>
          <a:p>
            <a:r>
              <a:rPr lang="en-US" sz="1400" dirty="0">
                <a:solidFill>
                  <a:schemeClr val="bg1"/>
                </a:solidFill>
                <a:latin typeface="Arial" pitchFamily="34" charset="0"/>
                <a:cs typeface="Arial" pitchFamily="34" charset="0"/>
              </a:rPr>
              <a:t>Sample Text</a:t>
            </a:r>
          </a:p>
        </p:txBody>
      </p:sp>
      <p:sp>
        <p:nvSpPr>
          <p:cNvPr id="105" name="TextBox 104">
            <a:extLst>
              <a:ext uri="{FF2B5EF4-FFF2-40B4-BE49-F238E27FC236}">
                <a16:creationId xmlns:a16="http://schemas.microsoft.com/office/drawing/2014/main" id="{BE5763AC-D4C1-43ED-9980-D8B755928CEE}"/>
              </a:ext>
            </a:extLst>
          </p:cNvPr>
          <p:cNvSpPr txBox="1"/>
          <p:nvPr/>
        </p:nvSpPr>
        <p:spPr>
          <a:xfrm rot="1901613">
            <a:off x="5126277" y="3591023"/>
            <a:ext cx="1166297" cy="307697"/>
          </a:xfrm>
          <a:prstGeom prst="rect">
            <a:avLst/>
          </a:prstGeom>
          <a:noFill/>
        </p:spPr>
        <p:txBody>
          <a:bodyPr wrap="none" rtlCol="0">
            <a:prstTxWarp prst="textArchDown">
              <a:avLst/>
            </a:prstTxWarp>
            <a:spAutoFit/>
          </a:bodyPr>
          <a:lstStyle/>
          <a:p>
            <a:r>
              <a:rPr lang="en-US" sz="1400" dirty="0">
                <a:solidFill>
                  <a:schemeClr val="bg1"/>
                </a:solidFill>
                <a:latin typeface="Arial" pitchFamily="34" charset="0"/>
                <a:cs typeface="Arial" pitchFamily="34" charset="0"/>
              </a:rPr>
              <a:t>Sample Text</a:t>
            </a:r>
          </a:p>
        </p:txBody>
      </p:sp>
      <p:sp>
        <p:nvSpPr>
          <p:cNvPr id="127" name="Oval 8">
            <a:extLst>
              <a:ext uri="{FF2B5EF4-FFF2-40B4-BE49-F238E27FC236}">
                <a16:creationId xmlns:a16="http://schemas.microsoft.com/office/drawing/2014/main" id="{607C7E52-6B8D-45DF-84D6-B529F0019EAD}"/>
              </a:ext>
            </a:extLst>
          </p:cNvPr>
          <p:cNvSpPr>
            <a:spLocks noChangeArrowheads="1"/>
          </p:cNvSpPr>
          <p:nvPr/>
        </p:nvSpPr>
        <p:spPr bwMode="auto">
          <a:xfrm>
            <a:off x="6121056" y="4893992"/>
            <a:ext cx="20240" cy="1600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6" name="Group 22">
            <a:extLst>
              <a:ext uri="{FF2B5EF4-FFF2-40B4-BE49-F238E27FC236}">
                <a16:creationId xmlns:a16="http://schemas.microsoft.com/office/drawing/2014/main" id="{FF0FD571-9B1A-4D4A-868B-51AE5455FFA6}"/>
              </a:ext>
            </a:extLst>
          </p:cNvPr>
          <p:cNvGrpSpPr>
            <a:grpSpLocks noChangeAspect="1"/>
          </p:cNvGrpSpPr>
          <p:nvPr/>
        </p:nvGrpSpPr>
        <p:grpSpPr bwMode="auto">
          <a:xfrm>
            <a:off x="6822124" y="1293766"/>
            <a:ext cx="503238" cy="585788"/>
            <a:chOff x="-231" y="578"/>
            <a:chExt cx="317" cy="369"/>
          </a:xfrm>
          <a:solidFill>
            <a:schemeClr val="bg1"/>
          </a:solidFill>
        </p:grpSpPr>
        <p:sp>
          <p:nvSpPr>
            <p:cNvPr id="137" name="Freeform 24">
              <a:extLst>
                <a:ext uri="{FF2B5EF4-FFF2-40B4-BE49-F238E27FC236}">
                  <a16:creationId xmlns:a16="http://schemas.microsoft.com/office/drawing/2014/main" id="{BE1E631B-3701-4E37-806D-3CC637DE6321}"/>
                </a:ext>
              </a:extLst>
            </p:cNvPr>
            <p:cNvSpPr>
              <a:spLocks/>
            </p:cNvSpPr>
            <p:nvPr/>
          </p:nvSpPr>
          <p:spPr bwMode="auto">
            <a:xfrm>
              <a:off x="-204" y="623"/>
              <a:ext cx="58" cy="51"/>
            </a:xfrm>
            <a:custGeom>
              <a:avLst/>
              <a:gdLst>
                <a:gd name="T0" fmla="*/ 320 w 528"/>
                <a:gd name="T1" fmla="*/ 0 h 456"/>
                <a:gd name="T2" fmla="*/ 358 w 528"/>
                <a:gd name="T3" fmla="*/ 2 h 456"/>
                <a:gd name="T4" fmla="*/ 397 w 528"/>
                <a:gd name="T5" fmla="*/ 10 h 456"/>
                <a:gd name="T6" fmla="*/ 432 w 528"/>
                <a:gd name="T7" fmla="*/ 21 h 456"/>
                <a:gd name="T8" fmla="*/ 467 w 528"/>
                <a:gd name="T9" fmla="*/ 37 h 456"/>
                <a:gd name="T10" fmla="*/ 499 w 528"/>
                <a:gd name="T11" fmla="*/ 56 h 456"/>
                <a:gd name="T12" fmla="*/ 528 w 528"/>
                <a:gd name="T13" fmla="*/ 78 h 456"/>
                <a:gd name="T14" fmla="*/ 448 w 528"/>
                <a:gd name="T15" fmla="*/ 120 h 456"/>
                <a:gd name="T16" fmla="*/ 370 w 528"/>
                <a:gd name="T17" fmla="*/ 166 h 456"/>
                <a:gd name="T18" fmla="*/ 295 w 528"/>
                <a:gd name="T19" fmla="*/ 216 h 456"/>
                <a:gd name="T20" fmla="*/ 224 w 528"/>
                <a:gd name="T21" fmla="*/ 269 h 456"/>
                <a:gd name="T22" fmla="*/ 156 w 528"/>
                <a:gd name="T23" fmla="*/ 328 h 456"/>
                <a:gd name="T24" fmla="*/ 91 w 528"/>
                <a:gd name="T25" fmla="*/ 390 h 456"/>
                <a:gd name="T26" fmla="*/ 30 w 528"/>
                <a:gd name="T27" fmla="*/ 456 h 456"/>
                <a:gd name="T28" fmla="*/ 17 w 528"/>
                <a:gd name="T29" fmla="*/ 424 h 456"/>
                <a:gd name="T30" fmla="*/ 9 w 528"/>
                <a:gd name="T31" fmla="*/ 391 h 456"/>
                <a:gd name="T32" fmla="*/ 3 w 528"/>
                <a:gd name="T33" fmla="*/ 357 h 456"/>
                <a:gd name="T34" fmla="*/ 0 w 528"/>
                <a:gd name="T35" fmla="*/ 322 h 456"/>
                <a:gd name="T36" fmla="*/ 4 w 528"/>
                <a:gd name="T37" fmla="*/ 278 h 456"/>
                <a:gd name="T38" fmla="*/ 12 w 528"/>
                <a:gd name="T39" fmla="*/ 236 h 456"/>
                <a:gd name="T40" fmla="*/ 25 w 528"/>
                <a:gd name="T41" fmla="*/ 196 h 456"/>
                <a:gd name="T42" fmla="*/ 44 w 528"/>
                <a:gd name="T43" fmla="*/ 159 h 456"/>
                <a:gd name="T44" fmla="*/ 67 w 528"/>
                <a:gd name="T45" fmla="*/ 125 h 456"/>
                <a:gd name="T46" fmla="*/ 94 w 528"/>
                <a:gd name="T47" fmla="*/ 94 h 456"/>
                <a:gd name="T48" fmla="*/ 124 w 528"/>
                <a:gd name="T49" fmla="*/ 67 h 456"/>
                <a:gd name="T50" fmla="*/ 159 w 528"/>
                <a:gd name="T51" fmla="*/ 44 h 456"/>
                <a:gd name="T52" fmla="*/ 195 w 528"/>
                <a:gd name="T53" fmla="*/ 25 h 456"/>
                <a:gd name="T54" fmla="*/ 235 w 528"/>
                <a:gd name="T55" fmla="*/ 12 h 456"/>
                <a:gd name="T56" fmla="*/ 276 w 528"/>
                <a:gd name="T57" fmla="*/ 3 h 456"/>
                <a:gd name="T58" fmla="*/ 320 w 528"/>
                <a:gd name="T5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8" h="456">
                  <a:moveTo>
                    <a:pt x="320" y="0"/>
                  </a:moveTo>
                  <a:lnTo>
                    <a:pt x="358" y="2"/>
                  </a:lnTo>
                  <a:lnTo>
                    <a:pt x="397" y="10"/>
                  </a:lnTo>
                  <a:lnTo>
                    <a:pt x="432" y="21"/>
                  </a:lnTo>
                  <a:lnTo>
                    <a:pt x="467" y="37"/>
                  </a:lnTo>
                  <a:lnTo>
                    <a:pt x="499" y="56"/>
                  </a:lnTo>
                  <a:lnTo>
                    <a:pt x="528" y="78"/>
                  </a:lnTo>
                  <a:lnTo>
                    <a:pt x="448" y="120"/>
                  </a:lnTo>
                  <a:lnTo>
                    <a:pt x="370" y="166"/>
                  </a:lnTo>
                  <a:lnTo>
                    <a:pt x="295" y="216"/>
                  </a:lnTo>
                  <a:lnTo>
                    <a:pt x="224" y="269"/>
                  </a:lnTo>
                  <a:lnTo>
                    <a:pt x="156" y="328"/>
                  </a:lnTo>
                  <a:lnTo>
                    <a:pt x="91" y="390"/>
                  </a:lnTo>
                  <a:lnTo>
                    <a:pt x="30" y="456"/>
                  </a:lnTo>
                  <a:lnTo>
                    <a:pt x="17" y="424"/>
                  </a:lnTo>
                  <a:lnTo>
                    <a:pt x="9" y="391"/>
                  </a:lnTo>
                  <a:lnTo>
                    <a:pt x="3" y="357"/>
                  </a:lnTo>
                  <a:lnTo>
                    <a:pt x="0" y="322"/>
                  </a:lnTo>
                  <a:lnTo>
                    <a:pt x="4" y="278"/>
                  </a:lnTo>
                  <a:lnTo>
                    <a:pt x="12" y="236"/>
                  </a:lnTo>
                  <a:lnTo>
                    <a:pt x="25" y="196"/>
                  </a:lnTo>
                  <a:lnTo>
                    <a:pt x="44" y="159"/>
                  </a:lnTo>
                  <a:lnTo>
                    <a:pt x="67" y="125"/>
                  </a:lnTo>
                  <a:lnTo>
                    <a:pt x="94" y="94"/>
                  </a:lnTo>
                  <a:lnTo>
                    <a:pt x="124" y="67"/>
                  </a:lnTo>
                  <a:lnTo>
                    <a:pt x="159" y="44"/>
                  </a:lnTo>
                  <a:lnTo>
                    <a:pt x="195" y="25"/>
                  </a:lnTo>
                  <a:lnTo>
                    <a:pt x="235" y="12"/>
                  </a:lnTo>
                  <a:lnTo>
                    <a:pt x="276" y="3"/>
                  </a:lnTo>
                  <a:lnTo>
                    <a:pt x="3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5">
              <a:extLst>
                <a:ext uri="{FF2B5EF4-FFF2-40B4-BE49-F238E27FC236}">
                  <a16:creationId xmlns:a16="http://schemas.microsoft.com/office/drawing/2014/main" id="{BA63F778-1FD1-4A46-8F33-DA4C4D74DA37}"/>
                </a:ext>
              </a:extLst>
            </p:cNvPr>
            <p:cNvSpPr>
              <a:spLocks noEditPoints="1"/>
            </p:cNvSpPr>
            <p:nvPr/>
          </p:nvSpPr>
          <p:spPr bwMode="auto">
            <a:xfrm>
              <a:off x="-231" y="578"/>
              <a:ext cx="317" cy="369"/>
            </a:xfrm>
            <a:custGeom>
              <a:avLst/>
              <a:gdLst>
                <a:gd name="T0" fmla="*/ 1170 w 2854"/>
                <a:gd name="T1" fmla="*/ 717 h 3317"/>
                <a:gd name="T2" fmla="*/ 860 w 2854"/>
                <a:gd name="T3" fmla="*/ 836 h 3317"/>
                <a:gd name="T4" fmla="*/ 636 w 2854"/>
                <a:gd name="T5" fmla="*/ 995 h 3317"/>
                <a:gd name="T6" fmla="*/ 432 w 2854"/>
                <a:gd name="T7" fmla="*/ 1236 h 3317"/>
                <a:gd name="T8" fmla="*/ 291 w 2854"/>
                <a:gd name="T9" fmla="*/ 1540 h 3317"/>
                <a:gd name="T10" fmla="*/ 242 w 2854"/>
                <a:gd name="T11" fmla="*/ 1881 h 3317"/>
                <a:gd name="T12" fmla="*/ 292 w 2854"/>
                <a:gd name="T13" fmla="*/ 2225 h 3317"/>
                <a:gd name="T14" fmla="*/ 433 w 2854"/>
                <a:gd name="T15" fmla="*/ 2530 h 3317"/>
                <a:gd name="T16" fmla="*/ 650 w 2854"/>
                <a:gd name="T17" fmla="*/ 2781 h 3317"/>
                <a:gd name="T18" fmla="*/ 928 w 2854"/>
                <a:gd name="T19" fmla="*/ 2963 h 3317"/>
                <a:gd name="T20" fmla="*/ 1252 w 2854"/>
                <a:gd name="T21" fmla="*/ 3060 h 3317"/>
                <a:gd name="T22" fmla="*/ 1602 w 2854"/>
                <a:gd name="T23" fmla="*/ 3060 h 3317"/>
                <a:gd name="T24" fmla="*/ 1926 w 2854"/>
                <a:gd name="T25" fmla="*/ 2963 h 3317"/>
                <a:gd name="T26" fmla="*/ 2203 w 2854"/>
                <a:gd name="T27" fmla="*/ 2781 h 3317"/>
                <a:gd name="T28" fmla="*/ 2421 w 2854"/>
                <a:gd name="T29" fmla="*/ 2530 h 3317"/>
                <a:gd name="T30" fmla="*/ 2561 w 2854"/>
                <a:gd name="T31" fmla="*/ 2225 h 3317"/>
                <a:gd name="T32" fmla="*/ 2611 w 2854"/>
                <a:gd name="T33" fmla="*/ 1881 h 3317"/>
                <a:gd name="T34" fmla="*/ 2561 w 2854"/>
                <a:gd name="T35" fmla="*/ 1537 h 3317"/>
                <a:gd name="T36" fmla="*/ 2421 w 2854"/>
                <a:gd name="T37" fmla="*/ 1233 h 3317"/>
                <a:gd name="T38" fmla="*/ 2203 w 2854"/>
                <a:gd name="T39" fmla="*/ 981 h 3317"/>
                <a:gd name="T40" fmla="*/ 1926 w 2854"/>
                <a:gd name="T41" fmla="*/ 800 h 3317"/>
                <a:gd name="T42" fmla="*/ 1602 w 2854"/>
                <a:gd name="T43" fmla="*/ 702 h 3317"/>
                <a:gd name="T44" fmla="*/ 1792 w 2854"/>
                <a:gd name="T45" fmla="*/ 0 h 3317"/>
                <a:gd name="T46" fmla="*/ 1849 w 2854"/>
                <a:gd name="T47" fmla="*/ 38 h 3317"/>
                <a:gd name="T48" fmla="*/ 1864 w 2854"/>
                <a:gd name="T49" fmla="*/ 122 h 3317"/>
                <a:gd name="T50" fmla="*/ 1824 w 2854"/>
                <a:gd name="T51" fmla="*/ 187 h 3317"/>
                <a:gd name="T52" fmla="*/ 1668 w 2854"/>
                <a:gd name="T53" fmla="*/ 466 h 3317"/>
                <a:gd name="T54" fmla="*/ 2017 w 2854"/>
                <a:gd name="T55" fmla="*/ 574 h 3317"/>
                <a:gd name="T56" fmla="*/ 2322 w 2854"/>
                <a:gd name="T57" fmla="*/ 763 h 3317"/>
                <a:gd name="T58" fmla="*/ 2570 w 2854"/>
                <a:gd name="T59" fmla="*/ 1021 h 3317"/>
                <a:gd name="T60" fmla="*/ 2746 w 2854"/>
                <a:gd name="T61" fmla="*/ 1334 h 3317"/>
                <a:gd name="T62" fmla="*/ 2841 w 2854"/>
                <a:gd name="T63" fmla="*/ 1690 h 3317"/>
                <a:gd name="T64" fmla="*/ 2840 w 2854"/>
                <a:gd name="T65" fmla="*/ 2076 h 3317"/>
                <a:gd name="T66" fmla="*/ 2741 w 2854"/>
                <a:gd name="T67" fmla="*/ 2440 h 3317"/>
                <a:gd name="T68" fmla="*/ 2556 w 2854"/>
                <a:gd name="T69" fmla="*/ 2759 h 3317"/>
                <a:gd name="T70" fmla="*/ 2299 w 2854"/>
                <a:gd name="T71" fmla="*/ 3018 h 3317"/>
                <a:gd name="T72" fmla="*/ 1983 w 2854"/>
                <a:gd name="T73" fmla="*/ 3204 h 3317"/>
                <a:gd name="T74" fmla="*/ 1620 w 2854"/>
                <a:gd name="T75" fmla="*/ 3304 h 3317"/>
                <a:gd name="T76" fmla="*/ 1233 w 2854"/>
                <a:gd name="T77" fmla="*/ 3304 h 3317"/>
                <a:gd name="T78" fmla="*/ 871 w 2854"/>
                <a:gd name="T79" fmla="*/ 3204 h 3317"/>
                <a:gd name="T80" fmla="*/ 555 w 2854"/>
                <a:gd name="T81" fmla="*/ 3018 h 3317"/>
                <a:gd name="T82" fmla="*/ 298 w 2854"/>
                <a:gd name="T83" fmla="*/ 2759 h 3317"/>
                <a:gd name="T84" fmla="*/ 112 w 2854"/>
                <a:gd name="T85" fmla="*/ 2440 h 3317"/>
                <a:gd name="T86" fmla="*/ 14 w 2854"/>
                <a:gd name="T87" fmla="*/ 2076 h 3317"/>
                <a:gd name="T88" fmla="*/ 12 w 2854"/>
                <a:gd name="T89" fmla="*/ 1691 h 3317"/>
                <a:gd name="T90" fmla="*/ 107 w 2854"/>
                <a:gd name="T91" fmla="*/ 1336 h 3317"/>
                <a:gd name="T92" fmla="*/ 283 w 2854"/>
                <a:gd name="T93" fmla="*/ 1023 h 3317"/>
                <a:gd name="T94" fmla="*/ 533 w 2854"/>
                <a:gd name="T95" fmla="*/ 762 h 3317"/>
                <a:gd name="T96" fmla="*/ 842 w 2854"/>
                <a:gd name="T97" fmla="*/ 572 h 3317"/>
                <a:gd name="T98" fmla="*/ 1185 w 2854"/>
                <a:gd name="T99" fmla="*/ 466 h 3317"/>
                <a:gd name="T100" fmla="*/ 1029 w 2854"/>
                <a:gd name="T101" fmla="*/ 187 h 3317"/>
                <a:gd name="T102" fmla="*/ 990 w 2854"/>
                <a:gd name="T103" fmla="*/ 122 h 3317"/>
                <a:gd name="T104" fmla="*/ 1003 w 2854"/>
                <a:gd name="T105" fmla="*/ 38 h 3317"/>
                <a:gd name="T106" fmla="*/ 1062 w 2854"/>
                <a:gd name="T107" fmla="*/ 0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4" h="3317">
                  <a:moveTo>
                    <a:pt x="1427" y="689"/>
                  </a:moveTo>
                  <a:lnTo>
                    <a:pt x="1339" y="692"/>
                  </a:lnTo>
                  <a:lnTo>
                    <a:pt x="1254" y="702"/>
                  </a:lnTo>
                  <a:lnTo>
                    <a:pt x="1170" y="717"/>
                  </a:lnTo>
                  <a:lnTo>
                    <a:pt x="1089" y="738"/>
                  </a:lnTo>
                  <a:lnTo>
                    <a:pt x="1010" y="766"/>
                  </a:lnTo>
                  <a:lnTo>
                    <a:pt x="932" y="798"/>
                  </a:lnTo>
                  <a:lnTo>
                    <a:pt x="860" y="836"/>
                  </a:lnTo>
                  <a:lnTo>
                    <a:pt x="799" y="870"/>
                  </a:lnTo>
                  <a:lnTo>
                    <a:pt x="743" y="909"/>
                  </a:lnTo>
                  <a:lnTo>
                    <a:pt x="688" y="950"/>
                  </a:lnTo>
                  <a:lnTo>
                    <a:pt x="636" y="995"/>
                  </a:lnTo>
                  <a:lnTo>
                    <a:pt x="586" y="1042"/>
                  </a:lnTo>
                  <a:lnTo>
                    <a:pt x="531" y="1103"/>
                  </a:lnTo>
                  <a:lnTo>
                    <a:pt x="479" y="1168"/>
                  </a:lnTo>
                  <a:lnTo>
                    <a:pt x="432" y="1236"/>
                  </a:lnTo>
                  <a:lnTo>
                    <a:pt x="389" y="1307"/>
                  </a:lnTo>
                  <a:lnTo>
                    <a:pt x="352" y="1381"/>
                  </a:lnTo>
                  <a:lnTo>
                    <a:pt x="318" y="1459"/>
                  </a:lnTo>
                  <a:lnTo>
                    <a:pt x="291" y="1540"/>
                  </a:lnTo>
                  <a:lnTo>
                    <a:pt x="271" y="1621"/>
                  </a:lnTo>
                  <a:lnTo>
                    <a:pt x="255" y="1706"/>
                  </a:lnTo>
                  <a:lnTo>
                    <a:pt x="246" y="1793"/>
                  </a:lnTo>
                  <a:lnTo>
                    <a:pt x="242" y="1881"/>
                  </a:lnTo>
                  <a:lnTo>
                    <a:pt x="246" y="1970"/>
                  </a:lnTo>
                  <a:lnTo>
                    <a:pt x="255" y="2057"/>
                  </a:lnTo>
                  <a:lnTo>
                    <a:pt x="271" y="2143"/>
                  </a:lnTo>
                  <a:lnTo>
                    <a:pt x="292" y="2225"/>
                  </a:lnTo>
                  <a:lnTo>
                    <a:pt x="320" y="2306"/>
                  </a:lnTo>
                  <a:lnTo>
                    <a:pt x="353" y="2384"/>
                  </a:lnTo>
                  <a:lnTo>
                    <a:pt x="390" y="2458"/>
                  </a:lnTo>
                  <a:lnTo>
                    <a:pt x="433" y="2530"/>
                  </a:lnTo>
                  <a:lnTo>
                    <a:pt x="481" y="2598"/>
                  </a:lnTo>
                  <a:lnTo>
                    <a:pt x="533" y="2663"/>
                  </a:lnTo>
                  <a:lnTo>
                    <a:pt x="589" y="2724"/>
                  </a:lnTo>
                  <a:lnTo>
                    <a:pt x="650" y="2781"/>
                  </a:lnTo>
                  <a:lnTo>
                    <a:pt x="714" y="2833"/>
                  </a:lnTo>
                  <a:lnTo>
                    <a:pt x="783" y="2881"/>
                  </a:lnTo>
                  <a:lnTo>
                    <a:pt x="853" y="2924"/>
                  </a:lnTo>
                  <a:lnTo>
                    <a:pt x="928" y="2963"/>
                  </a:lnTo>
                  <a:lnTo>
                    <a:pt x="1005" y="2995"/>
                  </a:lnTo>
                  <a:lnTo>
                    <a:pt x="1085" y="3022"/>
                  </a:lnTo>
                  <a:lnTo>
                    <a:pt x="1168" y="3044"/>
                  </a:lnTo>
                  <a:lnTo>
                    <a:pt x="1252" y="3060"/>
                  </a:lnTo>
                  <a:lnTo>
                    <a:pt x="1338" y="3070"/>
                  </a:lnTo>
                  <a:lnTo>
                    <a:pt x="1427" y="3074"/>
                  </a:lnTo>
                  <a:lnTo>
                    <a:pt x="1515" y="3070"/>
                  </a:lnTo>
                  <a:lnTo>
                    <a:pt x="1602" y="3060"/>
                  </a:lnTo>
                  <a:lnTo>
                    <a:pt x="1686" y="3044"/>
                  </a:lnTo>
                  <a:lnTo>
                    <a:pt x="1768" y="3022"/>
                  </a:lnTo>
                  <a:lnTo>
                    <a:pt x="1848" y="2995"/>
                  </a:lnTo>
                  <a:lnTo>
                    <a:pt x="1926" y="2963"/>
                  </a:lnTo>
                  <a:lnTo>
                    <a:pt x="2000" y="2924"/>
                  </a:lnTo>
                  <a:lnTo>
                    <a:pt x="2071" y="2881"/>
                  </a:lnTo>
                  <a:lnTo>
                    <a:pt x="2140" y="2833"/>
                  </a:lnTo>
                  <a:lnTo>
                    <a:pt x="2203" y="2781"/>
                  </a:lnTo>
                  <a:lnTo>
                    <a:pt x="2265" y="2724"/>
                  </a:lnTo>
                  <a:lnTo>
                    <a:pt x="2321" y="2663"/>
                  </a:lnTo>
                  <a:lnTo>
                    <a:pt x="2373" y="2598"/>
                  </a:lnTo>
                  <a:lnTo>
                    <a:pt x="2421" y="2530"/>
                  </a:lnTo>
                  <a:lnTo>
                    <a:pt x="2463" y="2458"/>
                  </a:lnTo>
                  <a:lnTo>
                    <a:pt x="2501" y="2384"/>
                  </a:lnTo>
                  <a:lnTo>
                    <a:pt x="2534" y="2306"/>
                  </a:lnTo>
                  <a:lnTo>
                    <a:pt x="2561" y="2225"/>
                  </a:lnTo>
                  <a:lnTo>
                    <a:pt x="2583" y="2143"/>
                  </a:lnTo>
                  <a:lnTo>
                    <a:pt x="2599" y="2057"/>
                  </a:lnTo>
                  <a:lnTo>
                    <a:pt x="2608" y="1970"/>
                  </a:lnTo>
                  <a:lnTo>
                    <a:pt x="2611" y="1881"/>
                  </a:lnTo>
                  <a:lnTo>
                    <a:pt x="2608" y="1792"/>
                  </a:lnTo>
                  <a:lnTo>
                    <a:pt x="2599" y="1705"/>
                  </a:lnTo>
                  <a:lnTo>
                    <a:pt x="2583" y="1620"/>
                  </a:lnTo>
                  <a:lnTo>
                    <a:pt x="2561" y="1537"/>
                  </a:lnTo>
                  <a:lnTo>
                    <a:pt x="2534" y="1457"/>
                  </a:lnTo>
                  <a:lnTo>
                    <a:pt x="2501" y="1379"/>
                  </a:lnTo>
                  <a:lnTo>
                    <a:pt x="2463" y="1304"/>
                  </a:lnTo>
                  <a:lnTo>
                    <a:pt x="2421" y="1233"/>
                  </a:lnTo>
                  <a:lnTo>
                    <a:pt x="2373" y="1165"/>
                  </a:lnTo>
                  <a:lnTo>
                    <a:pt x="2321" y="1100"/>
                  </a:lnTo>
                  <a:lnTo>
                    <a:pt x="2265" y="1039"/>
                  </a:lnTo>
                  <a:lnTo>
                    <a:pt x="2203" y="981"/>
                  </a:lnTo>
                  <a:lnTo>
                    <a:pt x="2140" y="929"/>
                  </a:lnTo>
                  <a:lnTo>
                    <a:pt x="2071" y="881"/>
                  </a:lnTo>
                  <a:lnTo>
                    <a:pt x="2000" y="838"/>
                  </a:lnTo>
                  <a:lnTo>
                    <a:pt x="1926" y="800"/>
                  </a:lnTo>
                  <a:lnTo>
                    <a:pt x="1848" y="767"/>
                  </a:lnTo>
                  <a:lnTo>
                    <a:pt x="1768" y="739"/>
                  </a:lnTo>
                  <a:lnTo>
                    <a:pt x="1686" y="717"/>
                  </a:lnTo>
                  <a:lnTo>
                    <a:pt x="1602" y="702"/>
                  </a:lnTo>
                  <a:lnTo>
                    <a:pt x="1515" y="692"/>
                  </a:lnTo>
                  <a:lnTo>
                    <a:pt x="1427" y="689"/>
                  </a:lnTo>
                  <a:close/>
                  <a:moveTo>
                    <a:pt x="1062" y="0"/>
                  </a:moveTo>
                  <a:lnTo>
                    <a:pt x="1792" y="0"/>
                  </a:lnTo>
                  <a:lnTo>
                    <a:pt x="1809" y="3"/>
                  </a:lnTo>
                  <a:lnTo>
                    <a:pt x="1824" y="10"/>
                  </a:lnTo>
                  <a:lnTo>
                    <a:pt x="1838" y="22"/>
                  </a:lnTo>
                  <a:lnTo>
                    <a:pt x="1849" y="38"/>
                  </a:lnTo>
                  <a:lnTo>
                    <a:pt x="1859" y="56"/>
                  </a:lnTo>
                  <a:lnTo>
                    <a:pt x="1864" y="76"/>
                  </a:lnTo>
                  <a:lnTo>
                    <a:pt x="1866" y="98"/>
                  </a:lnTo>
                  <a:lnTo>
                    <a:pt x="1864" y="122"/>
                  </a:lnTo>
                  <a:lnTo>
                    <a:pt x="1859" y="142"/>
                  </a:lnTo>
                  <a:lnTo>
                    <a:pt x="1849" y="160"/>
                  </a:lnTo>
                  <a:lnTo>
                    <a:pt x="1838" y="176"/>
                  </a:lnTo>
                  <a:lnTo>
                    <a:pt x="1824" y="187"/>
                  </a:lnTo>
                  <a:lnTo>
                    <a:pt x="1809" y="195"/>
                  </a:lnTo>
                  <a:lnTo>
                    <a:pt x="1792" y="197"/>
                  </a:lnTo>
                  <a:lnTo>
                    <a:pt x="1668" y="197"/>
                  </a:lnTo>
                  <a:lnTo>
                    <a:pt x="1668" y="466"/>
                  </a:lnTo>
                  <a:lnTo>
                    <a:pt x="1759" y="485"/>
                  </a:lnTo>
                  <a:lnTo>
                    <a:pt x="1847" y="509"/>
                  </a:lnTo>
                  <a:lnTo>
                    <a:pt x="1934" y="539"/>
                  </a:lnTo>
                  <a:lnTo>
                    <a:pt x="2017" y="574"/>
                  </a:lnTo>
                  <a:lnTo>
                    <a:pt x="2098" y="615"/>
                  </a:lnTo>
                  <a:lnTo>
                    <a:pt x="2176" y="660"/>
                  </a:lnTo>
                  <a:lnTo>
                    <a:pt x="2251" y="709"/>
                  </a:lnTo>
                  <a:lnTo>
                    <a:pt x="2322" y="763"/>
                  </a:lnTo>
                  <a:lnTo>
                    <a:pt x="2390" y="822"/>
                  </a:lnTo>
                  <a:lnTo>
                    <a:pt x="2453" y="884"/>
                  </a:lnTo>
                  <a:lnTo>
                    <a:pt x="2513" y="951"/>
                  </a:lnTo>
                  <a:lnTo>
                    <a:pt x="2570" y="1021"/>
                  </a:lnTo>
                  <a:lnTo>
                    <a:pt x="2621" y="1094"/>
                  </a:lnTo>
                  <a:lnTo>
                    <a:pt x="2667" y="1172"/>
                  </a:lnTo>
                  <a:lnTo>
                    <a:pt x="2709" y="1252"/>
                  </a:lnTo>
                  <a:lnTo>
                    <a:pt x="2746" y="1334"/>
                  </a:lnTo>
                  <a:lnTo>
                    <a:pt x="2779" y="1420"/>
                  </a:lnTo>
                  <a:lnTo>
                    <a:pt x="2805" y="1508"/>
                  </a:lnTo>
                  <a:lnTo>
                    <a:pt x="2826" y="1598"/>
                  </a:lnTo>
                  <a:lnTo>
                    <a:pt x="2841" y="1690"/>
                  </a:lnTo>
                  <a:lnTo>
                    <a:pt x="2851" y="1786"/>
                  </a:lnTo>
                  <a:lnTo>
                    <a:pt x="2854" y="1881"/>
                  </a:lnTo>
                  <a:lnTo>
                    <a:pt x="2851" y="1979"/>
                  </a:lnTo>
                  <a:lnTo>
                    <a:pt x="2840" y="2076"/>
                  </a:lnTo>
                  <a:lnTo>
                    <a:pt x="2825" y="2171"/>
                  </a:lnTo>
                  <a:lnTo>
                    <a:pt x="2803" y="2263"/>
                  </a:lnTo>
                  <a:lnTo>
                    <a:pt x="2775" y="2353"/>
                  </a:lnTo>
                  <a:lnTo>
                    <a:pt x="2741" y="2440"/>
                  </a:lnTo>
                  <a:lnTo>
                    <a:pt x="2703" y="2525"/>
                  </a:lnTo>
                  <a:lnTo>
                    <a:pt x="2659" y="2606"/>
                  </a:lnTo>
                  <a:lnTo>
                    <a:pt x="2610" y="2684"/>
                  </a:lnTo>
                  <a:lnTo>
                    <a:pt x="2556" y="2759"/>
                  </a:lnTo>
                  <a:lnTo>
                    <a:pt x="2498" y="2830"/>
                  </a:lnTo>
                  <a:lnTo>
                    <a:pt x="2435" y="2897"/>
                  </a:lnTo>
                  <a:lnTo>
                    <a:pt x="2369" y="2960"/>
                  </a:lnTo>
                  <a:lnTo>
                    <a:pt x="2299" y="3018"/>
                  </a:lnTo>
                  <a:lnTo>
                    <a:pt x="2224" y="3072"/>
                  </a:lnTo>
                  <a:lnTo>
                    <a:pt x="2147" y="3121"/>
                  </a:lnTo>
                  <a:lnTo>
                    <a:pt x="2066" y="3165"/>
                  </a:lnTo>
                  <a:lnTo>
                    <a:pt x="1983" y="3204"/>
                  </a:lnTo>
                  <a:lnTo>
                    <a:pt x="1895" y="3238"/>
                  </a:lnTo>
                  <a:lnTo>
                    <a:pt x="1806" y="3265"/>
                  </a:lnTo>
                  <a:lnTo>
                    <a:pt x="1714" y="3287"/>
                  </a:lnTo>
                  <a:lnTo>
                    <a:pt x="1620" y="3304"/>
                  </a:lnTo>
                  <a:lnTo>
                    <a:pt x="1525" y="3314"/>
                  </a:lnTo>
                  <a:lnTo>
                    <a:pt x="1427" y="3317"/>
                  </a:lnTo>
                  <a:lnTo>
                    <a:pt x="1329" y="3314"/>
                  </a:lnTo>
                  <a:lnTo>
                    <a:pt x="1233" y="3304"/>
                  </a:lnTo>
                  <a:lnTo>
                    <a:pt x="1140" y="3287"/>
                  </a:lnTo>
                  <a:lnTo>
                    <a:pt x="1048" y="3265"/>
                  </a:lnTo>
                  <a:lnTo>
                    <a:pt x="959" y="3238"/>
                  </a:lnTo>
                  <a:lnTo>
                    <a:pt x="871" y="3204"/>
                  </a:lnTo>
                  <a:lnTo>
                    <a:pt x="788" y="3165"/>
                  </a:lnTo>
                  <a:lnTo>
                    <a:pt x="707" y="3121"/>
                  </a:lnTo>
                  <a:lnTo>
                    <a:pt x="629" y="3072"/>
                  </a:lnTo>
                  <a:lnTo>
                    <a:pt x="555" y="3018"/>
                  </a:lnTo>
                  <a:lnTo>
                    <a:pt x="485" y="2960"/>
                  </a:lnTo>
                  <a:lnTo>
                    <a:pt x="418" y="2897"/>
                  </a:lnTo>
                  <a:lnTo>
                    <a:pt x="356" y="2830"/>
                  </a:lnTo>
                  <a:lnTo>
                    <a:pt x="298" y="2759"/>
                  </a:lnTo>
                  <a:lnTo>
                    <a:pt x="244" y="2684"/>
                  </a:lnTo>
                  <a:lnTo>
                    <a:pt x="195" y="2606"/>
                  </a:lnTo>
                  <a:lnTo>
                    <a:pt x="151" y="2525"/>
                  </a:lnTo>
                  <a:lnTo>
                    <a:pt x="112" y="2440"/>
                  </a:lnTo>
                  <a:lnTo>
                    <a:pt x="79" y="2353"/>
                  </a:lnTo>
                  <a:lnTo>
                    <a:pt x="51" y="2263"/>
                  </a:lnTo>
                  <a:lnTo>
                    <a:pt x="29" y="2171"/>
                  </a:lnTo>
                  <a:lnTo>
                    <a:pt x="14" y="2076"/>
                  </a:lnTo>
                  <a:lnTo>
                    <a:pt x="3" y="1979"/>
                  </a:lnTo>
                  <a:lnTo>
                    <a:pt x="0" y="1881"/>
                  </a:lnTo>
                  <a:lnTo>
                    <a:pt x="3" y="1786"/>
                  </a:lnTo>
                  <a:lnTo>
                    <a:pt x="12" y="1691"/>
                  </a:lnTo>
                  <a:lnTo>
                    <a:pt x="28" y="1599"/>
                  </a:lnTo>
                  <a:lnTo>
                    <a:pt x="49" y="1509"/>
                  </a:lnTo>
                  <a:lnTo>
                    <a:pt x="75" y="1421"/>
                  </a:lnTo>
                  <a:lnTo>
                    <a:pt x="107" y="1336"/>
                  </a:lnTo>
                  <a:lnTo>
                    <a:pt x="144" y="1254"/>
                  </a:lnTo>
                  <a:lnTo>
                    <a:pt x="185" y="1173"/>
                  </a:lnTo>
                  <a:lnTo>
                    <a:pt x="232" y="1097"/>
                  </a:lnTo>
                  <a:lnTo>
                    <a:pt x="283" y="1023"/>
                  </a:lnTo>
                  <a:lnTo>
                    <a:pt x="338" y="953"/>
                  </a:lnTo>
                  <a:lnTo>
                    <a:pt x="400" y="885"/>
                  </a:lnTo>
                  <a:lnTo>
                    <a:pt x="464" y="822"/>
                  </a:lnTo>
                  <a:lnTo>
                    <a:pt x="533" y="762"/>
                  </a:lnTo>
                  <a:lnTo>
                    <a:pt x="606" y="708"/>
                  </a:lnTo>
                  <a:lnTo>
                    <a:pt x="681" y="658"/>
                  </a:lnTo>
                  <a:lnTo>
                    <a:pt x="760" y="612"/>
                  </a:lnTo>
                  <a:lnTo>
                    <a:pt x="842" y="572"/>
                  </a:lnTo>
                  <a:lnTo>
                    <a:pt x="924" y="537"/>
                  </a:lnTo>
                  <a:lnTo>
                    <a:pt x="1010" y="508"/>
                  </a:lnTo>
                  <a:lnTo>
                    <a:pt x="1096" y="485"/>
                  </a:lnTo>
                  <a:lnTo>
                    <a:pt x="1185" y="466"/>
                  </a:lnTo>
                  <a:lnTo>
                    <a:pt x="1185" y="197"/>
                  </a:lnTo>
                  <a:lnTo>
                    <a:pt x="1062" y="197"/>
                  </a:lnTo>
                  <a:lnTo>
                    <a:pt x="1045" y="195"/>
                  </a:lnTo>
                  <a:lnTo>
                    <a:pt x="1029" y="187"/>
                  </a:lnTo>
                  <a:lnTo>
                    <a:pt x="1016" y="176"/>
                  </a:lnTo>
                  <a:lnTo>
                    <a:pt x="1003" y="160"/>
                  </a:lnTo>
                  <a:lnTo>
                    <a:pt x="995" y="142"/>
                  </a:lnTo>
                  <a:lnTo>
                    <a:pt x="990" y="122"/>
                  </a:lnTo>
                  <a:lnTo>
                    <a:pt x="988" y="98"/>
                  </a:lnTo>
                  <a:lnTo>
                    <a:pt x="990" y="76"/>
                  </a:lnTo>
                  <a:lnTo>
                    <a:pt x="995" y="56"/>
                  </a:lnTo>
                  <a:lnTo>
                    <a:pt x="1003" y="38"/>
                  </a:lnTo>
                  <a:lnTo>
                    <a:pt x="1016" y="22"/>
                  </a:lnTo>
                  <a:lnTo>
                    <a:pt x="1029" y="10"/>
                  </a:lnTo>
                  <a:lnTo>
                    <a:pt x="1045" y="3"/>
                  </a:lnTo>
                  <a:lnTo>
                    <a:pt x="10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6">
              <a:extLst>
                <a:ext uri="{FF2B5EF4-FFF2-40B4-BE49-F238E27FC236}">
                  <a16:creationId xmlns:a16="http://schemas.microsoft.com/office/drawing/2014/main" id="{5BBED436-9CA7-4690-9C0C-0D73701B9584}"/>
                </a:ext>
              </a:extLst>
            </p:cNvPr>
            <p:cNvSpPr>
              <a:spLocks noEditPoints="1"/>
            </p:cNvSpPr>
            <p:nvPr/>
          </p:nvSpPr>
          <p:spPr bwMode="auto">
            <a:xfrm>
              <a:off x="-185" y="674"/>
              <a:ext cx="225" cy="227"/>
            </a:xfrm>
            <a:custGeom>
              <a:avLst/>
              <a:gdLst>
                <a:gd name="T0" fmla="*/ 946 w 2028"/>
                <a:gd name="T1" fmla="*/ 211 h 2039"/>
                <a:gd name="T2" fmla="*/ 816 w 2028"/>
                <a:gd name="T3" fmla="*/ 233 h 2039"/>
                <a:gd name="T4" fmla="*/ 695 w 2028"/>
                <a:gd name="T5" fmla="*/ 277 h 2039"/>
                <a:gd name="T6" fmla="*/ 585 w 2028"/>
                <a:gd name="T7" fmla="*/ 340 h 2039"/>
                <a:gd name="T8" fmla="*/ 487 w 2028"/>
                <a:gd name="T9" fmla="*/ 420 h 2039"/>
                <a:gd name="T10" fmla="*/ 402 w 2028"/>
                <a:gd name="T11" fmla="*/ 513 h 2039"/>
                <a:gd name="T12" fmla="*/ 332 w 2028"/>
                <a:gd name="T13" fmla="*/ 620 h 2039"/>
                <a:gd name="T14" fmla="*/ 278 w 2028"/>
                <a:gd name="T15" fmla="*/ 737 h 2039"/>
                <a:gd name="T16" fmla="*/ 242 w 2028"/>
                <a:gd name="T17" fmla="*/ 862 h 2039"/>
                <a:gd name="T18" fmla="*/ 224 w 2028"/>
                <a:gd name="T19" fmla="*/ 994 h 2039"/>
                <a:gd name="T20" fmla="*/ 227 w 2028"/>
                <a:gd name="T21" fmla="*/ 1129 h 2039"/>
                <a:gd name="T22" fmla="*/ 251 w 2028"/>
                <a:gd name="T23" fmla="*/ 1267 h 2039"/>
                <a:gd name="T24" fmla="*/ 1014 w 2028"/>
                <a:gd name="T25" fmla="*/ 208 h 2039"/>
                <a:gd name="T26" fmla="*/ 1079 w 2028"/>
                <a:gd name="T27" fmla="*/ 2 h 2039"/>
                <a:gd name="T28" fmla="*/ 1237 w 2028"/>
                <a:gd name="T29" fmla="*/ 24 h 2039"/>
                <a:gd name="T30" fmla="*/ 1385 w 2028"/>
                <a:gd name="T31" fmla="*/ 70 h 2039"/>
                <a:gd name="T32" fmla="*/ 1497 w 2028"/>
                <a:gd name="T33" fmla="*/ 122 h 2039"/>
                <a:gd name="T34" fmla="*/ 1580 w 2028"/>
                <a:gd name="T35" fmla="*/ 174 h 2039"/>
                <a:gd name="T36" fmla="*/ 1683 w 2028"/>
                <a:gd name="T37" fmla="*/ 253 h 2039"/>
                <a:gd name="T38" fmla="*/ 1779 w 2028"/>
                <a:gd name="T39" fmla="*/ 351 h 2039"/>
                <a:gd name="T40" fmla="*/ 1864 w 2028"/>
                <a:gd name="T41" fmla="*/ 464 h 2039"/>
                <a:gd name="T42" fmla="*/ 1933 w 2028"/>
                <a:gd name="T43" fmla="*/ 590 h 2039"/>
                <a:gd name="T44" fmla="*/ 1984 w 2028"/>
                <a:gd name="T45" fmla="*/ 725 h 2039"/>
                <a:gd name="T46" fmla="*/ 2016 w 2028"/>
                <a:gd name="T47" fmla="*/ 868 h 2039"/>
                <a:gd name="T48" fmla="*/ 2028 w 2028"/>
                <a:gd name="T49" fmla="*/ 1019 h 2039"/>
                <a:gd name="T50" fmla="*/ 2016 w 2028"/>
                <a:gd name="T51" fmla="*/ 1170 h 2039"/>
                <a:gd name="T52" fmla="*/ 1984 w 2028"/>
                <a:gd name="T53" fmla="*/ 1313 h 2039"/>
                <a:gd name="T54" fmla="*/ 1933 w 2028"/>
                <a:gd name="T55" fmla="*/ 1449 h 2039"/>
                <a:gd name="T56" fmla="*/ 1864 w 2028"/>
                <a:gd name="T57" fmla="*/ 1574 h 2039"/>
                <a:gd name="T58" fmla="*/ 1779 w 2028"/>
                <a:gd name="T59" fmla="*/ 1688 h 2039"/>
                <a:gd name="T60" fmla="*/ 1683 w 2028"/>
                <a:gd name="T61" fmla="*/ 1784 h 2039"/>
                <a:gd name="T62" fmla="*/ 1580 w 2028"/>
                <a:gd name="T63" fmla="*/ 1865 h 2039"/>
                <a:gd name="T64" fmla="*/ 1497 w 2028"/>
                <a:gd name="T65" fmla="*/ 1915 h 2039"/>
                <a:gd name="T66" fmla="*/ 1385 w 2028"/>
                <a:gd name="T67" fmla="*/ 1968 h 2039"/>
                <a:gd name="T68" fmla="*/ 1237 w 2028"/>
                <a:gd name="T69" fmla="*/ 2014 h 2039"/>
                <a:gd name="T70" fmla="*/ 1079 w 2028"/>
                <a:gd name="T71" fmla="*/ 2037 h 2039"/>
                <a:gd name="T72" fmla="*/ 940 w 2028"/>
                <a:gd name="T73" fmla="*/ 2036 h 2039"/>
                <a:gd name="T74" fmla="*/ 795 w 2028"/>
                <a:gd name="T75" fmla="*/ 2015 h 2039"/>
                <a:gd name="T76" fmla="*/ 659 w 2028"/>
                <a:gd name="T77" fmla="*/ 1974 h 2039"/>
                <a:gd name="T78" fmla="*/ 531 w 2028"/>
                <a:gd name="T79" fmla="*/ 1915 h 2039"/>
                <a:gd name="T80" fmla="*/ 448 w 2028"/>
                <a:gd name="T81" fmla="*/ 1865 h 2039"/>
                <a:gd name="T82" fmla="*/ 345 w 2028"/>
                <a:gd name="T83" fmla="*/ 1784 h 2039"/>
                <a:gd name="T84" fmla="*/ 249 w 2028"/>
                <a:gd name="T85" fmla="*/ 1688 h 2039"/>
                <a:gd name="T86" fmla="*/ 164 w 2028"/>
                <a:gd name="T87" fmla="*/ 1574 h 2039"/>
                <a:gd name="T88" fmla="*/ 95 w 2028"/>
                <a:gd name="T89" fmla="*/ 1449 h 2039"/>
                <a:gd name="T90" fmla="*/ 44 w 2028"/>
                <a:gd name="T91" fmla="*/ 1313 h 2039"/>
                <a:gd name="T92" fmla="*/ 12 w 2028"/>
                <a:gd name="T93" fmla="*/ 1170 h 2039"/>
                <a:gd name="T94" fmla="*/ 0 w 2028"/>
                <a:gd name="T95" fmla="*/ 1019 h 2039"/>
                <a:gd name="T96" fmla="*/ 12 w 2028"/>
                <a:gd name="T97" fmla="*/ 868 h 2039"/>
                <a:gd name="T98" fmla="*/ 44 w 2028"/>
                <a:gd name="T99" fmla="*/ 725 h 2039"/>
                <a:gd name="T100" fmla="*/ 95 w 2028"/>
                <a:gd name="T101" fmla="*/ 590 h 2039"/>
                <a:gd name="T102" fmla="*/ 164 w 2028"/>
                <a:gd name="T103" fmla="*/ 464 h 2039"/>
                <a:gd name="T104" fmla="*/ 249 w 2028"/>
                <a:gd name="T105" fmla="*/ 351 h 2039"/>
                <a:gd name="T106" fmla="*/ 345 w 2028"/>
                <a:gd name="T107" fmla="*/ 253 h 2039"/>
                <a:gd name="T108" fmla="*/ 448 w 2028"/>
                <a:gd name="T109" fmla="*/ 174 h 2039"/>
                <a:gd name="T110" fmla="*/ 531 w 2028"/>
                <a:gd name="T111" fmla="*/ 122 h 2039"/>
                <a:gd name="T112" fmla="*/ 659 w 2028"/>
                <a:gd name="T113" fmla="*/ 64 h 2039"/>
                <a:gd name="T114" fmla="*/ 795 w 2028"/>
                <a:gd name="T115" fmla="*/ 23 h 2039"/>
                <a:gd name="T116" fmla="*/ 940 w 2028"/>
                <a:gd name="T117" fmla="*/ 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8" h="2039">
                  <a:moveTo>
                    <a:pt x="1014" y="208"/>
                  </a:moveTo>
                  <a:lnTo>
                    <a:pt x="946" y="211"/>
                  </a:lnTo>
                  <a:lnTo>
                    <a:pt x="880" y="220"/>
                  </a:lnTo>
                  <a:lnTo>
                    <a:pt x="816" y="233"/>
                  </a:lnTo>
                  <a:lnTo>
                    <a:pt x="755" y="253"/>
                  </a:lnTo>
                  <a:lnTo>
                    <a:pt x="695" y="277"/>
                  </a:lnTo>
                  <a:lnTo>
                    <a:pt x="639" y="307"/>
                  </a:lnTo>
                  <a:lnTo>
                    <a:pt x="585" y="340"/>
                  </a:lnTo>
                  <a:lnTo>
                    <a:pt x="534" y="378"/>
                  </a:lnTo>
                  <a:lnTo>
                    <a:pt x="487" y="420"/>
                  </a:lnTo>
                  <a:lnTo>
                    <a:pt x="442" y="465"/>
                  </a:lnTo>
                  <a:lnTo>
                    <a:pt x="402" y="513"/>
                  </a:lnTo>
                  <a:lnTo>
                    <a:pt x="365" y="565"/>
                  </a:lnTo>
                  <a:lnTo>
                    <a:pt x="332" y="620"/>
                  </a:lnTo>
                  <a:lnTo>
                    <a:pt x="303" y="678"/>
                  </a:lnTo>
                  <a:lnTo>
                    <a:pt x="278" y="737"/>
                  </a:lnTo>
                  <a:lnTo>
                    <a:pt x="258" y="798"/>
                  </a:lnTo>
                  <a:lnTo>
                    <a:pt x="242" y="862"/>
                  </a:lnTo>
                  <a:lnTo>
                    <a:pt x="231" y="927"/>
                  </a:lnTo>
                  <a:lnTo>
                    <a:pt x="224" y="994"/>
                  </a:lnTo>
                  <a:lnTo>
                    <a:pt x="223" y="1061"/>
                  </a:lnTo>
                  <a:lnTo>
                    <a:pt x="227" y="1129"/>
                  </a:lnTo>
                  <a:lnTo>
                    <a:pt x="236" y="1198"/>
                  </a:lnTo>
                  <a:lnTo>
                    <a:pt x="251" y="1267"/>
                  </a:lnTo>
                  <a:lnTo>
                    <a:pt x="1014" y="972"/>
                  </a:lnTo>
                  <a:lnTo>
                    <a:pt x="1014" y="208"/>
                  </a:lnTo>
                  <a:close/>
                  <a:moveTo>
                    <a:pt x="1014" y="0"/>
                  </a:moveTo>
                  <a:lnTo>
                    <a:pt x="1079" y="2"/>
                  </a:lnTo>
                  <a:lnTo>
                    <a:pt x="1158" y="10"/>
                  </a:lnTo>
                  <a:lnTo>
                    <a:pt x="1237" y="24"/>
                  </a:lnTo>
                  <a:lnTo>
                    <a:pt x="1313" y="45"/>
                  </a:lnTo>
                  <a:lnTo>
                    <a:pt x="1385" y="70"/>
                  </a:lnTo>
                  <a:lnTo>
                    <a:pt x="1442" y="95"/>
                  </a:lnTo>
                  <a:lnTo>
                    <a:pt x="1497" y="122"/>
                  </a:lnTo>
                  <a:lnTo>
                    <a:pt x="1539" y="148"/>
                  </a:lnTo>
                  <a:lnTo>
                    <a:pt x="1580" y="174"/>
                  </a:lnTo>
                  <a:lnTo>
                    <a:pt x="1633" y="213"/>
                  </a:lnTo>
                  <a:lnTo>
                    <a:pt x="1683" y="253"/>
                  </a:lnTo>
                  <a:lnTo>
                    <a:pt x="1730" y="298"/>
                  </a:lnTo>
                  <a:lnTo>
                    <a:pt x="1779" y="351"/>
                  </a:lnTo>
                  <a:lnTo>
                    <a:pt x="1822" y="405"/>
                  </a:lnTo>
                  <a:lnTo>
                    <a:pt x="1864" y="464"/>
                  </a:lnTo>
                  <a:lnTo>
                    <a:pt x="1901" y="526"/>
                  </a:lnTo>
                  <a:lnTo>
                    <a:pt x="1933" y="590"/>
                  </a:lnTo>
                  <a:lnTo>
                    <a:pt x="1961" y="656"/>
                  </a:lnTo>
                  <a:lnTo>
                    <a:pt x="1984" y="725"/>
                  </a:lnTo>
                  <a:lnTo>
                    <a:pt x="2003" y="796"/>
                  </a:lnTo>
                  <a:lnTo>
                    <a:pt x="2016" y="868"/>
                  </a:lnTo>
                  <a:lnTo>
                    <a:pt x="2024" y="944"/>
                  </a:lnTo>
                  <a:lnTo>
                    <a:pt x="2028" y="1019"/>
                  </a:lnTo>
                  <a:lnTo>
                    <a:pt x="2024" y="1095"/>
                  </a:lnTo>
                  <a:lnTo>
                    <a:pt x="2016" y="1170"/>
                  </a:lnTo>
                  <a:lnTo>
                    <a:pt x="2003" y="1243"/>
                  </a:lnTo>
                  <a:lnTo>
                    <a:pt x="1984" y="1313"/>
                  </a:lnTo>
                  <a:lnTo>
                    <a:pt x="1961" y="1382"/>
                  </a:lnTo>
                  <a:lnTo>
                    <a:pt x="1933" y="1449"/>
                  </a:lnTo>
                  <a:lnTo>
                    <a:pt x="1901" y="1513"/>
                  </a:lnTo>
                  <a:lnTo>
                    <a:pt x="1864" y="1574"/>
                  </a:lnTo>
                  <a:lnTo>
                    <a:pt x="1822" y="1633"/>
                  </a:lnTo>
                  <a:lnTo>
                    <a:pt x="1779" y="1688"/>
                  </a:lnTo>
                  <a:lnTo>
                    <a:pt x="1730" y="1740"/>
                  </a:lnTo>
                  <a:lnTo>
                    <a:pt x="1683" y="1784"/>
                  </a:lnTo>
                  <a:lnTo>
                    <a:pt x="1633" y="1826"/>
                  </a:lnTo>
                  <a:lnTo>
                    <a:pt x="1580" y="1865"/>
                  </a:lnTo>
                  <a:lnTo>
                    <a:pt x="1539" y="1891"/>
                  </a:lnTo>
                  <a:lnTo>
                    <a:pt x="1497" y="1915"/>
                  </a:lnTo>
                  <a:lnTo>
                    <a:pt x="1442" y="1944"/>
                  </a:lnTo>
                  <a:lnTo>
                    <a:pt x="1385" y="1968"/>
                  </a:lnTo>
                  <a:lnTo>
                    <a:pt x="1313" y="1994"/>
                  </a:lnTo>
                  <a:lnTo>
                    <a:pt x="1237" y="2014"/>
                  </a:lnTo>
                  <a:lnTo>
                    <a:pt x="1158" y="2028"/>
                  </a:lnTo>
                  <a:lnTo>
                    <a:pt x="1079" y="2037"/>
                  </a:lnTo>
                  <a:lnTo>
                    <a:pt x="1014" y="2039"/>
                  </a:lnTo>
                  <a:lnTo>
                    <a:pt x="940" y="2036"/>
                  </a:lnTo>
                  <a:lnTo>
                    <a:pt x="867" y="2028"/>
                  </a:lnTo>
                  <a:lnTo>
                    <a:pt x="795" y="2015"/>
                  </a:lnTo>
                  <a:lnTo>
                    <a:pt x="727" y="1997"/>
                  </a:lnTo>
                  <a:lnTo>
                    <a:pt x="659" y="1974"/>
                  </a:lnTo>
                  <a:lnTo>
                    <a:pt x="593" y="1947"/>
                  </a:lnTo>
                  <a:lnTo>
                    <a:pt x="531" y="1915"/>
                  </a:lnTo>
                  <a:lnTo>
                    <a:pt x="488" y="1891"/>
                  </a:lnTo>
                  <a:lnTo>
                    <a:pt x="448" y="1865"/>
                  </a:lnTo>
                  <a:lnTo>
                    <a:pt x="395" y="1826"/>
                  </a:lnTo>
                  <a:lnTo>
                    <a:pt x="345" y="1784"/>
                  </a:lnTo>
                  <a:lnTo>
                    <a:pt x="298" y="1740"/>
                  </a:lnTo>
                  <a:lnTo>
                    <a:pt x="249" y="1688"/>
                  </a:lnTo>
                  <a:lnTo>
                    <a:pt x="204" y="1633"/>
                  </a:lnTo>
                  <a:lnTo>
                    <a:pt x="164" y="1574"/>
                  </a:lnTo>
                  <a:lnTo>
                    <a:pt x="127" y="1513"/>
                  </a:lnTo>
                  <a:lnTo>
                    <a:pt x="95" y="1449"/>
                  </a:lnTo>
                  <a:lnTo>
                    <a:pt x="67" y="1382"/>
                  </a:lnTo>
                  <a:lnTo>
                    <a:pt x="44" y="1313"/>
                  </a:lnTo>
                  <a:lnTo>
                    <a:pt x="25" y="1243"/>
                  </a:lnTo>
                  <a:lnTo>
                    <a:pt x="12" y="1170"/>
                  </a:lnTo>
                  <a:lnTo>
                    <a:pt x="3" y="1095"/>
                  </a:lnTo>
                  <a:lnTo>
                    <a:pt x="0" y="1019"/>
                  </a:lnTo>
                  <a:lnTo>
                    <a:pt x="3" y="944"/>
                  </a:lnTo>
                  <a:lnTo>
                    <a:pt x="12" y="868"/>
                  </a:lnTo>
                  <a:lnTo>
                    <a:pt x="25" y="796"/>
                  </a:lnTo>
                  <a:lnTo>
                    <a:pt x="44" y="725"/>
                  </a:lnTo>
                  <a:lnTo>
                    <a:pt x="67" y="656"/>
                  </a:lnTo>
                  <a:lnTo>
                    <a:pt x="95" y="590"/>
                  </a:lnTo>
                  <a:lnTo>
                    <a:pt x="127" y="526"/>
                  </a:lnTo>
                  <a:lnTo>
                    <a:pt x="164" y="464"/>
                  </a:lnTo>
                  <a:lnTo>
                    <a:pt x="204" y="405"/>
                  </a:lnTo>
                  <a:lnTo>
                    <a:pt x="249" y="351"/>
                  </a:lnTo>
                  <a:lnTo>
                    <a:pt x="298" y="298"/>
                  </a:lnTo>
                  <a:lnTo>
                    <a:pt x="345" y="253"/>
                  </a:lnTo>
                  <a:lnTo>
                    <a:pt x="395" y="213"/>
                  </a:lnTo>
                  <a:lnTo>
                    <a:pt x="448" y="174"/>
                  </a:lnTo>
                  <a:lnTo>
                    <a:pt x="488" y="148"/>
                  </a:lnTo>
                  <a:lnTo>
                    <a:pt x="531" y="122"/>
                  </a:lnTo>
                  <a:lnTo>
                    <a:pt x="593" y="91"/>
                  </a:lnTo>
                  <a:lnTo>
                    <a:pt x="659" y="64"/>
                  </a:lnTo>
                  <a:lnTo>
                    <a:pt x="727" y="42"/>
                  </a:lnTo>
                  <a:lnTo>
                    <a:pt x="795" y="23"/>
                  </a:lnTo>
                  <a:lnTo>
                    <a:pt x="867" y="10"/>
                  </a:lnTo>
                  <a:lnTo>
                    <a:pt x="940" y="2"/>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Rectangle 29">
            <a:extLst>
              <a:ext uri="{FF2B5EF4-FFF2-40B4-BE49-F238E27FC236}">
                <a16:creationId xmlns:a16="http://schemas.microsoft.com/office/drawing/2014/main" id="{755A0081-AA6C-4A58-BF1A-FD3FFBE241AD}"/>
              </a:ext>
            </a:extLst>
          </p:cNvPr>
          <p:cNvSpPr/>
          <p:nvPr/>
        </p:nvSpPr>
        <p:spPr>
          <a:xfrm>
            <a:off x="167990" y="1410875"/>
            <a:ext cx="10965455" cy="1107996"/>
          </a:xfrm>
          <a:prstGeom prst="rect">
            <a:avLst/>
          </a:prstGeom>
        </p:spPr>
        <p:txBody>
          <a:bodyPr wrap="square">
            <a:spAutoFit/>
          </a:bodyPr>
          <a:lstStyle/>
          <a:p>
            <a:pPr algn="just" rtl="1">
              <a:spcBef>
                <a:spcPct val="0"/>
              </a:spcBef>
              <a:buClr>
                <a:srgbClr val="FF3300"/>
              </a:buClr>
              <a:buSzPct val="65000"/>
            </a:pPr>
            <a:r>
              <a:rPr lang="ar-KW" altLang="en-US" sz="2200" b="1" dirty="0">
                <a:solidFill>
                  <a:schemeClr val="accent2">
                    <a:lumMod val="50000"/>
                  </a:schemeClr>
                </a:solidFill>
                <a:latin typeface="Arial" panose="020B0604020202020204" pitchFamily="34" charset="0"/>
                <a:cs typeface="+mj-cs"/>
              </a:rPr>
              <a:t>ان فرص تعزيز العلاقات التجارية مع الصين مواتية بفضل ما تمتع به الدول العربية من مصادر طاقة كبيرة منخفضة التكاليف، وبدور أساسي في احتياطي و انتاج وتصدير النفط ، ف</a:t>
            </a:r>
            <a:r>
              <a:rPr lang="ar-SA" altLang="en-US" sz="2200" b="1" dirty="0">
                <a:solidFill>
                  <a:schemeClr val="accent2">
                    <a:lumMod val="50000"/>
                  </a:schemeClr>
                </a:solidFill>
                <a:latin typeface="Arial" panose="020B0604020202020204" pitchFamily="34" charset="0"/>
                <a:cs typeface="+mj-cs"/>
              </a:rPr>
              <a:t>على الطرفين العمل على تعزيز الحوار الموضوعي والبناء بهدف زيادة التعاون بينهما </a:t>
            </a:r>
            <a:r>
              <a:rPr lang="ar-KW" altLang="en-US" sz="2200" b="1" dirty="0">
                <a:solidFill>
                  <a:schemeClr val="accent2">
                    <a:lumMod val="50000"/>
                  </a:schemeClr>
                </a:solidFill>
                <a:latin typeface="Arial" panose="020B0604020202020204" pitchFamily="34" charset="0"/>
                <a:cs typeface="+mj-cs"/>
              </a:rPr>
              <a:t>لتحقيق ال</a:t>
            </a:r>
            <a:r>
              <a:rPr lang="ar-SA" altLang="en-US" sz="2200" b="1" dirty="0">
                <a:solidFill>
                  <a:schemeClr val="accent2">
                    <a:lumMod val="50000"/>
                  </a:schemeClr>
                </a:solidFill>
                <a:latin typeface="Arial" panose="020B0604020202020204" pitchFamily="34" charset="0"/>
                <a:cs typeface="+mj-cs"/>
              </a:rPr>
              <a:t>مصالح </a:t>
            </a:r>
            <a:r>
              <a:rPr lang="ar-KW" altLang="en-US" sz="2200" b="1" dirty="0">
                <a:solidFill>
                  <a:schemeClr val="accent2">
                    <a:lumMod val="50000"/>
                  </a:schemeClr>
                </a:solidFill>
                <a:latin typeface="Arial" panose="020B0604020202020204" pitchFamily="34" charset="0"/>
                <a:cs typeface="+mj-cs"/>
              </a:rPr>
              <a:t>ال</a:t>
            </a:r>
            <a:r>
              <a:rPr lang="ar-SA" altLang="en-US" sz="2200" b="1" dirty="0">
                <a:solidFill>
                  <a:schemeClr val="accent2">
                    <a:lumMod val="50000"/>
                  </a:schemeClr>
                </a:solidFill>
                <a:latin typeface="Arial" panose="020B0604020202020204" pitchFamily="34" charset="0"/>
                <a:cs typeface="+mj-cs"/>
              </a:rPr>
              <a:t>مشتركة </a:t>
            </a:r>
            <a:r>
              <a:rPr lang="ar-KW" altLang="en-US" sz="2200" b="1" dirty="0">
                <a:solidFill>
                  <a:schemeClr val="accent2">
                    <a:lumMod val="50000"/>
                  </a:schemeClr>
                </a:solidFill>
                <a:latin typeface="Arial" panose="020B0604020202020204" pitchFamily="34" charset="0"/>
                <a:cs typeface="+mj-cs"/>
              </a:rPr>
              <a:t>.</a:t>
            </a:r>
            <a:endParaRPr lang="ar-SA" altLang="en-US" sz="2200" b="1" dirty="0">
              <a:solidFill>
                <a:schemeClr val="accent2">
                  <a:lumMod val="50000"/>
                </a:schemeClr>
              </a:solidFill>
              <a:latin typeface="Arial" panose="020B0604020202020204" pitchFamily="34" charset="0"/>
              <a:cs typeface="+mj-cs"/>
            </a:endParaRPr>
          </a:p>
        </p:txBody>
      </p:sp>
      <p:sp>
        <p:nvSpPr>
          <p:cNvPr id="32" name="Oval 31">
            <a:extLst>
              <a:ext uri="{FF2B5EF4-FFF2-40B4-BE49-F238E27FC236}">
                <a16:creationId xmlns:a16="http://schemas.microsoft.com/office/drawing/2014/main" id="{92EFAEFC-CA1F-4A2B-BCCA-983090EA169E}"/>
              </a:ext>
            </a:extLst>
          </p:cNvPr>
          <p:cNvSpPr/>
          <p:nvPr/>
        </p:nvSpPr>
        <p:spPr>
          <a:xfrm>
            <a:off x="11295340" y="1504350"/>
            <a:ext cx="712958" cy="640080"/>
          </a:xfrm>
          <a:prstGeom prst="ellipse">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3" name="Chevron 107">
            <a:extLst>
              <a:ext uri="{FF2B5EF4-FFF2-40B4-BE49-F238E27FC236}">
                <a16:creationId xmlns:a16="http://schemas.microsoft.com/office/drawing/2014/main" id="{1A21179E-41C0-4C9F-ACA7-69E3F7BA3E5E}"/>
              </a:ext>
            </a:extLst>
          </p:cNvPr>
          <p:cNvSpPr/>
          <p:nvPr/>
        </p:nvSpPr>
        <p:spPr>
          <a:xfrm rot="10800000">
            <a:off x="11517805" y="1688317"/>
            <a:ext cx="268029" cy="272147"/>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a:extLst>
              <a:ext uri="{FF2B5EF4-FFF2-40B4-BE49-F238E27FC236}">
                <a16:creationId xmlns:a16="http://schemas.microsoft.com/office/drawing/2014/main" id="{2754AB7C-9367-4613-83E0-A19874787584}"/>
              </a:ext>
            </a:extLst>
          </p:cNvPr>
          <p:cNvSpPr/>
          <p:nvPr/>
        </p:nvSpPr>
        <p:spPr>
          <a:xfrm>
            <a:off x="217858" y="2724002"/>
            <a:ext cx="10981927" cy="769441"/>
          </a:xfrm>
          <a:prstGeom prst="rect">
            <a:avLst/>
          </a:prstGeom>
        </p:spPr>
        <p:txBody>
          <a:bodyPr wrap="square">
            <a:spAutoFit/>
          </a:bodyPr>
          <a:lstStyle/>
          <a:p>
            <a:pPr algn="just" rtl="1">
              <a:spcBef>
                <a:spcPct val="0"/>
              </a:spcBef>
              <a:buClr>
                <a:srgbClr val="FF3300"/>
              </a:buClr>
              <a:buSzPct val="65000"/>
            </a:pPr>
            <a:r>
              <a:rPr lang="ar-EG" altLang="en-US" sz="2200" b="1" dirty="0">
                <a:solidFill>
                  <a:schemeClr val="accent1">
                    <a:lumMod val="50000"/>
                  </a:schemeClr>
                </a:solidFill>
                <a:latin typeface="Arial" panose="020B0604020202020204" pitchFamily="34" charset="0"/>
                <a:cs typeface="+mj-cs"/>
              </a:rPr>
              <a:t>أهمية </a:t>
            </a:r>
            <a:r>
              <a:rPr lang="ar-KW" altLang="en-US" sz="2200" b="1" dirty="0">
                <a:solidFill>
                  <a:schemeClr val="accent1">
                    <a:lumMod val="50000"/>
                  </a:schemeClr>
                </a:solidFill>
                <a:latin typeface="Arial" panose="020B0604020202020204" pitchFamily="34" charset="0"/>
                <a:cs typeface="+mj-cs"/>
              </a:rPr>
              <a:t>فتح </a:t>
            </a:r>
            <a:r>
              <a:rPr lang="ar-EG" altLang="en-US" sz="2200" b="1" dirty="0">
                <a:solidFill>
                  <a:schemeClr val="accent1">
                    <a:lumMod val="50000"/>
                  </a:schemeClr>
                </a:solidFill>
                <a:latin typeface="Arial" panose="020B0604020202020204" pitchFamily="34" charset="0"/>
                <a:cs typeface="+mj-cs"/>
              </a:rPr>
              <a:t>آفاق جديدة للتعاون </a:t>
            </a:r>
            <a:r>
              <a:rPr lang="ar-KW" altLang="en-US" sz="2200" b="1" dirty="0">
                <a:solidFill>
                  <a:schemeClr val="accent1">
                    <a:lumMod val="50000"/>
                  </a:schemeClr>
                </a:solidFill>
                <a:latin typeface="Arial" panose="020B0604020202020204" pitchFamily="34" charset="0"/>
                <a:cs typeface="+mj-cs"/>
              </a:rPr>
              <a:t>في مجال الغاز الطبيعي </a:t>
            </a:r>
            <a:r>
              <a:rPr lang="ar-EG" altLang="en-US" sz="2200" b="1" dirty="0">
                <a:solidFill>
                  <a:schemeClr val="accent1">
                    <a:lumMod val="50000"/>
                  </a:schemeClr>
                </a:solidFill>
                <a:latin typeface="Arial" panose="020B0604020202020204" pitchFamily="34" charset="0"/>
                <a:cs typeface="+mj-cs"/>
              </a:rPr>
              <a:t>بما يحقق النفع لكلا الجانبين</a:t>
            </a:r>
            <a:r>
              <a:rPr lang="ar-KW" altLang="en-US" sz="2200" b="1" dirty="0">
                <a:solidFill>
                  <a:schemeClr val="accent1">
                    <a:lumMod val="50000"/>
                  </a:schemeClr>
                </a:solidFill>
                <a:latin typeface="Arial" panose="020B0604020202020204" pitchFamily="34" charset="0"/>
                <a:cs typeface="+mj-cs"/>
              </a:rPr>
              <a:t>. فالصين تشكل سوقا واعدة لصادرات الغاز الطبيعي المسال، وهو ما يفتح آفاقا جديدة للطلب على الغاز من الدول العربية كونها مصدراً آمناً لإمدادات الطاقة.</a:t>
            </a:r>
            <a:endParaRPr lang="en-US" altLang="en-US" sz="2200" b="1" dirty="0">
              <a:solidFill>
                <a:schemeClr val="accent1">
                  <a:lumMod val="50000"/>
                </a:schemeClr>
              </a:solidFill>
              <a:latin typeface="Arial" panose="020B0604020202020204" pitchFamily="34" charset="0"/>
              <a:cs typeface="+mj-cs"/>
            </a:endParaRPr>
          </a:p>
        </p:txBody>
      </p:sp>
      <p:pic>
        <p:nvPicPr>
          <p:cNvPr id="25" name="Picture 60" descr="final_logo">
            <a:extLst>
              <a:ext uri="{FF2B5EF4-FFF2-40B4-BE49-F238E27FC236}">
                <a16:creationId xmlns:a16="http://schemas.microsoft.com/office/drawing/2014/main" id="{87DB0AB8-442C-4AD7-B2D9-C58F19D3448F}"/>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990" y="266065"/>
            <a:ext cx="1069796" cy="1047163"/>
          </a:xfrm>
          <a:prstGeom prst="rect">
            <a:avLst/>
          </a:prstGeom>
          <a:noFill/>
          <a:ln w="9525">
            <a:noFill/>
            <a:miter lim="800000"/>
            <a:headEnd/>
            <a:tailEnd/>
          </a:ln>
          <a:effectLst/>
        </p:spPr>
      </p:pic>
      <p:sp>
        <p:nvSpPr>
          <p:cNvPr id="49" name="Rectangle 48">
            <a:extLst>
              <a:ext uri="{FF2B5EF4-FFF2-40B4-BE49-F238E27FC236}">
                <a16:creationId xmlns:a16="http://schemas.microsoft.com/office/drawing/2014/main" id="{381D5CB0-5FAF-472A-B374-01C9398ADCCD}"/>
              </a:ext>
            </a:extLst>
          </p:cNvPr>
          <p:cNvSpPr/>
          <p:nvPr/>
        </p:nvSpPr>
        <p:spPr>
          <a:xfrm>
            <a:off x="106863" y="2679644"/>
            <a:ext cx="12187883" cy="1055911"/>
          </a:xfrm>
          <a:prstGeom prst="rect">
            <a:avLst/>
          </a:pr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6CCDE0F-4CE7-42B7-8E3A-DD075C02FFEE}"/>
              </a:ext>
            </a:extLst>
          </p:cNvPr>
          <p:cNvSpPr/>
          <p:nvPr/>
        </p:nvSpPr>
        <p:spPr>
          <a:xfrm>
            <a:off x="11373203" y="2770211"/>
            <a:ext cx="712958" cy="640080"/>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6" name="Chevron 107">
            <a:extLst>
              <a:ext uri="{FF2B5EF4-FFF2-40B4-BE49-F238E27FC236}">
                <a16:creationId xmlns:a16="http://schemas.microsoft.com/office/drawing/2014/main" id="{B35D750F-DFBB-46BE-9259-80B3969E6278}"/>
              </a:ext>
            </a:extLst>
          </p:cNvPr>
          <p:cNvSpPr/>
          <p:nvPr/>
        </p:nvSpPr>
        <p:spPr>
          <a:xfrm rot="10800000">
            <a:off x="11554485" y="2956182"/>
            <a:ext cx="268029" cy="272147"/>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a:extLst>
              <a:ext uri="{FF2B5EF4-FFF2-40B4-BE49-F238E27FC236}">
                <a16:creationId xmlns:a16="http://schemas.microsoft.com/office/drawing/2014/main" id="{416B2F65-2CB3-486F-AA48-F8D69DD90F49}"/>
              </a:ext>
            </a:extLst>
          </p:cNvPr>
          <p:cNvSpPr txBox="1"/>
          <p:nvPr/>
        </p:nvSpPr>
        <p:spPr>
          <a:xfrm>
            <a:off x="12358" y="19952"/>
            <a:ext cx="11392929" cy="523220"/>
          </a:xfrm>
          <a:prstGeom prst="rect">
            <a:avLst/>
          </a:prstGeom>
          <a:noFill/>
        </p:spPr>
        <p:txBody>
          <a:bodyPr wrap="square" rtlCol="0">
            <a:spAutoFit/>
          </a:bodyPr>
          <a:lstStyle/>
          <a:p>
            <a:pPr algn="ctr"/>
            <a:r>
              <a:rPr lang="ar-KW" sz="2800" dirty="0">
                <a:solidFill>
                  <a:srgbClr val="800000"/>
                </a:solidFill>
                <a:cs typeface="PT Bold Heading" panose="02010400000000000000" pitchFamily="2" charset="-78"/>
              </a:rPr>
              <a:t>واقع واَفاق التعاون العربي الصيني في مجال النفط والغاز الطبيعي</a:t>
            </a:r>
            <a:endParaRPr lang="en-US" sz="2800" dirty="0">
              <a:solidFill>
                <a:srgbClr val="800000"/>
              </a:solidFill>
              <a:cs typeface="PT Bold Heading" panose="02010400000000000000" pitchFamily="2" charset="-78"/>
            </a:endParaRPr>
          </a:p>
        </p:txBody>
      </p:sp>
      <p:sp>
        <p:nvSpPr>
          <p:cNvPr id="54" name="TextBox 53">
            <a:extLst>
              <a:ext uri="{FF2B5EF4-FFF2-40B4-BE49-F238E27FC236}">
                <a16:creationId xmlns:a16="http://schemas.microsoft.com/office/drawing/2014/main" id="{64F3687B-2DBD-418B-9A7E-43C6ED7C24EB}"/>
              </a:ext>
            </a:extLst>
          </p:cNvPr>
          <p:cNvSpPr txBox="1"/>
          <p:nvPr/>
        </p:nvSpPr>
        <p:spPr>
          <a:xfrm flipH="1">
            <a:off x="3770334" y="567778"/>
            <a:ext cx="3981202" cy="461665"/>
          </a:xfrm>
          <a:prstGeom prst="rect">
            <a:avLst/>
          </a:prstGeom>
          <a:noFill/>
        </p:spPr>
        <p:txBody>
          <a:bodyPr wrap="square" rtlCol="0">
            <a:spAutoFit/>
          </a:bodyPr>
          <a:lstStyle/>
          <a:p>
            <a:pPr algn="ctr" rtl="1"/>
            <a:r>
              <a:rPr lang="ar-KW" sz="2400" b="1" kern="0" dirty="0">
                <a:solidFill>
                  <a:schemeClr val="accent1">
                    <a:lumMod val="50000"/>
                  </a:schemeClr>
                </a:solidFill>
                <a:latin typeface="Arial" pitchFamily="34" charset="0"/>
                <a:cs typeface="PT Bold Heading" panose="02010400000000000000" pitchFamily="2" charset="-78"/>
              </a:rPr>
              <a:t>التوصيات</a:t>
            </a:r>
            <a:endParaRPr lang="en-US" sz="2400" b="1" dirty="0">
              <a:solidFill>
                <a:srgbClr val="C00000"/>
              </a:solidFill>
              <a:cs typeface="PT Bold Heading" panose="02010400000000000000" pitchFamily="2" charset="-78"/>
            </a:endParaRPr>
          </a:p>
        </p:txBody>
      </p:sp>
      <p:sp>
        <p:nvSpPr>
          <p:cNvPr id="34" name="TextBox 33">
            <a:extLst>
              <a:ext uri="{FF2B5EF4-FFF2-40B4-BE49-F238E27FC236}">
                <a16:creationId xmlns:a16="http://schemas.microsoft.com/office/drawing/2014/main" id="{D4869DE9-4BDE-4D0F-9B12-642077634641}"/>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38" name="Rectangle 37">
            <a:extLst>
              <a:ext uri="{FF2B5EF4-FFF2-40B4-BE49-F238E27FC236}">
                <a16:creationId xmlns:a16="http://schemas.microsoft.com/office/drawing/2014/main" id="{4D10610C-21F2-4BD0-8276-D1FA2580A6D3}"/>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E3C1939-4441-41D4-A35F-6F04C4A89CE6}"/>
              </a:ext>
            </a:extLst>
          </p:cNvPr>
          <p:cNvGrpSpPr/>
          <p:nvPr/>
        </p:nvGrpSpPr>
        <p:grpSpPr>
          <a:xfrm>
            <a:off x="10801898" y="240143"/>
            <a:ext cx="1069796" cy="1063330"/>
            <a:chOff x="-91190" y="0"/>
            <a:chExt cx="2480341" cy="2381250"/>
          </a:xfrm>
        </p:grpSpPr>
        <p:pic>
          <p:nvPicPr>
            <p:cNvPr id="40" name="Picture 39" descr="ÙØªÙØ¬Ø© Ø¨Ø­Ø« Ø§ÙØµÙØ± Ø¹Ù Ø¬Ø§ÙØ¹Ø© Ø§ÙØ¯ÙÙ Ø§ÙØ¹Ø±Ø¨ÙØ©">
              <a:extLst>
                <a:ext uri="{FF2B5EF4-FFF2-40B4-BE49-F238E27FC236}">
                  <a16:creationId xmlns:a16="http://schemas.microsoft.com/office/drawing/2014/main" id="{87CDB9C1-8B0D-40FB-9C07-BE8EB3EE9F0E}"/>
                </a:ext>
              </a:extLst>
            </p:cNvPr>
            <p:cNvPicPr>
              <a:picLocks noChangeAspect="1"/>
            </p:cNvPicPr>
            <p:nvPr/>
          </p:nvPicPr>
          <p:blipFill rotWithShape="1">
            <a:blip r:embed="rId5">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43" name="Picture 42" descr="ÙØªÙØ¬Ø© Ø¨Ø­Ø« Ø§ÙØµÙØ± Ø¹Ù âªchina flagâ¬â">
              <a:extLst>
                <a:ext uri="{FF2B5EF4-FFF2-40B4-BE49-F238E27FC236}">
                  <a16:creationId xmlns:a16="http://schemas.microsoft.com/office/drawing/2014/main" id="{61E2E404-32A9-4364-AD91-C5095A68D3FA}"/>
                </a:ext>
              </a:extLst>
            </p:cNvPr>
            <p:cNvPicPr>
              <a:picLocks noChangeAspect="1"/>
            </p:cNvPicPr>
            <p:nvPr/>
          </p:nvPicPr>
          <p:blipFill rotWithShape="1">
            <a:blip r:embed="rId6">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
        <p:nvSpPr>
          <p:cNvPr id="41" name="Rectangle 40">
            <a:extLst>
              <a:ext uri="{FF2B5EF4-FFF2-40B4-BE49-F238E27FC236}">
                <a16:creationId xmlns:a16="http://schemas.microsoft.com/office/drawing/2014/main" id="{ECD540B3-076C-4D53-8D37-18532C2929DB}"/>
              </a:ext>
            </a:extLst>
          </p:cNvPr>
          <p:cNvSpPr/>
          <p:nvPr/>
        </p:nvSpPr>
        <p:spPr>
          <a:xfrm>
            <a:off x="2882" y="1006988"/>
            <a:ext cx="12191999" cy="1562075"/>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74">
            <a:extLst>
              <a:ext uri="{FF2B5EF4-FFF2-40B4-BE49-F238E27FC236}">
                <a16:creationId xmlns:a16="http://schemas.microsoft.com/office/drawing/2014/main" id="{12F392D9-6DF2-4906-88D9-3C8A87DB33BE}"/>
              </a:ext>
            </a:extLst>
          </p:cNvPr>
          <p:cNvSpPr txBox="1"/>
          <p:nvPr/>
        </p:nvSpPr>
        <p:spPr>
          <a:xfrm>
            <a:off x="52978" y="3584018"/>
            <a:ext cx="10306311" cy="2550057"/>
          </a:xfrm>
          <a:prstGeom prst="rect">
            <a:avLst/>
          </a:prstGeom>
          <a:noFill/>
        </p:spPr>
        <p:txBody>
          <a:bodyPr wrap="square" rtlCol="0">
            <a:spAutoFit/>
          </a:bodyPr>
          <a:lstStyle>
            <a:defPPr>
              <a:defRPr lang="en-US"/>
            </a:defPPr>
            <a:lvl1pPr algn="justLow" rtl="1">
              <a:lnSpc>
                <a:spcPct val="150000"/>
              </a:lnSpc>
              <a:defRPr sz="2200" b="1">
                <a:solidFill>
                  <a:schemeClr val="accent1">
                    <a:lumMod val="50000"/>
                  </a:schemeClr>
                </a:solidFill>
                <a:latin typeface="Arial" charset="0"/>
                <a:cs typeface="PT Bold Heading" panose="02010400000000000000" pitchFamily="2" charset="-78"/>
              </a:defRPr>
            </a:lvl1pPr>
          </a:lstStyle>
          <a:p>
            <a:r>
              <a:rPr lang="ar-KW" altLang="en-US" sz="1800" dirty="0"/>
              <a:t>بعد أن أضحت فكرة تحول مصر إلى مركز إقليمي للطاقة إلى واقع ملموس، لتمتعها بالموقع الجغرافي الاستراتيجي المتميز الذي يتوسط الدول الغنية بمصادر الطاقة وكبار المستهلكين، و امتلاكها لأهم ممر ملاحي عالمي وهو قناة السويس، و توفر البنية التحتية الأساسية للنفط الخام ومنتجاته، إضافة إلى شبكات نقل وتوزيع الغاز الطبيعي متنامية الأطراف، وتسهيلات إسالة وإعادة تغييز الغاز الطبيعي.</a:t>
            </a:r>
          </a:p>
          <a:p>
            <a:r>
              <a:rPr lang="ar-KW" sz="1800" dirty="0">
                <a:solidFill>
                  <a:schemeClr val="accent5"/>
                </a:solidFill>
              </a:rPr>
              <a:t>هذا التطور الذي تشهده مصر سيعمل على توفير الإمدادات الاَمنة من مصادر الطاقة المطلوبة لتحقيق أهداف التنمية المستدامة للعديد من الدول المجاورة، وقد يتعدى ذلك دول أخرى مثل الصين التي سيتزايد حاجياتها من الغاز المسال.</a:t>
            </a:r>
            <a:endParaRPr lang="en-US" sz="1800" dirty="0">
              <a:solidFill>
                <a:schemeClr val="accent5"/>
              </a:solidFill>
            </a:endParaRPr>
          </a:p>
        </p:txBody>
      </p:sp>
      <p:grpSp>
        <p:nvGrpSpPr>
          <p:cNvPr id="55" name="Group 5">
            <a:extLst>
              <a:ext uri="{FF2B5EF4-FFF2-40B4-BE49-F238E27FC236}">
                <a16:creationId xmlns:a16="http://schemas.microsoft.com/office/drawing/2014/main" id="{FCF57C78-614C-44A1-BAB6-F5E181003A8F}"/>
              </a:ext>
            </a:extLst>
          </p:cNvPr>
          <p:cNvGrpSpPr/>
          <p:nvPr/>
        </p:nvGrpSpPr>
        <p:grpSpPr>
          <a:xfrm>
            <a:off x="10290427" y="3812209"/>
            <a:ext cx="1904454" cy="1457791"/>
            <a:chOff x="4907891" y="1170104"/>
            <a:chExt cx="2097793" cy="2062670"/>
          </a:xfrm>
        </p:grpSpPr>
        <p:pic>
          <p:nvPicPr>
            <p:cNvPr id="56" name="Picture 168">
              <a:extLst>
                <a:ext uri="{FF2B5EF4-FFF2-40B4-BE49-F238E27FC236}">
                  <a16:creationId xmlns:a16="http://schemas.microsoft.com/office/drawing/2014/main" id="{3C098450-2A21-4B5F-B7D6-1FCB97106B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7891" y="1170104"/>
              <a:ext cx="2097793" cy="2062670"/>
            </a:xfrm>
            <a:prstGeom prst="rect">
              <a:avLst/>
            </a:prstGeom>
          </p:spPr>
        </p:pic>
        <p:pic>
          <p:nvPicPr>
            <p:cNvPr id="57" name="Picture 10" descr="ÙØªÙØ¬Ø© Ø¨Ø­Ø« Ø§ÙØµÙØ± Ø¹Ù âªegypt flagâ¬â">
              <a:extLst>
                <a:ext uri="{FF2B5EF4-FFF2-40B4-BE49-F238E27FC236}">
                  <a16:creationId xmlns:a16="http://schemas.microsoft.com/office/drawing/2014/main" id="{7AFCC401-928A-4F04-A38C-A7E81128EF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173" y="1523137"/>
              <a:ext cx="941489" cy="941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144">
            <a:extLst>
              <a:ext uri="{FF2B5EF4-FFF2-40B4-BE49-F238E27FC236}">
                <a16:creationId xmlns:a16="http://schemas.microsoft.com/office/drawing/2014/main" id="{0340B4CE-0B76-493F-9AB3-00E9D5E6F12E}"/>
              </a:ext>
            </a:extLst>
          </p:cNvPr>
          <p:cNvGrpSpPr/>
          <p:nvPr/>
        </p:nvGrpSpPr>
        <p:grpSpPr>
          <a:xfrm>
            <a:off x="10290427" y="3638714"/>
            <a:ext cx="1870175" cy="1726796"/>
            <a:chOff x="4519694" y="1253853"/>
            <a:chExt cx="7136303" cy="4310207"/>
          </a:xfrm>
        </p:grpSpPr>
        <p:sp>
          <p:nvSpPr>
            <p:cNvPr id="59" name="Freeform 5">
              <a:extLst>
                <a:ext uri="{FF2B5EF4-FFF2-40B4-BE49-F238E27FC236}">
                  <a16:creationId xmlns:a16="http://schemas.microsoft.com/office/drawing/2014/main" id="{7589D0D3-8BCD-4D91-8E83-51963F2F4667}"/>
                </a:ext>
              </a:extLst>
            </p:cNvPr>
            <p:cNvSpPr>
              <a:spLocks/>
            </p:cNvSpPr>
            <p:nvPr/>
          </p:nvSpPr>
          <p:spPr bwMode="auto">
            <a:xfrm>
              <a:off x="10478262" y="2626130"/>
              <a:ext cx="55916" cy="305209"/>
            </a:xfrm>
            <a:custGeom>
              <a:avLst/>
              <a:gdLst>
                <a:gd name="T0" fmla="*/ 0 w 25"/>
                <a:gd name="T1" fmla="*/ 1 h 137"/>
                <a:gd name="T2" fmla="*/ 0 w 25"/>
                <a:gd name="T3" fmla="*/ 26 h 137"/>
                <a:gd name="T4" fmla="*/ 24 w 25"/>
                <a:gd name="T5" fmla="*/ 137 h 137"/>
                <a:gd name="T6" fmla="*/ 25 w 25"/>
                <a:gd name="T7" fmla="*/ 105 h 137"/>
                <a:gd name="T8" fmla="*/ 12 w 25"/>
                <a:gd name="T9" fmla="*/ 0 h 137"/>
                <a:gd name="T10" fmla="*/ 0 w 25"/>
                <a:gd name="T11" fmla="*/ 1 h 137"/>
              </a:gdLst>
              <a:ahLst/>
              <a:cxnLst>
                <a:cxn ang="0">
                  <a:pos x="T0" y="T1"/>
                </a:cxn>
                <a:cxn ang="0">
                  <a:pos x="T2" y="T3"/>
                </a:cxn>
                <a:cxn ang="0">
                  <a:pos x="T4" y="T5"/>
                </a:cxn>
                <a:cxn ang="0">
                  <a:pos x="T6" y="T7"/>
                </a:cxn>
                <a:cxn ang="0">
                  <a:pos x="T8" y="T9"/>
                </a:cxn>
                <a:cxn ang="0">
                  <a:pos x="T10" y="T11"/>
                </a:cxn>
              </a:cxnLst>
              <a:rect l="0" t="0" r="r" b="b"/>
              <a:pathLst>
                <a:path w="25" h="137">
                  <a:moveTo>
                    <a:pt x="0" y="1"/>
                  </a:moveTo>
                  <a:cubicBezTo>
                    <a:pt x="0" y="26"/>
                    <a:pt x="0" y="26"/>
                    <a:pt x="0" y="26"/>
                  </a:cubicBezTo>
                  <a:cubicBezTo>
                    <a:pt x="13" y="62"/>
                    <a:pt x="21" y="99"/>
                    <a:pt x="24" y="137"/>
                  </a:cubicBezTo>
                  <a:cubicBezTo>
                    <a:pt x="25" y="126"/>
                    <a:pt x="25" y="115"/>
                    <a:pt x="25" y="105"/>
                  </a:cubicBezTo>
                  <a:cubicBezTo>
                    <a:pt x="25" y="69"/>
                    <a:pt x="20" y="34"/>
                    <a:pt x="12" y="0"/>
                  </a:cubicBezTo>
                  <a:lnTo>
                    <a:pt x="0" y="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6">
              <a:extLst>
                <a:ext uri="{FF2B5EF4-FFF2-40B4-BE49-F238E27FC236}">
                  <a16:creationId xmlns:a16="http://schemas.microsoft.com/office/drawing/2014/main" id="{6A9CCCB7-6A87-4B7D-95FB-01F3B44F89C2}"/>
                </a:ext>
              </a:extLst>
            </p:cNvPr>
            <p:cNvSpPr>
              <a:spLocks/>
            </p:cNvSpPr>
            <p:nvPr/>
          </p:nvSpPr>
          <p:spPr bwMode="auto">
            <a:xfrm>
              <a:off x="9666312" y="1710502"/>
              <a:ext cx="763023" cy="866701"/>
            </a:xfrm>
            <a:custGeom>
              <a:avLst/>
              <a:gdLst>
                <a:gd name="T0" fmla="*/ 7 w 343"/>
                <a:gd name="T1" fmla="*/ 0 h 389"/>
                <a:gd name="T2" fmla="*/ 0 w 343"/>
                <a:gd name="T3" fmla="*/ 6 h 389"/>
                <a:gd name="T4" fmla="*/ 0 w 343"/>
                <a:gd name="T5" fmla="*/ 61 h 389"/>
                <a:gd name="T6" fmla="*/ 343 w 343"/>
                <a:gd name="T7" fmla="*/ 389 h 389"/>
                <a:gd name="T8" fmla="*/ 343 w 343"/>
                <a:gd name="T9" fmla="*/ 325 h 389"/>
                <a:gd name="T10" fmla="*/ 7 w 343"/>
                <a:gd name="T11" fmla="*/ 0 h 389"/>
              </a:gdLst>
              <a:ahLst/>
              <a:cxnLst>
                <a:cxn ang="0">
                  <a:pos x="T0" y="T1"/>
                </a:cxn>
                <a:cxn ang="0">
                  <a:pos x="T2" y="T3"/>
                </a:cxn>
                <a:cxn ang="0">
                  <a:pos x="T4" y="T5"/>
                </a:cxn>
                <a:cxn ang="0">
                  <a:pos x="T6" y="T7"/>
                </a:cxn>
                <a:cxn ang="0">
                  <a:pos x="T8" y="T9"/>
                </a:cxn>
                <a:cxn ang="0">
                  <a:pos x="T10" y="T11"/>
                </a:cxn>
              </a:cxnLst>
              <a:rect l="0" t="0" r="r" b="b"/>
              <a:pathLst>
                <a:path w="343" h="389">
                  <a:moveTo>
                    <a:pt x="7" y="0"/>
                  </a:moveTo>
                  <a:cubicBezTo>
                    <a:pt x="0" y="6"/>
                    <a:pt x="0" y="6"/>
                    <a:pt x="0" y="6"/>
                  </a:cubicBezTo>
                  <a:cubicBezTo>
                    <a:pt x="0" y="61"/>
                    <a:pt x="0" y="61"/>
                    <a:pt x="0" y="61"/>
                  </a:cubicBezTo>
                  <a:cubicBezTo>
                    <a:pt x="156" y="142"/>
                    <a:pt x="279" y="265"/>
                    <a:pt x="343" y="389"/>
                  </a:cubicBezTo>
                  <a:cubicBezTo>
                    <a:pt x="343" y="325"/>
                    <a:pt x="343" y="325"/>
                    <a:pt x="343" y="325"/>
                  </a:cubicBezTo>
                  <a:cubicBezTo>
                    <a:pt x="280" y="203"/>
                    <a:pt x="160" y="82"/>
                    <a:pt x="7"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9">
              <a:extLst>
                <a:ext uri="{FF2B5EF4-FFF2-40B4-BE49-F238E27FC236}">
                  <a16:creationId xmlns:a16="http://schemas.microsoft.com/office/drawing/2014/main" id="{10A5AA84-A623-4349-98BD-D837648DE9F6}"/>
                </a:ext>
              </a:extLst>
            </p:cNvPr>
            <p:cNvSpPr>
              <a:spLocks/>
            </p:cNvSpPr>
            <p:nvPr/>
          </p:nvSpPr>
          <p:spPr bwMode="auto">
            <a:xfrm>
              <a:off x="5746356" y="1710502"/>
              <a:ext cx="774672" cy="864371"/>
            </a:xfrm>
            <a:custGeom>
              <a:avLst/>
              <a:gdLst>
                <a:gd name="T0" fmla="*/ 340 w 348"/>
                <a:gd name="T1" fmla="*/ 0 h 388"/>
                <a:gd name="T2" fmla="*/ 0 w 348"/>
                <a:gd name="T3" fmla="*/ 324 h 388"/>
                <a:gd name="T4" fmla="*/ 0 w 348"/>
                <a:gd name="T5" fmla="*/ 388 h 388"/>
                <a:gd name="T6" fmla="*/ 348 w 348"/>
                <a:gd name="T7" fmla="*/ 60 h 388"/>
                <a:gd name="T8" fmla="*/ 348 w 348"/>
                <a:gd name="T9" fmla="*/ 6 h 388"/>
                <a:gd name="T10" fmla="*/ 340 w 348"/>
                <a:gd name="T11" fmla="*/ 0 h 388"/>
              </a:gdLst>
              <a:ahLst/>
              <a:cxnLst>
                <a:cxn ang="0">
                  <a:pos x="T0" y="T1"/>
                </a:cxn>
                <a:cxn ang="0">
                  <a:pos x="T2" y="T3"/>
                </a:cxn>
                <a:cxn ang="0">
                  <a:pos x="T4" y="T5"/>
                </a:cxn>
                <a:cxn ang="0">
                  <a:pos x="T6" y="T7"/>
                </a:cxn>
                <a:cxn ang="0">
                  <a:pos x="T8" y="T9"/>
                </a:cxn>
                <a:cxn ang="0">
                  <a:pos x="T10" y="T11"/>
                </a:cxn>
              </a:cxnLst>
              <a:rect l="0" t="0" r="r" b="b"/>
              <a:pathLst>
                <a:path w="348" h="388">
                  <a:moveTo>
                    <a:pt x="340" y="0"/>
                  </a:moveTo>
                  <a:cubicBezTo>
                    <a:pt x="184" y="83"/>
                    <a:pt x="62" y="199"/>
                    <a:pt x="0" y="324"/>
                  </a:cubicBezTo>
                  <a:cubicBezTo>
                    <a:pt x="0" y="388"/>
                    <a:pt x="0" y="388"/>
                    <a:pt x="0" y="388"/>
                  </a:cubicBezTo>
                  <a:cubicBezTo>
                    <a:pt x="63" y="261"/>
                    <a:pt x="188" y="143"/>
                    <a:pt x="348" y="60"/>
                  </a:cubicBezTo>
                  <a:cubicBezTo>
                    <a:pt x="348" y="6"/>
                    <a:pt x="348" y="6"/>
                    <a:pt x="348" y="6"/>
                  </a:cubicBezTo>
                  <a:lnTo>
                    <a:pt x="34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62" name="Group 148">
              <a:extLst>
                <a:ext uri="{FF2B5EF4-FFF2-40B4-BE49-F238E27FC236}">
                  <a16:creationId xmlns:a16="http://schemas.microsoft.com/office/drawing/2014/main" id="{34FCF6C3-D321-4161-9A2D-E413AC25B97B}"/>
                </a:ext>
              </a:extLst>
            </p:cNvPr>
            <p:cNvGrpSpPr/>
            <p:nvPr/>
          </p:nvGrpSpPr>
          <p:grpSpPr>
            <a:xfrm>
              <a:off x="4519694" y="1253853"/>
              <a:ext cx="7136303" cy="4148284"/>
              <a:chOff x="4519694" y="1253853"/>
              <a:chExt cx="7136303" cy="4148284"/>
            </a:xfrm>
            <a:gradFill>
              <a:gsLst>
                <a:gs pos="0">
                  <a:schemeClr val="accent1">
                    <a:lumMod val="61000"/>
                    <a:lumOff val="39000"/>
                  </a:schemeClr>
                </a:gs>
                <a:gs pos="100000">
                  <a:schemeClr val="accent1">
                    <a:lumMod val="75000"/>
                  </a:schemeClr>
                </a:gs>
              </a:gsLst>
              <a:lin ang="2700000" scaled="1"/>
            </a:gradFill>
          </p:grpSpPr>
          <p:sp>
            <p:nvSpPr>
              <p:cNvPr id="75" name="Freeform 11">
                <a:extLst>
                  <a:ext uri="{FF2B5EF4-FFF2-40B4-BE49-F238E27FC236}">
                    <a16:creationId xmlns:a16="http://schemas.microsoft.com/office/drawing/2014/main" id="{ACB6FF07-CEE2-436E-A92C-ED1E58558D9D}"/>
                  </a:ext>
                </a:extLst>
              </p:cNvPr>
              <p:cNvSpPr>
                <a:spLocks/>
              </p:cNvSpPr>
              <p:nvPr/>
            </p:nvSpPr>
            <p:spPr bwMode="auto">
              <a:xfrm>
                <a:off x="4680453" y="1256183"/>
                <a:ext cx="1840574" cy="1238311"/>
              </a:xfrm>
              <a:custGeom>
                <a:avLst/>
                <a:gdLst>
                  <a:gd name="T0" fmla="*/ 827 w 827"/>
                  <a:gd name="T1" fmla="*/ 209 h 556"/>
                  <a:gd name="T2" fmla="*/ 546 w 827"/>
                  <a:gd name="T3" fmla="*/ 0 h 556"/>
                  <a:gd name="T4" fmla="*/ 0 w 827"/>
                  <a:gd name="T5" fmla="*/ 511 h 556"/>
                  <a:gd name="T6" fmla="*/ 480 w 827"/>
                  <a:gd name="T7" fmla="*/ 556 h 556"/>
                  <a:gd name="T8" fmla="*/ 827 w 827"/>
                  <a:gd name="T9" fmla="*/ 209 h 556"/>
                </a:gdLst>
                <a:ahLst/>
                <a:cxnLst>
                  <a:cxn ang="0">
                    <a:pos x="T0" y="T1"/>
                  </a:cxn>
                  <a:cxn ang="0">
                    <a:pos x="T2" y="T3"/>
                  </a:cxn>
                  <a:cxn ang="0">
                    <a:pos x="T4" y="T5"/>
                  </a:cxn>
                  <a:cxn ang="0">
                    <a:pos x="T6" y="T7"/>
                  </a:cxn>
                  <a:cxn ang="0">
                    <a:pos x="T8" y="T9"/>
                  </a:cxn>
                </a:cxnLst>
                <a:rect l="0" t="0" r="r" b="b"/>
                <a:pathLst>
                  <a:path w="827" h="556">
                    <a:moveTo>
                      <a:pt x="827" y="209"/>
                    </a:moveTo>
                    <a:cubicBezTo>
                      <a:pt x="546" y="0"/>
                      <a:pt x="546" y="0"/>
                      <a:pt x="546" y="0"/>
                    </a:cubicBezTo>
                    <a:cubicBezTo>
                      <a:pt x="291" y="129"/>
                      <a:pt x="98" y="306"/>
                      <a:pt x="0" y="511"/>
                    </a:cubicBezTo>
                    <a:cubicBezTo>
                      <a:pt x="480" y="556"/>
                      <a:pt x="480" y="556"/>
                      <a:pt x="480" y="556"/>
                    </a:cubicBezTo>
                    <a:cubicBezTo>
                      <a:pt x="542" y="419"/>
                      <a:pt x="664" y="299"/>
                      <a:pt x="827"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2">
                <a:extLst>
                  <a:ext uri="{FF2B5EF4-FFF2-40B4-BE49-F238E27FC236}">
                    <a16:creationId xmlns:a16="http://schemas.microsoft.com/office/drawing/2014/main" id="{0E9CC5AD-5FBC-4738-ABEB-C6460263F600}"/>
                  </a:ext>
                </a:extLst>
              </p:cNvPr>
              <p:cNvSpPr>
                <a:spLocks/>
              </p:cNvSpPr>
              <p:nvPr/>
            </p:nvSpPr>
            <p:spPr bwMode="auto">
              <a:xfrm>
                <a:off x="9666312" y="1253853"/>
                <a:ext cx="1823101" cy="1231322"/>
              </a:xfrm>
              <a:custGeom>
                <a:avLst/>
                <a:gdLst>
                  <a:gd name="T0" fmla="*/ 343 w 819"/>
                  <a:gd name="T1" fmla="*/ 553 h 553"/>
                  <a:gd name="T2" fmla="*/ 819 w 819"/>
                  <a:gd name="T3" fmla="*/ 505 h 553"/>
                  <a:gd name="T4" fmla="*/ 275 w 819"/>
                  <a:gd name="T5" fmla="*/ 0 h 553"/>
                  <a:gd name="T6" fmla="*/ 0 w 819"/>
                  <a:gd name="T7" fmla="*/ 211 h 553"/>
                  <a:gd name="T8" fmla="*/ 343 w 819"/>
                  <a:gd name="T9" fmla="*/ 553 h 553"/>
                </a:gdLst>
                <a:ahLst/>
                <a:cxnLst>
                  <a:cxn ang="0">
                    <a:pos x="T0" y="T1"/>
                  </a:cxn>
                  <a:cxn ang="0">
                    <a:pos x="T2" y="T3"/>
                  </a:cxn>
                  <a:cxn ang="0">
                    <a:pos x="T4" y="T5"/>
                  </a:cxn>
                  <a:cxn ang="0">
                    <a:pos x="T6" y="T7"/>
                  </a:cxn>
                  <a:cxn ang="0">
                    <a:pos x="T8" y="T9"/>
                  </a:cxn>
                </a:cxnLst>
                <a:rect l="0" t="0" r="r" b="b"/>
                <a:pathLst>
                  <a:path w="819" h="553">
                    <a:moveTo>
                      <a:pt x="343" y="553"/>
                    </a:moveTo>
                    <a:cubicBezTo>
                      <a:pt x="819" y="505"/>
                      <a:pt x="819" y="505"/>
                      <a:pt x="819" y="505"/>
                    </a:cubicBezTo>
                    <a:cubicBezTo>
                      <a:pt x="720" y="303"/>
                      <a:pt x="527" y="128"/>
                      <a:pt x="275" y="0"/>
                    </a:cubicBezTo>
                    <a:cubicBezTo>
                      <a:pt x="0" y="211"/>
                      <a:pt x="0" y="211"/>
                      <a:pt x="0" y="211"/>
                    </a:cubicBezTo>
                    <a:cubicBezTo>
                      <a:pt x="160" y="300"/>
                      <a:pt x="281" y="418"/>
                      <a:pt x="343" y="5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3">
                <a:extLst>
                  <a:ext uri="{FF2B5EF4-FFF2-40B4-BE49-F238E27FC236}">
                    <a16:creationId xmlns:a16="http://schemas.microsoft.com/office/drawing/2014/main" id="{E1DAADD0-FF8C-434A-8068-37AF7079BA0D}"/>
                  </a:ext>
                </a:extLst>
              </p:cNvPr>
              <p:cNvSpPr>
                <a:spLocks/>
              </p:cNvSpPr>
              <p:nvPr/>
            </p:nvSpPr>
            <p:spPr bwMode="auto">
              <a:xfrm>
                <a:off x="4519694" y="2503813"/>
                <a:ext cx="1333834" cy="1474790"/>
              </a:xfrm>
              <a:custGeom>
                <a:avLst/>
                <a:gdLst>
                  <a:gd name="T0" fmla="*/ 508 w 599"/>
                  <a:gd name="T1" fmla="*/ 198 h 662"/>
                  <a:gd name="T2" fmla="*/ 533 w 599"/>
                  <a:gd name="T3" fmla="*/ 47 h 662"/>
                  <a:gd name="T4" fmla="*/ 50 w 599"/>
                  <a:gd name="T5" fmla="*/ 0 h 662"/>
                  <a:gd name="T6" fmla="*/ 0 w 599"/>
                  <a:gd name="T7" fmla="*/ 261 h 662"/>
                  <a:gd name="T8" fmla="*/ 123 w 599"/>
                  <a:gd name="T9" fmla="*/ 662 h 662"/>
                  <a:gd name="T10" fmla="*/ 599 w 599"/>
                  <a:gd name="T11" fmla="*/ 483 h 662"/>
                  <a:gd name="T12" fmla="*/ 508 w 599"/>
                  <a:gd name="T13" fmla="*/ 198 h 662"/>
                </a:gdLst>
                <a:ahLst/>
                <a:cxnLst>
                  <a:cxn ang="0">
                    <a:pos x="T0" y="T1"/>
                  </a:cxn>
                  <a:cxn ang="0">
                    <a:pos x="T2" y="T3"/>
                  </a:cxn>
                  <a:cxn ang="0">
                    <a:pos x="T4" y="T5"/>
                  </a:cxn>
                  <a:cxn ang="0">
                    <a:pos x="T6" y="T7"/>
                  </a:cxn>
                  <a:cxn ang="0">
                    <a:pos x="T8" y="T9"/>
                  </a:cxn>
                  <a:cxn ang="0">
                    <a:pos x="T10" y="T11"/>
                  </a:cxn>
                  <a:cxn ang="0">
                    <a:pos x="T12" y="T13"/>
                  </a:cxn>
                </a:cxnLst>
                <a:rect l="0" t="0" r="r" b="b"/>
                <a:pathLst>
                  <a:path w="599" h="662">
                    <a:moveTo>
                      <a:pt x="508" y="198"/>
                    </a:moveTo>
                    <a:cubicBezTo>
                      <a:pt x="508" y="146"/>
                      <a:pt x="517" y="95"/>
                      <a:pt x="533" y="47"/>
                    </a:cubicBezTo>
                    <a:cubicBezTo>
                      <a:pt x="50" y="0"/>
                      <a:pt x="50" y="0"/>
                      <a:pt x="50" y="0"/>
                    </a:cubicBezTo>
                    <a:cubicBezTo>
                      <a:pt x="17" y="83"/>
                      <a:pt x="0" y="171"/>
                      <a:pt x="0" y="261"/>
                    </a:cubicBezTo>
                    <a:cubicBezTo>
                      <a:pt x="0" y="403"/>
                      <a:pt x="43" y="538"/>
                      <a:pt x="123" y="662"/>
                    </a:cubicBezTo>
                    <a:cubicBezTo>
                      <a:pt x="599" y="483"/>
                      <a:pt x="599" y="483"/>
                      <a:pt x="599" y="483"/>
                    </a:cubicBezTo>
                    <a:cubicBezTo>
                      <a:pt x="540" y="396"/>
                      <a:pt x="508" y="299"/>
                      <a:pt x="508"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5">
                <a:extLst>
                  <a:ext uri="{FF2B5EF4-FFF2-40B4-BE49-F238E27FC236}">
                    <a16:creationId xmlns:a16="http://schemas.microsoft.com/office/drawing/2014/main" id="{AC8A8349-78D0-40A3-A37A-C674C39D19A7}"/>
                  </a:ext>
                </a:extLst>
              </p:cNvPr>
              <p:cNvSpPr>
                <a:spLocks/>
              </p:cNvSpPr>
              <p:nvPr/>
            </p:nvSpPr>
            <p:spPr bwMode="auto">
              <a:xfrm>
                <a:off x="10322163" y="2521287"/>
                <a:ext cx="1333834" cy="1457316"/>
              </a:xfrm>
              <a:custGeom>
                <a:avLst/>
                <a:gdLst>
                  <a:gd name="T0" fmla="*/ 94 w 599"/>
                  <a:gd name="T1" fmla="*/ 190 h 654"/>
                  <a:gd name="T2" fmla="*/ 0 w 599"/>
                  <a:gd name="T3" fmla="*/ 479 h 654"/>
                  <a:gd name="T4" fmla="*/ 476 w 599"/>
                  <a:gd name="T5" fmla="*/ 654 h 654"/>
                  <a:gd name="T6" fmla="*/ 599 w 599"/>
                  <a:gd name="T7" fmla="*/ 253 h 654"/>
                  <a:gd name="T8" fmla="*/ 552 w 599"/>
                  <a:gd name="T9" fmla="*/ 0 h 654"/>
                  <a:gd name="T10" fmla="*/ 72 w 599"/>
                  <a:gd name="T11" fmla="*/ 49 h 654"/>
                  <a:gd name="T12" fmla="*/ 94 w 599"/>
                  <a:gd name="T13" fmla="*/ 190 h 654"/>
                </a:gdLst>
                <a:ahLst/>
                <a:cxnLst>
                  <a:cxn ang="0">
                    <a:pos x="T0" y="T1"/>
                  </a:cxn>
                  <a:cxn ang="0">
                    <a:pos x="T2" y="T3"/>
                  </a:cxn>
                  <a:cxn ang="0">
                    <a:pos x="T4" y="T5"/>
                  </a:cxn>
                  <a:cxn ang="0">
                    <a:pos x="T6" y="T7"/>
                  </a:cxn>
                  <a:cxn ang="0">
                    <a:pos x="T8" y="T9"/>
                  </a:cxn>
                  <a:cxn ang="0">
                    <a:pos x="T10" y="T11"/>
                  </a:cxn>
                  <a:cxn ang="0">
                    <a:pos x="T12" y="T13"/>
                  </a:cxn>
                </a:cxnLst>
                <a:rect l="0" t="0" r="r" b="b"/>
                <a:pathLst>
                  <a:path w="599" h="654">
                    <a:moveTo>
                      <a:pt x="94" y="190"/>
                    </a:moveTo>
                    <a:cubicBezTo>
                      <a:pt x="94" y="293"/>
                      <a:pt x="60" y="391"/>
                      <a:pt x="0" y="479"/>
                    </a:cubicBezTo>
                    <a:cubicBezTo>
                      <a:pt x="476" y="654"/>
                      <a:pt x="476" y="654"/>
                      <a:pt x="476" y="654"/>
                    </a:cubicBezTo>
                    <a:cubicBezTo>
                      <a:pt x="554" y="532"/>
                      <a:pt x="599" y="394"/>
                      <a:pt x="599" y="253"/>
                    </a:cubicBezTo>
                    <a:cubicBezTo>
                      <a:pt x="599" y="166"/>
                      <a:pt x="583" y="81"/>
                      <a:pt x="552" y="0"/>
                    </a:cubicBezTo>
                    <a:cubicBezTo>
                      <a:pt x="72" y="49"/>
                      <a:pt x="72" y="49"/>
                      <a:pt x="72" y="49"/>
                    </a:cubicBezTo>
                    <a:cubicBezTo>
                      <a:pt x="86" y="94"/>
                      <a:pt x="94" y="141"/>
                      <a:pt x="94"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6">
                <a:extLst>
                  <a:ext uri="{FF2B5EF4-FFF2-40B4-BE49-F238E27FC236}">
                    <a16:creationId xmlns:a16="http://schemas.microsoft.com/office/drawing/2014/main" id="{E765D985-290A-450E-9C53-B414543F94CF}"/>
                  </a:ext>
                </a:extLst>
              </p:cNvPr>
              <p:cNvSpPr>
                <a:spLocks/>
              </p:cNvSpPr>
              <p:nvPr/>
            </p:nvSpPr>
            <p:spPr bwMode="auto">
              <a:xfrm>
                <a:off x="9092007" y="3700187"/>
                <a:ext cx="2197040" cy="1502748"/>
              </a:xfrm>
              <a:custGeom>
                <a:avLst/>
                <a:gdLst>
                  <a:gd name="T0" fmla="*/ 0 w 987"/>
                  <a:gd name="T1" fmla="*/ 314 h 675"/>
                  <a:gd name="T2" fmla="*/ 200 w 987"/>
                  <a:gd name="T3" fmla="*/ 675 h 675"/>
                  <a:gd name="T4" fmla="*/ 987 w 987"/>
                  <a:gd name="T5" fmla="*/ 185 h 675"/>
                  <a:gd name="T6" fmla="*/ 516 w 987"/>
                  <a:gd name="T7" fmla="*/ 0 h 675"/>
                  <a:gd name="T8" fmla="*/ 0 w 987"/>
                  <a:gd name="T9" fmla="*/ 314 h 675"/>
                </a:gdLst>
                <a:ahLst/>
                <a:cxnLst>
                  <a:cxn ang="0">
                    <a:pos x="T0" y="T1"/>
                  </a:cxn>
                  <a:cxn ang="0">
                    <a:pos x="T2" y="T3"/>
                  </a:cxn>
                  <a:cxn ang="0">
                    <a:pos x="T4" y="T5"/>
                  </a:cxn>
                  <a:cxn ang="0">
                    <a:pos x="T6" y="T7"/>
                  </a:cxn>
                  <a:cxn ang="0">
                    <a:pos x="T8" y="T9"/>
                  </a:cxn>
                </a:cxnLst>
                <a:rect l="0" t="0" r="r" b="b"/>
                <a:pathLst>
                  <a:path w="987" h="675">
                    <a:moveTo>
                      <a:pt x="0" y="314"/>
                    </a:moveTo>
                    <a:cubicBezTo>
                      <a:pt x="200" y="675"/>
                      <a:pt x="200" y="675"/>
                      <a:pt x="200" y="675"/>
                    </a:cubicBezTo>
                    <a:cubicBezTo>
                      <a:pt x="542" y="576"/>
                      <a:pt x="821" y="402"/>
                      <a:pt x="987" y="185"/>
                    </a:cubicBezTo>
                    <a:cubicBezTo>
                      <a:pt x="516" y="0"/>
                      <a:pt x="516" y="0"/>
                      <a:pt x="516" y="0"/>
                    </a:cubicBezTo>
                    <a:cubicBezTo>
                      <a:pt x="402" y="139"/>
                      <a:pt x="220" y="250"/>
                      <a:pt x="0"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7">
                <a:extLst>
                  <a:ext uri="{FF2B5EF4-FFF2-40B4-BE49-F238E27FC236}">
                    <a16:creationId xmlns:a16="http://schemas.microsoft.com/office/drawing/2014/main" id="{743C867D-1D1A-459A-94E0-BD4EAAEBB818}"/>
                  </a:ext>
                </a:extLst>
              </p:cNvPr>
              <p:cNvSpPr>
                <a:spLocks/>
              </p:cNvSpPr>
              <p:nvPr/>
            </p:nvSpPr>
            <p:spPr bwMode="auto">
              <a:xfrm>
                <a:off x="6858854" y="4450396"/>
                <a:ext cx="2466137" cy="951741"/>
              </a:xfrm>
              <a:custGeom>
                <a:avLst/>
                <a:gdLst>
                  <a:gd name="T0" fmla="*/ 553 w 1108"/>
                  <a:gd name="T1" fmla="*/ 40 h 427"/>
                  <a:gd name="T2" fmla="*/ 196 w 1108"/>
                  <a:gd name="T3" fmla="*/ 1 h 427"/>
                  <a:gd name="T4" fmla="*/ 0 w 1108"/>
                  <a:gd name="T5" fmla="*/ 364 h 427"/>
                  <a:gd name="T6" fmla="*/ 552 w 1108"/>
                  <a:gd name="T7" fmla="*/ 427 h 427"/>
                  <a:gd name="T8" fmla="*/ 1108 w 1108"/>
                  <a:gd name="T9" fmla="*/ 363 h 427"/>
                  <a:gd name="T10" fmla="*/ 916 w 1108"/>
                  <a:gd name="T11" fmla="*/ 0 h 427"/>
                  <a:gd name="T12" fmla="*/ 553 w 1108"/>
                  <a:gd name="T13" fmla="*/ 40 h 427"/>
                </a:gdLst>
                <a:ahLst/>
                <a:cxnLst>
                  <a:cxn ang="0">
                    <a:pos x="T0" y="T1"/>
                  </a:cxn>
                  <a:cxn ang="0">
                    <a:pos x="T2" y="T3"/>
                  </a:cxn>
                  <a:cxn ang="0">
                    <a:pos x="T4" y="T5"/>
                  </a:cxn>
                  <a:cxn ang="0">
                    <a:pos x="T6" y="T7"/>
                  </a:cxn>
                  <a:cxn ang="0">
                    <a:pos x="T8" y="T9"/>
                  </a:cxn>
                  <a:cxn ang="0">
                    <a:pos x="T10" y="T11"/>
                  </a:cxn>
                  <a:cxn ang="0">
                    <a:pos x="T12" y="T13"/>
                  </a:cxn>
                </a:cxnLst>
                <a:rect l="0" t="0" r="r" b="b"/>
                <a:pathLst>
                  <a:path w="1108" h="427">
                    <a:moveTo>
                      <a:pt x="553" y="40"/>
                    </a:moveTo>
                    <a:cubicBezTo>
                      <a:pt x="428" y="40"/>
                      <a:pt x="308" y="27"/>
                      <a:pt x="196" y="1"/>
                    </a:cubicBezTo>
                    <a:cubicBezTo>
                      <a:pt x="0" y="364"/>
                      <a:pt x="0" y="364"/>
                      <a:pt x="0" y="364"/>
                    </a:cubicBezTo>
                    <a:cubicBezTo>
                      <a:pt x="172" y="405"/>
                      <a:pt x="358" y="427"/>
                      <a:pt x="552" y="427"/>
                    </a:cubicBezTo>
                    <a:cubicBezTo>
                      <a:pt x="747" y="427"/>
                      <a:pt x="935" y="405"/>
                      <a:pt x="1108" y="363"/>
                    </a:cubicBezTo>
                    <a:cubicBezTo>
                      <a:pt x="916" y="0"/>
                      <a:pt x="916" y="0"/>
                      <a:pt x="916" y="0"/>
                    </a:cubicBezTo>
                    <a:cubicBezTo>
                      <a:pt x="803" y="26"/>
                      <a:pt x="681" y="40"/>
                      <a:pt x="55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8">
                <a:extLst>
                  <a:ext uri="{FF2B5EF4-FFF2-40B4-BE49-F238E27FC236}">
                    <a16:creationId xmlns:a16="http://schemas.microsoft.com/office/drawing/2014/main" id="{01EF4A02-EDA8-443B-A79C-E2272B31BB77}"/>
                  </a:ext>
                </a:extLst>
              </p:cNvPr>
              <p:cNvSpPr>
                <a:spLocks/>
              </p:cNvSpPr>
              <p:nvPr/>
            </p:nvSpPr>
            <p:spPr bwMode="auto">
              <a:xfrm>
                <a:off x="4893634" y="3688538"/>
                <a:ext cx="2192380" cy="1510903"/>
              </a:xfrm>
              <a:custGeom>
                <a:avLst/>
                <a:gdLst>
                  <a:gd name="T0" fmla="*/ 466 w 985"/>
                  <a:gd name="T1" fmla="*/ 0 h 678"/>
                  <a:gd name="T2" fmla="*/ 0 w 985"/>
                  <a:gd name="T3" fmla="*/ 193 h 678"/>
                  <a:gd name="T4" fmla="*/ 778 w 985"/>
                  <a:gd name="T5" fmla="*/ 678 h 678"/>
                  <a:gd name="T6" fmla="*/ 985 w 985"/>
                  <a:gd name="T7" fmla="*/ 319 h 678"/>
                  <a:gd name="T8" fmla="*/ 466 w 985"/>
                  <a:gd name="T9" fmla="*/ 0 h 678"/>
                </a:gdLst>
                <a:ahLst/>
                <a:cxnLst>
                  <a:cxn ang="0">
                    <a:pos x="T0" y="T1"/>
                  </a:cxn>
                  <a:cxn ang="0">
                    <a:pos x="T2" y="T3"/>
                  </a:cxn>
                  <a:cxn ang="0">
                    <a:pos x="T4" y="T5"/>
                  </a:cxn>
                  <a:cxn ang="0">
                    <a:pos x="T6" y="T7"/>
                  </a:cxn>
                  <a:cxn ang="0">
                    <a:pos x="T8" y="T9"/>
                  </a:cxn>
                </a:cxnLst>
                <a:rect l="0" t="0" r="r" b="b"/>
                <a:pathLst>
                  <a:path w="985" h="678">
                    <a:moveTo>
                      <a:pt x="466" y="0"/>
                    </a:moveTo>
                    <a:cubicBezTo>
                      <a:pt x="0" y="193"/>
                      <a:pt x="0" y="193"/>
                      <a:pt x="0" y="193"/>
                    </a:cubicBezTo>
                    <a:cubicBezTo>
                      <a:pt x="165" y="407"/>
                      <a:pt x="440" y="580"/>
                      <a:pt x="778" y="678"/>
                    </a:cubicBezTo>
                    <a:cubicBezTo>
                      <a:pt x="985" y="319"/>
                      <a:pt x="985" y="319"/>
                      <a:pt x="985" y="319"/>
                    </a:cubicBezTo>
                    <a:cubicBezTo>
                      <a:pt x="762" y="253"/>
                      <a:pt x="580" y="140"/>
                      <a:pt x="4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3" name="Freeform 19">
              <a:extLst>
                <a:ext uri="{FF2B5EF4-FFF2-40B4-BE49-F238E27FC236}">
                  <a16:creationId xmlns:a16="http://schemas.microsoft.com/office/drawing/2014/main" id="{9C9DCADD-A021-4C6B-99BD-AD85282208FB}"/>
                </a:ext>
              </a:extLst>
            </p:cNvPr>
            <p:cNvSpPr>
              <a:spLocks/>
            </p:cNvSpPr>
            <p:nvPr/>
          </p:nvSpPr>
          <p:spPr bwMode="auto">
            <a:xfrm>
              <a:off x="9534677" y="4111403"/>
              <a:ext cx="1754370" cy="1254620"/>
            </a:xfrm>
            <a:custGeom>
              <a:avLst/>
              <a:gdLst>
                <a:gd name="T0" fmla="*/ 0 w 788"/>
                <a:gd name="T1" fmla="*/ 490 h 563"/>
                <a:gd name="T2" fmla="*/ 0 w 788"/>
                <a:gd name="T3" fmla="*/ 563 h 563"/>
                <a:gd name="T4" fmla="*/ 788 w 788"/>
                <a:gd name="T5" fmla="*/ 73 h 563"/>
                <a:gd name="T6" fmla="*/ 788 w 788"/>
                <a:gd name="T7" fmla="*/ 0 h 563"/>
                <a:gd name="T8" fmla="*/ 0 w 788"/>
                <a:gd name="T9" fmla="*/ 490 h 563"/>
              </a:gdLst>
              <a:ahLst/>
              <a:cxnLst>
                <a:cxn ang="0">
                  <a:pos x="T0" y="T1"/>
                </a:cxn>
                <a:cxn ang="0">
                  <a:pos x="T2" y="T3"/>
                </a:cxn>
                <a:cxn ang="0">
                  <a:pos x="T4" y="T5"/>
                </a:cxn>
                <a:cxn ang="0">
                  <a:pos x="T6" y="T7"/>
                </a:cxn>
                <a:cxn ang="0">
                  <a:pos x="T8" y="T9"/>
                </a:cxn>
              </a:cxnLst>
              <a:rect l="0" t="0" r="r" b="b"/>
              <a:pathLst>
                <a:path w="788" h="563">
                  <a:moveTo>
                    <a:pt x="0" y="490"/>
                  </a:moveTo>
                  <a:cubicBezTo>
                    <a:pt x="0" y="563"/>
                    <a:pt x="0" y="563"/>
                    <a:pt x="0" y="563"/>
                  </a:cubicBezTo>
                  <a:cubicBezTo>
                    <a:pt x="343" y="464"/>
                    <a:pt x="622" y="290"/>
                    <a:pt x="788" y="73"/>
                  </a:cubicBezTo>
                  <a:cubicBezTo>
                    <a:pt x="788" y="0"/>
                    <a:pt x="788" y="0"/>
                    <a:pt x="788" y="0"/>
                  </a:cubicBezTo>
                  <a:cubicBezTo>
                    <a:pt x="622" y="217"/>
                    <a:pt x="343" y="391"/>
                    <a:pt x="0" y="49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20">
              <a:extLst>
                <a:ext uri="{FF2B5EF4-FFF2-40B4-BE49-F238E27FC236}">
                  <a16:creationId xmlns:a16="http://schemas.microsoft.com/office/drawing/2014/main" id="{D1B2A76F-3F83-49FF-BDFF-004A0145B147}"/>
                </a:ext>
              </a:extLst>
            </p:cNvPr>
            <p:cNvSpPr>
              <a:spLocks/>
            </p:cNvSpPr>
            <p:nvPr/>
          </p:nvSpPr>
          <p:spPr bwMode="auto">
            <a:xfrm>
              <a:off x="11382240" y="3165488"/>
              <a:ext cx="273757" cy="975039"/>
            </a:xfrm>
            <a:custGeom>
              <a:avLst/>
              <a:gdLst>
                <a:gd name="T0" fmla="*/ 122 w 123"/>
                <a:gd name="T1" fmla="*/ 0 h 438"/>
                <a:gd name="T2" fmla="*/ 0 w 123"/>
                <a:gd name="T3" fmla="*/ 365 h 438"/>
                <a:gd name="T4" fmla="*/ 0 w 123"/>
                <a:gd name="T5" fmla="*/ 438 h 438"/>
                <a:gd name="T6" fmla="*/ 123 w 123"/>
                <a:gd name="T7" fmla="*/ 37 h 438"/>
                <a:gd name="T8" fmla="*/ 122 w 123"/>
                <a:gd name="T9" fmla="*/ 0 h 438"/>
              </a:gdLst>
              <a:ahLst/>
              <a:cxnLst>
                <a:cxn ang="0">
                  <a:pos x="T0" y="T1"/>
                </a:cxn>
                <a:cxn ang="0">
                  <a:pos x="T2" y="T3"/>
                </a:cxn>
                <a:cxn ang="0">
                  <a:pos x="T4" y="T5"/>
                </a:cxn>
                <a:cxn ang="0">
                  <a:pos x="T6" y="T7"/>
                </a:cxn>
                <a:cxn ang="0">
                  <a:pos x="T8" y="T9"/>
                </a:cxn>
              </a:cxnLst>
              <a:rect l="0" t="0" r="r" b="b"/>
              <a:pathLst>
                <a:path w="123" h="438">
                  <a:moveTo>
                    <a:pt x="122" y="0"/>
                  </a:moveTo>
                  <a:cubicBezTo>
                    <a:pt x="116" y="129"/>
                    <a:pt x="73" y="252"/>
                    <a:pt x="0" y="365"/>
                  </a:cubicBezTo>
                  <a:cubicBezTo>
                    <a:pt x="0" y="438"/>
                    <a:pt x="0" y="438"/>
                    <a:pt x="0" y="438"/>
                  </a:cubicBezTo>
                  <a:cubicBezTo>
                    <a:pt x="79" y="315"/>
                    <a:pt x="123" y="179"/>
                    <a:pt x="123" y="37"/>
                  </a:cubicBezTo>
                  <a:cubicBezTo>
                    <a:pt x="123" y="25"/>
                    <a:pt x="123" y="12"/>
                    <a:pt x="122"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21">
              <a:extLst>
                <a:ext uri="{FF2B5EF4-FFF2-40B4-BE49-F238E27FC236}">
                  <a16:creationId xmlns:a16="http://schemas.microsoft.com/office/drawing/2014/main" id="{A923DAAE-46CF-41B2-8853-1B0F74337F80}"/>
                </a:ext>
              </a:extLst>
            </p:cNvPr>
            <p:cNvSpPr>
              <a:spLocks/>
            </p:cNvSpPr>
            <p:nvPr/>
          </p:nvSpPr>
          <p:spPr bwMode="auto">
            <a:xfrm>
              <a:off x="4893634" y="4118393"/>
              <a:ext cx="1727577" cy="1242971"/>
            </a:xfrm>
            <a:custGeom>
              <a:avLst/>
              <a:gdLst>
                <a:gd name="T0" fmla="*/ 0 w 776"/>
                <a:gd name="T1" fmla="*/ 0 h 558"/>
                <a:gd name="T2" fmla="*/ 0 w 776"/>
                <a:gd name="T3" fmla="*/ 73 h 558"/>
                <a:gd name="T4" fmla="*/ 776 w 776"/>
                <a:gd name="T5" fmla="*/ 558 h 558"/>
                <a:gd name="T6" fmla="*/ 776 w 776"/>
                <a:gd name="T7" fmla="*/ 485 h 558"/>
                <a:gd name="T8" fmla="*/ 0 w 776"/>
                <a:gd name="T9" fmla="*/ 0 h 558"/>
              </a:gdLst>
              <a:ahLst/>
              <a:cxnLst>
                <a:cxn ang="0">
                  <a:pos x="T0" y="T1"/>
                </a:cxn>
                <a:cxn ang="0">
                  <a:pos x="T2" y="T3"/>
                </a:cxn>
                <a:cxn ang="0">
                  <a:pos x="T4" y="T5"/>
                </a:cxn>
                <a:cxn ang="0">
                  <a:pos x="T6" y="T7"/>
                </a:cxn>
                <a:cxn ang="0">
                  <a:pos x="T8" y="T9"/>
                </a:cxn>
              </a:cxnLst>
              <a:rect l="0" t="0" r="r" b="b"/>
              <a:pathLst>
                <a:path w="776" h="558">
                  <a:moveTo>
                    <a:pt x="0" y="0"/>
                  </a:moveTo>
                  <a:cubicBezTo>
                    <a:pt x="0" y="73"/>
                    <a:pt x="0" y="73"/>
                    <a:pt x="0" y="73"/>
                  </a:cubicBezTo>
                  <a:cubicBezTo>
                    <a:pt x="165" y="287"/>
                    <a:pt x="439" y="459"/>
                    <a:pt x="776" y="558"/>
                  </a:cubicBezTo>
                  <a:cubicBezTo>
                    <a:pt x="776" y="485"/>
                    <a:pt x="776" y="485"/>
                    <a:pt x="776" y="485"/>
                  </a:cubicBezTo>
                  <a:cubicBezTo>
                    <a:pt x="439" y="386"/>
                    <a:pt x="165" y="214"/>
                    <a:pt x="0" y="0"/>
                  </a:cubicBez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22">
              <a:extLst>
                <a:ext uri="{FF2B5EF4-FFF2-40B4-BE49-F238E27FC236}">
                  <a16:creationId xmlns:a16="http://schemas.microsoft.com/office/drawing/2014/main" id="{2290984C-D3A0-48D1-9A11-25165F065F3D}"/>
                </a:ext>
              </a:extLst>
            </p:cNvPr>
            <p:cNvSpPr>
              <a:spLocks/>
            </p:cNvSpPr>
            <p:nvPr/>
          </p:nvSpPr>
          <p:spPr bwMode="auto">
            <a:xfrm>
              <a:off x="6858854" y="5258851"/>
              <a:ext cx="2466137" cy="305209"/>
            </a:xfrm>
            <a:custGeom>
              <a:avLst/>
              <a:gdLst>
                <a:gd name="T0" fmla="*/ 552 w 1108"/>
                <a:gd name="T1" fmla="*/ 64 h 137"/>
                <a:gd name="T2" fmla="*/ 0 w 1108"/>
                <a:gd name="T3" fmla="*/ 1 h 137"/>
                <a:gd name="T4" fmla="*/ 0 w 1108"/>
                <a:gd name="T5" fmla="*/ 74 h 137"/>
                <a:gd name="T6" fmla="*/ 552 w 1108"/>
                <a:gd name="T7" fmla="*/ 137 h 137"/>
                <a:gd name="T8" fmla="*/ 1108 w 1108"/>
                <a:gd name="T9" fmla="*/ 73 h 137"/>
                <a:gd name="T10" fmla="*/ 1108 w 1108"/>
                <a:gd name="T11" fmla="*/ 0 h 137"/>
                <a:gd name="T12" fmla="*/ 552 w 1108"/>
                <a:gd name="T13" fmla="*/ 64 h 137"/>
              </a:gdLst>
              <a:ahLst/>
              <a:cxnLst>
                <a:cxn ang="0">
                  <a:pos x="T0" y="T1"/>
                </a:cxn>
                <a:cxn ang="0">
                  <a:pos x="T2" y="T3"/>
                </a:cxn>
                <a:cxn ang="0">
                  <a:pos x="T4" y="T5"/>
                </a:cxn>
                <a:cxn ang="0">
                  <a:pos x="T6" y="T7"/>
                </a:cxn>
                <a:cxn ang="0">
                  <a:pos x="T8" y="T9"/>
                </a:cxn>
                <a:cxn ang="0">
                  <a:pos x="T10" y="T11"/>
                </a:cxn>
                <a:cxn ang="0">
                  <a:pos x="T12" y="T13"/>
                </a:cxn>
              </a:cxnLst>
              <a:rect l="0" t="0" r="r" b="b"/>
              <a:pathLst>
                <a:path w="1108" h="137">
                  <a:moveTo>
                    <a:pt x="552" y="64"/>
                  </a:moveTo>
                  <a:cubicBezTo>
                    <a:pt x="358" y="64"/>
                    <a:pt x="172" y="42"/>
                    <a:pt x="0" y="1"/>
                  </a:cubicBezTo>
                  <a:cubicBezTo>
                    <a:pt x="0" y="74"/>
                    <a:pt x="0" y="74"/>
                    <a:pt x="0" y="74"/>
                  </a:cubicBezTo>
                  <a:cubicBezTo>
                    <a:pt x="172" y="115"/>
                    <a:pt x="358" y="137"/>
                    <a:pt x="552" y="137"/>
                  </a:cubicBezTo>
                  <a:cubicBezTo>
                    <a:pt x="747" y="137"/>
                    <a:pt x="935" y="115"/>
                    <a:pt x="1108" y="73"/>
                  </a:cubicBezTo>
                  <a:cubicBezTo>
                    <a:pt x="1108" y="0"/>
                    <a:pt x="1108" y="0"/>
                    <a:pt x="1108" y="0"/>
                  </a:cubicBezTo>
                  <a:cubicBezTo>
                    <a:pt x="935" y="42"/>
                    <a:pt x="747" y="64"/>
                    <a:pt x="552" y="64"/>
                  </a:cubicBez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23">
              <a:extLst>
                <a:ext uri="{FF2B5EF4-FFF2-40B4-BE49-F238E27FC236}">
                  <a16:creationId xmlns:a16="http://schemas.microsoft.com/office/drawing/2014/main" id="{541DBE33-CFD7-4CD5-A1B5-A90467048680}"/>
                </a:ext>
              </a:extLst>
            </p:cNvPr>
            <p:cNvSpPr>
              <a:spLocks/>
            </p:cNvSpPr>
            <p:nvPr/>
          </p:nvSpPr>
          <p:spPr bwMode="auto">
            <a:xfrm>
              <a:off x="4519694" y="3165488"/>
              <a:ext cx="273757" cy="975039"/>
            </a:xfrm>
            <a:custGeom>
              <a:avLst/>
              <a:gdLst>
                <a:gd name="T0" fmla="*/ 1 w 123"/>
                <a:gd name="T1" fmla="*/ 0 h 438"/>
                <a:gd name="T2" fmla="*/ 0 w 123"/>
                <a:gd name="T3" fmla="*/ 37 h 438"/>
                <a:gd name="T4" fmla="*/ 123 w 123"/>
                <a:gd name="T5" fmla="*/ 438 h 438"/>
                <a:gd name="T6" fmla="*/ 123 w 123"/>
                <a:gd name="T7" fmla="*/ 364 h 438"/>
                <a:gd name="T8" fmla="*/ 1 w 123"/>
                <a:gd name="T9" fmla="*/ 0 h 438"/>
              </a:gdLst>
              <a:ahLst/>
              <a:cxnLst>
                <a:cxn ang="0">
                  <a:pos x="T0" y="T1"/>
                </a:cxn>
                <a:cxn ang="0">
                  <a:pos x="T2" y="T3"/>
                </a:cxn>
                <a:cxn ang="0">
                  <a:pos x="T4" y="T5"/>
                </a:cxn>
                <a:cxn ang="0">
                  <a:pos x="T6" y="T7"/>
                </a:cxn>
                <a:cxn ang="0">
                  <a:pos x="T8" y="T9"/>
                </a:cxn>
              </a:cxnLst>
              <a:rect l="0" t="0" r="r" b="b"/>
              <a:pathLst>
                <a:path w="123" h="438">
                  <a:moveTo>
                    <a:pt x="1" y="0"/>
                  </a:moveTo>
                  <a:cubicBezTo>
                    <a:pt x="0" y="12"/>
                    <a:pt x="0" y="25"/>
                    <a:pt x="0" y="37"/>
                  </a:cubicBezTo>
                  <a:cubicBezTo>
                    <a:pt x="0" y="179"/>
                    <a:pt x="43" y="314"/>
                    <a:pt x="123" y="438"/>
                  </a:cubicBezTo>
                  <a:cubicBezTo>
                    <a:pt x="123" y="364"/>
                    <a:pt x="123" y="364"/>
                    <a:pt x="123" y="364"/>
                  </a:cubicBezTo>
                  <a:cubicBezTo>
                    <a:pt x="50" y="252"/>
                    <a:pt x="7" y="129"/>
                    <a:pt x="1"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24">
              <a:extLst>
                <a:ext uri="{FF2B5EF4-FFF2-40B4-BE49-F238E27FC236}">
                  <a16:creationId xmlns:a16="http://schemas.microsoft.com/office/drawing/2014/main" id="{839F49DA-3F3B-4EFC-AD35-A30E08439493}"/>
                </a:ext>
              </a:extLst>
            </p:cNvPr>
            <p:cNvSpPr>
              <a:spLocks/>
            </p:cNvSpPr>
            <p:nvPr/>
          </p:nvSpPr>
          <p:spPr bwMode="auto">
            <a:xfrm>
              <a:off x="5648502" y="2606326"/>
              <a:ext cx="66401" cy="325013"/>
            </a:xfrm>
            <a:custGeom>
              <a:avLst/>
              <a:gdLst>
                <a:gd name="T0" fmla="*/ 16 w 30"/>
                <a:gd name="T1" fmla="*/ 0 h 146"/>
                <a:gd name="T2" fmla="*/ 0 w 30"/>
                <a:gd name="T3" fmla="*/ 114 h 146"/>
                <a:gd name="T4" fmla="*/ 1 w 30"/>
                <a:gd name="T5" fmla="*/ 146 h 146"/>
                <a:gd name="T6" fmla="*/ 30 w 30"/>
                <a:gd name="T7" fmla="*/ 18 h 146"/>
                <a:gd name="T8" fmla="*/ 30 w 30"/>
                <a:gd name="T9" fmla="*/ 1 h 146"/>
                <a:gd name="T10" fmla="*/ 16 w 30"/>
                <a:gd name="T11" fmla="*/ 0 h 146"/>
              </a:gdLst>
              <a:ahLst/>
              <a:cxnLst>
                <a:cxn ang="0">
                  <a:pos x="T0" y="T1"/>
                </a:cxn>
                <a:cxn ang="0">
                  <a:pos x="T2" y="T3"/>
                </a:cxn>
                <a:cxn ang="0">
                  <a:pos x="T4" y="T5"/>
                </a:cxn>
                <a:cxn ang="0">
                  <a:pos x="T6" y="T7"/>
                </a:cxn>
                <a:cxn ang="0">
                  <a:pos x="T8" y="T9"/>
                </a:cxn>
                <a:cxn ang="0">
                  <a:pos x="T10" y="T11"/>
                </a:cxn>
              </a:cxnLst>
              <a:rect l="0" t="0" r="r" b="b"/>
              <a:pathLst>
                <a:path w="30" h="146">
                  <a:moveTo>
                    <a:pt x="16" y="0"/>
                  </a:moveTo>
                  <a:cubicBezTo>
                    <a:pt x="5" y="37"/>
                    <a:pt x="0" y="74"/>
                    <a:pt x="0" y="114"/>
                  </a:cubicBezTo>
                  <a:cubicBezTo>
                    <a:pt x="0" y="124"/>
                    <a:pt x="0" y="135"/>
                    <a:pt x="1" y="146"/>
                  </a:cubicBezTo>
                  <a:cubicBezTo>
                    <a:pt x="4" y="102"/>
                    <a:pt x="14" y="59"/>
                    <a:pt x="30" y="18"/>
                  </a:cubicBezTo>
                  <a:cubicBezTo>
                    <a:pt x="30" y="1"/>
                    <a:pt x="30" y="1"/>
                    <a:pt x="30" y="1"/>
                  </a:cubicBezTo>
                  <a:lnTo>
                    <a:pt x="1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25">
              <a:extLst>
                <a:ext uri="{FF2B5EF4-FFF2-40B4-BE49-F238E27FC236}">
                  <a16:creationId xmlns:a16="http://schemas.microsoft.com/office/drawing/2014/main" id="{5F852BAE-4079-4FA6-AA37-4C24CF7D80EC}"/>
                </a:ext>
              </a:extLst>
            </p:cNvPr>
            <p:cNvSpPr>
              <a:spLocks/>
            </p:cNvSpPr>
            <p:nvPr/>
          </p:nvSpPr>
          <p:spPr bwMode="auto">
            <a:xfrm>
              <a:off x="4680453" y="2394310"/>
              <a:ext cx="1065903" cy="180563"/>
            </a:xfrm>
            <a:custGeom>
              <a:avLst/>
              <a:gdLst>
                <a:gd name="T0" fmla="*/ 0 w 915"/>
                <a:gd name="T1" fmla="*/ 0 h 155"/>
                <a:gd name="T2" fmla="*/ 0 w 915"/>
                <a:gd name="T3" fmla="*/ 101 h 155"/>
                <a:gd name="T4" fmla="*/ 915 w 915"/>
                <a:gd name="T5" fmla="*/ 155 h 155"/>
                <a:gd name="T6" fmla="*/ 915 w 915"/>
                <a:gd name="T7" fmla="*/ 32 h 155"/>
                <a:gd name="T8" fmla="*/ 0 w 915"/>
                <a:gd name="T9" fmla="*/ 0 h 155"/>
              </a:gdLst>
              <a:ahLst/>
              <a:cxnLst>
                <a:cxn ang="0">
                  <a:pos x="T0" y="T1"/>
                </a:cxn>
                <a:cxn ang="0">
                  <a:pos x="T2" y="T3"/>
                </a:cxn>
                <a:cxn ang="0">
                  <a:pos x="T4" y="T5"/>
                </a:cxn>
                <a:cxn ang="0">
                  <a:pos x="T6" y="T7"/>
                </a:cxn>
                <a:cxn ang="0">
                  <a:pos x="T8" y="T9"/>
                </a:cxn>
              </a:cxnLst>
              <a:rect l="0" t="0" r="r" b="b"/>
              <a:pathLst>
                <a:path w="915" h="155">
                  <a:moveTo>
                    <a:pt x="0" y="0"/>
                  </a:moveTo>
                  <a:lnTo>
                    <a:pt x="0" y="101"/>
                  </a:lnTo>
                  <a:lnTo>
                    <a:pt x="915" y="155"/>
                  </a:lnTo>
                  <a:lnTo>
                    <a:pt x="915" y="32"/>
                  </a:lnTo>
                  <a:lnTo>
                    <a:pt x="0" y="0"/>
                  </a:ln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26">
              <a:extLst>
                <a:ext uri="{FF2B5EF4-FFF2-40B4-BE49-F238E27FC236}">
                  <a16:creationId xmlns:a16="http://schemas.microsoft.com/office/drawing/2014/main" id="{9B57B977-2BED-449B-812F-3D8D05073C57}"/>
                </a:ext>
              </a:extLst>
            </p:cNvPr>
            <p:cNvSpPr>
              <a:spLocks/>
            </p:cNvSpPr>
            <p:nvPr/>
          </p:nvSpPr>
          <p:spPr bwMode="auto">
            <a:xfrm>
              <a:off x="4793451" y="3579035"/>
              <a:ext cx="1060078" cy="561492"/>
            </a:xfrm>
            <a:custGeom>
              <a:avLst/>
              <a:gdLst>
                <a:gd name="T0" fmla="*/ 0 w 910"/>
                <a:gd name="T1" fmla="*/ 482 h 482"/>
                <a:gd name="T2" fmla="*/ 910 w 910"/>
                <a:gd name="T3" fmla="*/ 121 h 482"/>
                <a:gd name="T4" fmla="*/ 910 w 910"/>
                <a:gd name="T5" fmla="*/ 0 h 482"/>
                <a:gd name="T6" fmla="*/ 0 w 910"/>
                <a:gd name="T7" fmla="*/ 341 h 482"/>
                <a:gd name="T8" fmla="*/ 0 w 910"/>
                <a:gd name="T9" fmla="*/ 482 h 482"/>
              </a:gdLst>
              <a:ahLst/>
              <a:cxnLst>
                <a:cxn ang="0">
                  <a:pos x="T0" y="T1"/>
                </a:cxn>
                <a:cxn ang="0">
                  <a:pos x="T2" y="T3"/>
                </a:cxn>
                <a:cxn ang="0">
                  <a:pos x="T4" y="T5"/>
                </a:cxn>
                <a:cxn ang="0">
                  <a:pos x="T6" y="T7"/>
                </a:cxn>
                <a:cxn ang="0">
                  <a:pos x="T8" y="T9"/>
                </a:cxn>
              </a:cxnLst>
              <a:rect l="0" t="0" r="r" b="b"/>
              <a:pathLst>
                <a:path w="910" h="482">
                  <a:moveTo>
                    <a:pt x="0" y="482"/>
                  </a:moveTo>
                  <a:lnTo>
                    <a:pt x="910" y="121"/>
                  </a:lnTo>
                  <a:lnTo>
                    <a:pt x="910" y="0"/>
                  </a:lnTo>
                  <a:lnTo>
                    <a:pt x="0" y="341"/>
                  </a:lnTo>
                  <a:lnTo>
                    <a:pt x="0" y="48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27">
              <a:extLst>
                <a:ext uri="{FF2B5EF4-FFF2-40B4-BE49-F238E27FC236}">
                  <a16:creationId xmlns:a16="http://schemas.microsoft.com/office/drawing/2014/main" id="{515F1C3F-0589-4069-B3A1-AA70D476162C}"/>
                </a:ext>
              </a:extLst>
            </p:cNvPr>
            <p:cNvSpPr>
              <a:spLocks/>
            </p:cNvSpPr>
            <p:nvPr/>
          </p:nvSpPr>
          <p:spPr bwMode="auto">
            <a:xfrm>
              <a:off x="6621210" y="4399139"/>
              <a:ext cx="464804" cy="962225"/>
            </a:xfrm>
            <a:custGeom>
              <a:avLst/>
              <a:gdLst>
                <a:gd name="T0" fmla="*/ 399 w 399"/>
                <a:gd name="T1" fmla="*/ 0 h 826"/>
                <a:gd name="T2" fmla="*/ 399 w 399"/>
                <a:gd name="T3" fmla="*/ 149 h 826"/>
                <a:gd name="T4" fmla="*/ 0 w 399"/>
                <a:gd name="T5" fmla="*/ 826 h 826"/>
                <a:gd name="T6" fmla="*/ 0 w 399"/>
                <a:gd name="T7" fmla="*/ 687 h 826"/>
                <a:gd name="T8" fmla="*/ 399 w 399"/>
                <a:gd name="T9" fmla="*/ 0 h 826"/>
              </a:gdLst>
              <a:ahLst/>
              <a:cxnLst>
                <a:cxn ang="0">
                  <a:pos x="T0" y="T1"/>
                </a:cxn>
                <a:cxn ang="0">
                  <a:pos x="T2" y="T3"/>
                </a:cxn>
                <a:cxn ang="0">
                  <a:pos x="T4" y="T5"/>
                </a:cxn>
                <a:cxn ang="0">
                  <a:pos x="T6" y="T7"/>
                </a:cxn>
                <a:cxn ang="0">
                  <a:pos x="T8" y="T9"/>
                </a:cxn>
              </a:cxnLst>
              <a:rect l="0" t="0" r="r" b="b"/>
              <a:pathLst>
                <a:path w="399" h="826">
                  <a:moveTo>
                    <a:pt x="399" y="0"/>
                  </a:moveTo>
                  <a:lnTo>
                    <a:pt x="399" y="149"/>
                  </a:lnTo>
                  <a:lnTo>
                    <a:pt x="0" y="826"/>
                  </a:lnTo>
                  <a:lnTo>
                    <a:pt x="0" y="687"/>
                  </a:lnTo>
                  <a:lnTo>
                    <a:pt x="399"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28">
              <a:extLst>
                <a:ext uri="{FF2B5EF4-FFF2-40B4-BE49-F238E27FC236}">
                  <a16:creationId xmlns:a16="http://schemas.microsoft.com/office/drawing/2014/main" id="{4A922CF8-3D4E-4EDD-A06A-7FE0F7491CC1}"/>
                </a:ext>
              </a:extLst>
            </p:cNvPr>
            <p:cNvSpPr>
              <a:spLocks/>
            </p:cNvSpPr>
            <p:nvPr/>
          </p:nvSpPr>
          <p:spPr bwMode="auto">
            <a:xfrm>
              <a:off x="9092007" y="4399139"/>
              <a:ext cx="442670" cy="966884"/>
            </a:xfrm>
            <a:custGeom>
              <a:avLst/>
              <a:gdLst>
                <a:gd name="T0" fmla="*/ 0 w 380"/>
                <a:gd name="T1" fmla="*/ 0 h 830"/>
                <a:gd name="T2" fmla="*/ 0 w 380"/>
                <a:gd name="T3" fmla="*/ 145 h 830"/>
                <a:gd name="T4" fmla="*/ 380 w 380"/>
                <a:gd name="T5" fmla="*/ 830 h 830"/>
                <a:gd name="T6" fmla="*/ 380 w 380"/>
                <a:gd name="T7" fmla="*/ 690 h 830"/>
                <a:gd name="T8" fmla="*/ 0 w 380"/>
                <a:gd name="T9" fmla="*/ 0 h 830"/>
              </a:gdLst>
              <a:ahLst/>
              <a:cxnLst>
                <a:cxn ang="0">
                  <a:pos x="T0" y="T1"/>
                </a:cxn>
                <a:cxn ang="0">
                  <a:pos x="T2" y="T3"/>
                </a:cxn>
                <a:cxn ang="0">
                  <a:pos x="T4" y="T5"/>
                </a:cxn>
                <a:cxn ang="0">
                  <a:pos x="T6" y="T7"/>
                </a:cxn>
                <a:cxn ang="0">
                  <a:pos x="T8" y="T9"/>
                </a:cxn>
              </a:cxnLst>
              <a:rect l="0" t="0" r="r" b="b"/>
              <a:pathLst>
                <a:path w="380" h="830">
                  <a:moveTo>
                    <a:pt x="0" y="0"/>
                  </a:moveTo>
                  <a:lnTo>
                    <a:pt x="0" y="145"/>
                  </a:lnTo>
                  <a:lnTo>
                    <a:pt x="380" y="830"/>
                  </a:lnTo>
                  <a:lnTo>
                    <a:pt x="380" y="690"/>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29">
              <a:extLst>
                <a:ext uri="{FF2B5EF4-FFF2-40B4-BE49-F238E27FC236}">
                  <a16:creationId xmlns:a16="http://schemas.microsoft.com/office/drawing/2014/main" id="{078E93AA-8B0F-4B15-B952-26245DD9B039}"/>
                </a:ext>
              </a:extLst>
            </p:cNvPr>
            <p:cNvSpPr>
              <a:spLocks/>
            </p:cNvSpPr>
            <p:nvPr/>
          </p:nvSpPr>
          <p:spPr bwMode="auto">
            <a:xfrm>
              <a:off x="10322163" y="3588354"/>
              <a:ext cx="1060078" cy="552172"/>
            </a:xfrm>
            <a:custGeom>
              <a:avLst/>
              <a:gdLst>
                <a:gd name="T0" fmla="*/ 910 w 910"/>
                <a:gd name="T1" fmla="*/ 474 h 474"/>
                <a:gd name="T2" fmla="*/ 0 w 910"/>
                <a:gd name="T3" fmla="*/ 124 h 474"/>
                <a:gd name="T4" fmla="*/ 0 w 910"/>
                <a:gd name="T5" fmla="*/ 0 h 474"/>
                <a:gd name="T6" fmla="*/ 910 w 910"/>
                <a:gd name="T7" fmla="*/ 335 h 474"/>
                <a:gd name="T8" fmla="*/ 910 w 910"/>
                <a:gd name="T9" fmla="*/ 474 h 474"/>
              </a:gdLst>
              <a:ahLst/>
              <a:cxnLst>
                <a:cxn ang="0">
                  <a:pos x="T0" y="T1"/>
                </a:cxn>
                <a:cxn ang="0">
                  <a:pos x="T2" y="T3"/>
                </a:cxn>
                <a:cxn ang="0">
                  <a:pos x="T4" y="T5"/>
                </a:cxn>
                <a:cxn ang="0">
                  <a:pos x="T6" y="T7"/>
                </a:cxn>
                <a:cxn ang="0">
                  <a:pos x="T8" y="T9"/>
                </a:cxn>
              </a:cxnLst>
              <a:rect l="0" t="0" r="r" b="b"/>
              <a:pathLst>
                <a:path w="910" h="474">
                  <a:moveTo>
                    <a:pt x="910" y="474"/>
                  </a:moveTo>
                  <a:lnTo>
                    <a:pt x="0" y="124"/>
                  </a:lnTo>
                  <a:lnTo>
                    <a:pt x="0" y="0"/>
                  </a:lnTo>
                  <a:lnTo>
                    <a:pt x="910" y="335"/>
                  </a:lnTo>
                  <a:lnTo>
                    <a:pt x="910" y="474"/>
                  </a:ln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30">
              <a:extLst>
                <a:ext uri="{FF2B5EF4-FFF2-40B4-BE49-F238E27FC236}">
                  <a16:creationId xmlns:a16="http://schemas.microsoft.com/office/drawing/2014/main" id="{64475E85-3F67-4273-88ED-93BF389CA0A4}"/>
                </a:ext>
              </a:extLst>
            </p:cNvPr>
            <p:cNvSpPr>
              <a:spLocks/>
            </p:cNvSpPr>
            <p:nvPr/>
          </p:nvSpPr>
          <p:spPr bwMode="auto">
            <a:xfrm>
              <a:off x="10429335" y="2379167"/>
              <a:ext cx="1060078" cy="198037"/>
            </a:xfrm>
            <a:custGeom>
              <a:avLst/>
              <a:gdLst>
                <a:gd name="T0" fmla="*/ 0 w 910"/>
                <a:gd name="T1" fmla="*/ 170 h 170"/>
                <a:gd name="T2" fmla="*/ 910 w 910"/>
                <a:gd name="T3" fmla="*/ 109 h 170"/>
                <a:gd name="T4" fmla="*/ 910 w 910"/>
                <a:gd name="T5" fmla="*/ 0 h 170"/>
                <a:gd name="T6" fmla="*/ 0 w 910"/>
                <a:gd name="T7" fmla="*/ 47 h 170"/>
                <a:gd name="T8" fmla="*/ 0 w 910"/>
                <a:gd name="T9" fmla="*/ 170 h 170"/>
              </a:gdLst>
              <a:ahLst/>
              <a:cxnLst>
                <a:cxn ang="0">
                  <a:pos x="T0" y="T1"/>
                </a:cxn>
                <a:cxn ang="0">
                  <a:pos x="T2" y="T3"/>
                </a:cxn>
                <a:cxn ang="0">
                  <a:pos x="T4" y="T5"/>
                </a:cxn>
                <a:cxn ang="0">
                  <a:pos x="T6" y="T7"/>
                </a:cxn>
                <a:cxn ang="0">
                  <a:pos x="T8" y="T9"/>
                </a:cxn>
              </a:cxnLst>
              <a:rect l="0" t="0" r="r" b="b"/>
              <a:pathLst>
                <a:path w="910" h="170">
                  <a:moveTo>
                    <a:pt x="0" y="170"/>
                  </a:moveTo>
                  <a:lnTo>
                    <a:pt x="910" y="109"/>
                  </a:lnTo>
                  <a:lnTo>
                    <a:pt x="910" y="0"/>
                  </a:lnTo>
                  <a:lnTo>
                    <a:pt x="0" y="47"/>
                  </a:lnTo>
                  <a:lnTo>
                    <a:pt x="0" y="170"/>
                  </a:ln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3691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0.70"/>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352906"/>
          </a:xfrm>
          <a:prstGeom prst="rect">
            <a:avLst/>
          </a:prstGeom>
        </p:spPr>
      </p:pic>
      <p:sp>
        <p:nvSpPr>
          <p:cNvPr id="6" name="Rectangle 5">
            <a:extLst>
              <a:ext uri="{FF2B5EF4-FFF2-40B4-BE49-F238E27FC236}">
                <a16:creationId xmlns:a16="http://schemas.microsoft.com/office/drawing/2014/main" id="{7BEAABA7-1315-45A0-BF67-81098F09615A}"/>
              </a:ext>
            </a:extLst>
          </p:cNvPr>
          <p:cNvSpPr/>
          <p:nvPr/>
        </p:nvSpPr>
        <p:spPr>
          <a:xfrm>
            <a:off x="1460810" y="613317"/>
            <a:ext cx="2129883" cy="147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9A4793-C0DF-41CF-BEA2-A3CA243B882B}"/>
              </a:ext>
            </a:extLst>
          </p:cNvPr>
          <p:cNvSpPr/>
          <p:nvPr/>
        </p:nvSpPr>
        <p:spPr>
          <a:xfrm>
            <a:off x="463139" y="2085278"/>
            <a:ext cx="4192496" cy="147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BB9B4C-8DD3-4410-9D6C-9F4B0EBFDF35}"/>
              </a:ext>
            </a:extLst>
          </p:cNvPr>
          <p:cNvSpPr/>
          <p:nvPr/>
        </p:nvSpPr>
        <p:spPr>
          <a:xfrm>
            <a:off x="0" y="5462650"/>
            <a:ext cx="5532431" cy="130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09FFB-6328-4AD9-8668-E6E8B32EDC74}"/>
              </a:ext>
            </a:extLst>
          </p:cNvPr>
          <p:cNvSpPr/>
          <p:nvPr/>
        </p:nvSpPr>
        <p:spPr>
          <a:xfrm>
            <a:off x="0" y="4969825"/>
            <a:ext cx="6096000" cy="429768"/>
          </a:xfrm>
          <a:prstGeom prst="rect">
            <a:avLst/>
          </a:prstGeom>
          <a:solidFill>
            <a:schemeClr val="accent4">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nut 2">
            <a:extLst>
              <a:ext uri="{FF2B5EF4-FFF2-40B4-BE49-F238E27FC236}">
                <a16:creationId xmlns:a16="http://schemas.microsoft.com/office/drawing/2014/main" id="{67D22C25-C1D3-4652-BF6C-914E6715988B}"/>
              </a:ext>
            </a:extLst>
          </p:cNvPr>
          <p:cNvSpPr/>
          <p:nvPr/>
        </p:nvSpPr>
        <p:spPr>
          <a:xfrm>
            <a:off x="9679392" y="2099447"/>
            <a:ext cx="2203025" cy="2236820"/>
          </a:xfrm>
          <a:prstGeom prst="donut">
            <a:avLst>
              <a:gd name="adj" fmla="val 10687"/>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60" name="Donut 101">
            <a:extLst>
              <a:ext uri="{FF2B5EF4-FFF2-40B4-BE49-F238E27FC236}">
                <a16:creationId xmlns:a16="http://schemas.microsoft.com/office/drawing/2014/main" id="{180C25E3-6E65-4244-B520-AAA598DD0362}"/>
              </a:ext>
            </a:extLst>
          </p:cNvPr>
          <p:cNvSpPr/>
          <p:nvPr/>
        </p:nvSpPr>
        <p:spPr>
          <a:xfrm>
            <a:off x="9547145" y="1983731"/>
            <a:ext cx="2423329" cy="2460500"/>
          </a:xfrm>
          <a:prstGeom prst="donut">
            <a:avLst>
              <a:gd name="adj" fmla="val 151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65" name="TextBox 164">
            <a:extLst>
              <a:ext uri="{FF2B5EF4-FFF2-40B4-BE49-F238E27FC236}">
                <a16:creationId xmlns:a16="http://schemas.microsoft.com/office/drawing/2014/main" id="{D7355A65-D71B-4BEB-937B-DEFF15AD64C0}"/>
              </a:ext>
            </a:extLst>
          </p:cNvPr>
          <p:cNvSpPr txBox="1"/>
          <p:nvPr/>
        </p:nvSpPr>
        <p:spPr>
          <a:xfrm>
            <a:off x="875262" y="4886926"/>
            <a:ext cx="4379317" cy="600164"/>
          </a:xfrm>
          <a:prstGeom prst="rect">
            <a:avLst/>
          </a:prstGeom>
          <a:noFill/>
        </p:spPr>
        <p:txBody>
          <a:bodyPr wrap="square" rtlCol="0">
            <a:spAutoFit/>
          </a:bodyPr>
          <a:lstStyle/>
          <a:p>
            <a:pPr algn="ctr"/>
            <a:r>
              <a:rPr lang="ar-KW" sz="3300" dirty="0">
                <a:solidFill>
                  <a:schemeClr val="tx2">
                    <a:lumMod val="50000"/>
                  </a:schemeClr>
                </a:solidFill>
                <a:effectLst>
                  <a:outerShdw blurRad="50800" dist="50800" dir="5400000" algn="ctr" rotWithShape="0">
                    <a:schemeClr val="accent3">
                      <a:lumMod val="20000"/>
                      <a:lumOff val="80000"/>
                    </a:schemeClr>
                  </a:outerShdw>
                </a:effectLst>
                <a:cs typeface="PT Bold Heading" panose="02010400000000000000" pitchFamily="2" charset="-78"/>
              </a:rPr>
              <a:t>شكراً على حسن إصغائكم</a:t>
            </a:r>
            <a:endParaRPr lang="en-US" sz="3300" b="1" dirty="0">
              <a:solidFill>
                <a:srgbClr val="003366"/>
              </a:solidFill>
              <a:effectLst>
                <a:outerShdw blurRad="50800" dist="50800" dir="5400000" algn="ctr" rotWithShape="0">
                  <a:schemeClr val="accent3">
                    <a:lumMod val="20000"/>
                    <a:lumOff val="80000"/>
                  </a:schemeClr>
                </a:outerShdw>
              </a:effectLst>
              <a:cs typeface="PT Bold Heading" panose="02010400000000000000" pitchFamily="2" charset="-78"/>
            </a:endParaRPr>
          </a:p>
        </p:txBody>
      </p:sp>
      <p:pic>
        <p:nvPicPr>
          <p:cNvPr id="84" name="Picture 60" descr="final_logo">
            <a:extLst>
              <a:ext uri="{FF2B5EF4-FFF2-40B4-BE49-F238E27FC236}">
                <a16:creationId xmlns:a16="http://schemas.microsoft.com/office/drawing/2014/main" id="{96A4007E-2F72-47CB-BC1D-D907B750B51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1427" y="1426236"/>
            <a:ext cx="1166291" cy="1141617"/>
          </a:xfrm>
          <a:prstGeom prst="rect">
            <a:avLst/>
          </a:prstGeom>
          <a:noFill/>
          <a:ln w="9525">
            <a:noFill/>
            <a:miter lim="800000"/>
            <a:headEnd/>
            <a:tailEnd/>
          </a:ln>
          <a:effectLst/>
        </p:spPr>
      </p:pic>
      <p:pic>
        <p:nvPicPr>
          <p:cNvPr id="85" name="Picture 84">
            <a:extLst>
              <a:ext uri="{FF2B5EF4-FFF2-40B4-BE49-F238E27FC236}">
                <a16:creationId xmlns:a16="http://schemas.microsoft.com/office/drawing/2014/main" id="{3FED6A9E-BD5C-4DB3-99E4-164452FAF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87" y="1389849"/>
            <a:ext cx="1823664" cy="1202246"/>
          </a:xfrm>
          <a:prstGeom prst="rect">
            <a:avLst/>
          </a:prstGeom>
        </p:spPr>
      </p:pic>
      <p:sp>
        <p:nvSpPr>
          <p:cNvPr id="87" name="TextBox 86">
            <a:extLst>
              <a:ext uri="{FF2B5EF4-FFF2-40B4-BE49-F238E27FC236}">
                <a16:creationId xmlns:a16="http://schemas.microsoft.com/office/drawing/2014/main" id="{DC6A210C-5104-46D2-94B3-DA21878D67A6}"/>
              </a:ext>
            </a:extLst>
          </p:cNvPr>
          <p:cNvSpPr txBox="1"/>
          <p:nvPr/>
        </p:nvSpPr>
        <p:spPr>
          <a:xfrm>
            <a:off x="267803" y="2618094"/>
            <a:ext cx="4948136" cy="769441"/>
          </a:xfrm>
          <a:prstGeom prst="rect">
            <a:avLst/>
          </a:prstGeom>
          <a:noFill/>
        </p:spPr>
        <p:txBody>
          <a:bodyPr wrap="square" rtlCol="0">
            <a:spAutoFit/>
          </a:bodyPr>
          <a:lstStyle/>
          <a:p>
            <a:pPr algn="ctr"/>
            <a:r>
              <a:rPr lang="ar-KW" sz="2200" dirty="0">
                <a:solidFill>
                  <a:schemeClr val="accent5">
                    <a:lumMod val="50000"/>
                  </a:schemeClr>
                </a:solidFill>
                <a:effectLst>
                  <a:outerShdw blurRad="50800" dist="50800" dir="5400000" algn="ctr" rotWithShape="0">
                    <a:schemeClr val="accent3">
                      <a:lumMod val="20000"/>
                      <a:lumOff val="80000"/>
                    </a:schemeClr>
                  </a:outerShdw>
                </a:effectLst>
                <a:cs typeface="PT Bold Heading" panose="02010400000000000000" pitchFamily="2" charset="-78"/>
              </a:rPr>
              <a:t>منظمة الأقطار العربية المصدرة للبترول</a:t>
            </a:r>
          </a:p>
          <a:p>
            <a:pPr algn="ctr"/>
            <a:r>
              <a:rPr lang="ar-KW" sz="2200" b="1" dirty="0">
                <a:solidFill>
                  <a:srgbClr val="FF3300"/>
                </a:solidFill>
                <a:effectLst>
                  <a:outerShdw blurRad="50800" dist="50800" dir="5400000" algn="ctr" rotWithShape="0">
                    <a:schemeClr val="accent3">
                      <a:lumMod val="20000"/>
                      <a:lumOff val="80000"/>
                    </a:schemeClr>
                  </a:outerShdw>
                </a:effectLst>
                <a:cs typeface="PT Bold Heading" panose="02010400000000000000" pitchFamily="2" charset="-78"/>
              </a:rPr>
              <a:t>أوابك</a:t>
            </a:r>
            <a:endParaRPr lang="en-US" sz="2200" b="1" dirty="0">
              <a:solidFill>
                <a:srgbClr val="FF3300"/>
              </a:solidFill>
              <a:effectLst>
                <a:outerShdw blurRad="50800" dist="50800" dir="5400000" algn="ctr" rotWithShape="0">
                  <a:schemeClr val="accent3">
                    <a:lumMod val="20000"/>
                    <a:lumOff val="80000"/>
                  </a:schemeClr>
                </a:outerShdw>
              </a:effectLst>
              <a:cs typeface="PT Bold Heading" panose="02010400000000000000" pitchFamily="2" charset="-78"/>
            </a:endParaRPr>
          </a:p>
        </p:txBody>
      </p:sp>
      <p:pic>
        <p:nvPicPr>
          <p:cNvPr id="163" name="Picture 162" descr="ÙØªÙØ¬Ø© Ø¨Ø­Ø« Ø§ÙØµÙØ± Ø¹Ù Ø¬Ø§ÙØ¹Ø© Ø§ÙØ¯ÙÙ Ø§ÙØ¹Ø±Ø¨ÙØ©">
            <a:extLst>
              <a:ext uri="{FF2B5EF4-FFF2-40B4-BE49-F238E27FC236}">
                <a16:creationId xmlns:a16="http://schemas.microsoft.com/office/drawing/2014/main" id="{B6898D02-FBCA-47BB-97D8-66ABD0E6C7DB}"/>
              </a:ext>
            </a:extLst>
          </p:cNvPr>
          <p:cNvPicPr>
            <a:picLocks noChangeAspect="1"/>
          </p:cNvPicPr>
          <p:nvPr/>
        </p:nvPicPr>
        <p:blipFill rotWithShape="1">
          <a:blip r:embed="rId6">
            <a:extLst>
              <a:ext uri="{28A0092B-C50C-407E-A947-70E740481C1C}">
                <a14:useLocalDpi xmlns:a14="http://schemas.microsoft.com/office/drawing/2010/main" val="0"/>
              </a:ext>
            </a:extLst>
          </a:blip>
          <a:srcRect l="14571" r="14857"/>
          <a:stretch/>
        </p:blipFill>
        <p:spPr bwMode="auto">
          <a:xfrm>
            <a:off x="9903854" y="2318197"/>
            <a:ext cx="1751527" cy="1803042"/>
          </a:xfrm>
          <a:prstGeom prst="ellipse">
            <a:avLst/>
          </a:prstGeom>
          <a:ln>
            <a:noFill/>
          </a:ln>
          <a:effectLst/>
          <a:extLst>
            <a:ext uri="{53640926-AAD7-44D8-BBD7-CCE9431645EC}">
              <a14:shadowObscured xmlns:a14="http://schemas.microsoft.com/office/drawing/2010/main"/>
            </a:ext>
          </a:extLst>
        </p:spPr>
      </p:pic>
      <p:pic>
        <p:nvPicPr>
          <p:cNvPr id="164" name="Picture 163" descr="ÙØªÙØ¬Ø© Ø¨Ø­Ø« Ø§ÙØµÙØ± Ø¹Ù âªchina flagâ¬â">
            <a:extLst>
              <a:ext uri="{FF2B5EF4-FFF2-40B4-BE49-F238E27FC236}">
                <a16:creationId xmlns:a16="http://schemas.microsoft.com/office/drawing/2014/main" id="{A53C835B-59B2-46F5-A2CC-15A2BEDEAAAB}"/>
              </a:ext>
            </a:extLst>
          </p:cNvPr>
          <p:cNvPicPr>
            <a:picLocks noChangeAspect="1"/>
          </p:cNvPicPr>
          <p:nvPr/>
        </p:nvPicPr>
        <p:blipFill rotWithShape="1">
          <a:blip r:embed="rId7">
            <a:extLst>
              <a:ext uri="{28A0092B-C50C-407E-A947-70E740481C1C}">
                <a14:useLocalDpi xmlns:a14="http://schemas.microsoft.com/office/drawing/2010/main" val="0"/>
              </a:ext>
            </a:extLst>
          </a:blip>
          <a:srcRect l="21151" t="20879" r="21567" b="23163"/>
          <a:stretch/>
        </p:blipFill>
        <p:spPr bwMode="auto">
          <a:xfrm>
            <a:off x="10383838" y="2743200"/>
            <a:ext cx="824065" cy="904853"/>
          </a:xfrm>
          <a:prstGeom prst="ellipse">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9822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159"/>
                                        </p:tgtEl>
                                        <p:attrNameLst>
                                          <p:attrName>r</p:attrName>
                                        </p:attrNameLst>
                                      </p:cBhvr>
                                    </p:animRot>
                                  </p:childTnLst>
                                </p:cTn>
                              </p:par>
                              <p:par>
                                <p:cTn id="7" presetID="8" presetClass="entr" presetSubtype="16" fill="hold" grpId="1" nodeType="withEffect">
                                  <p:stCondLst>
                                    <p:cond delay="0"/>
                                  </p:stCondLst>
                                  <p:childTnLst>
                                    <p:set>
                                      <p:cBhvr>
                                        <p:cTn id="8" dur="1" fill="hold">
                                          <p:stCondLst>
                                            <p:cond delay="0"/>
                                          </p:stCondLst>
                                        </p:cTn>
                                        <p:tgtEl>
                                          <p:spTgt spid="165">
                                            <p:txEl>
                                              <p:pRg st="0" end="0"/>
                                            </p:txEl>
                                          </p:spTgt>
                                        </p:tgtEl>
                                        <p:attrNameLst>
                                          <p:attrName>style.visibility</p:attrName>
                                        </p:attrNameLst>
                                      </p:cBhvr>
                                      <p:to>
                                        <p:strVal val="visible"/>
                                      </p:to>
                                    </p:set>
                                    <p:animEffect transition="in" filter="diamond(in)">
                                      <p:cBhvr>
                                        <p:cTn id="9" dur="20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5"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7511" y="4985"/>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sp>
        <p:nvSpPr>
          <p:cNvPr id="47" name="TextBox 46">
            <a:extLst>
              <a:ext uri="{FF2B5EF4-FFF2-40B4-BE49-F238E27FC236}">
                <a16:creationId xmlns:a16="http://schemas.microsoft.com/office/drawing/2014/main" id="{6834B5A6-67BA-4C9A-9C2A-EDEADA363DD9}"/>
              </a:ext>
            </a:extLst>
          </p:cNvPr>
          <p:cNvSpPr txBox="1"/>
          <p:nvPr/>
        </p:nvSpPr>
        <p:spPr>
          <a:xfrm flipH="1">
            <a:off x="3095741" y="562057"/>
            <a:ext cx="5203399" cy="430887"/>
          </a:xfrm>
          <a:prstGeom prst="rect">
            <a:avLst/>
          </a:prstGeom>
          <a:noFill/>
        </p:spPr>
        <p:txBody>
          <a:bodyPr wrap="square" rtlCol="0">
            <a:spAutoFit/>
          </a:bodyPr>
          <a:lstStyle/>
          <a:p>
            <a:pPr algn="ctr" rtl="1"/>
            <a:r>
              <a:rPr lang="ar-EG" sz="2200" b="1" kern="0" dirty="0">
                <a:solidFill>
                  <a:schemeClr val="tx2"/>
                </a:solidFill>
                <a:latin typeface="Arial" pitchFamily="34" charset="0"/>
                <a:cs typeface="PT Bold Heading" panose="02010400000000000000" pitchFamily="2" charset="-78"/>
              </a:rPr>
              <a:t>1</a:t>
            </a:r>
            <a:r>
              <a:rPr lang="en-US" sz="2200" b="1" kern="0" dirty="0">
                <a:solidFill>
                  <a:schemeClr val="tx2"/>
                </a:solidFill>
                <a:latin typeface="Arial" pitchFamily="34" charset="0"/>
                <a:cs typeface="PT Bold Heading" panose="02010400000000000000" pitchFamily="2" charset="-78"/>
              </a:rPr>
              <a:t>.</a:t>
            </a:r>
            <a:r>
              <a:rPr lang="ar-EG" sz="2200" b="1" kern="0" dirty="0">
                <a:solidFill>
                  <a:schemeClr val="tx2"/>
                </a:solidFill>
                <a:latin typeface="Arial" pitchFamily="34" charset="0"/>
                <a:cs typeface="PT Bold Heading" panose="02010400000000000000" pitchFamily="2" charset="-78"/>
              </a:rPr>
              <a:t> النفط الخام</a:t>
            </a:r>
            <a:endParaRPr lang="en-US" sz="2200" b="1" dirty="0">
              <a:solidFill>
                <a:schemeClr val="tx2"/>
              </a:solidFill>
              <a:cs typeface="PT Bold Heading" panose="02010400000000000000" pitchFamily="2" charset="-78"/>
            </a:endParaRPr>
          </a:p>
        </p:txBody>
      </p:sp>
      <p:sp>
        <p:nvSpPr>
          <p:cNvPr id="18" name="TextBox 17">
            <a:extLst>
              <a:ext uri="{FF2B5EF4-FFF2-40B4-BE49-F238E27FC236}">
                <a16:creationId xmlns:a16="http://schemas.microsoft.com/office/drawing/2014/main" id="{5A8E98EC-7E98-488F-B368-3C81582DB937}"/>
              </a:ext>
            </a:extLst>
          </p:cNvPr>
          <p:cNvSpPr txBox="1"/>
          <p:nvPr/>
        </p:nvSpPr>
        <p:spPr>
          <a:xfrm flipH="1">
            <a:off x="1075900" y="1393421"/>
            <a:ext cx="3570722" cy="707886"/>
          </a:xfrm>
          <a:prstGeom prst="rect">
            <a:avLst/>
          </a:prstGeom>
          <a:noFill/>
        </p:spPr>
        <p:txBody>
          <a:bodyPr wrap="square" rtlCol="0">
            <a:spAutoFit/>
          </a:bodyPr>
          <a:lstStyle/>
          <a:p>
            <a:pPr algn="ctr" rtl="1"/>
            <a:r>
              <a:rPr lang="ar-EG" sz="2000" b="1" kern="0" dirty="0">
                <a:solidFill>
                  <a:schemeClr val="accent1">
                    <a:lumMod val="50000"/>
                  </a:schemeClr>
                </a:solidFill>
                <a:latin typeface="Arial" pitchFamily="34" charset="0"/>
                <a:cs typeface="PT Bold Heading" panose="02010400000000000000" pitchFamily="2" charset="-78"/>
              </a:rPr>
              <a:t>توزع الإنتاج العالمي من النفط الخام وفق المجموعات الدولية، </a:t>
            </a:r>
            <a:r>
              <a:rPr lang="en-US" sz="2000" b="1" kern="0" dirty="0">
                <a:solidFill>
                  <a:srgbClr val="C00000"/>
                </a:solidFill>
                <a:latin typeface="Times New Roman" panose="02020603050405020304" pitchFamily="18" charset="0"/>
                <a:cs typeface="Times New Roman" panose="02020603050405020304" pitchFamily="18" charset="0"/>
              </a:rPr>
              <a:t>2017</a:t>
            </a:r>
            <a:r>
              <a:rPr lang="ar-EG" sz="2000" b="1" kern="0" dirty="0">
                <a:solidFill>
                  <a:schemeClr val="accent1">
                    <a:lumMod val="50000"/>
                  </a:schemeClr>
                </a:solidFill>
                <a:latin typeface="Arial" pitchFamily="34" charset="0"/>
                <a:cs typeface="PT Bold Heading" panose="02010400000000000000" pitchFamily="2" charset="-78"/>
              </a:rPr>
              <a:t> </a:t>
            </a:r>
            <a:r>
              <a:rPr lang="en-US" sz="2000" b="1" kern="0" dirty="0">
                <a:latin typeface="Arial" pitchFamily="34" charset="0"/>
                <a:cs typeface="PT Bold Heading" panose="02010400000000000000" pitchFamily="2" charset="-78"/>
              </a:rPr>
              <a:t>(%)</a:t>
            </a:r>
            <a:endParaRPr lang="en-US" sz="2000" b="1" dirty="0">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a:extLst>
              <a:ext uri="{FF2B5EF4-FFF2-40B4-BE49-F238E27FC236}">
                <a16:creationId xmlns:a16="http://schemas.microsoft.com/office/drawing/2014/main" id="{BFAEABEB-A10C-4824-A3D1-1AA9F9ED5621}"/>
              </a:ext>
            </a:extLst>
          </p:cNvPr>
          <p:cNvGraphicFramePr/>
          <p:nvPr>
            <p:extLst>
              <p:ext uri="{D42A27DB-BD31-4B8C-83A1-F6EECF244321}">
                <p14:modId xmlns:p14="http://schemas.microsoft.com/office/powerpoint/2010/main" val="1976283443"/>
              </p:ext>
            </p:extLst>
          </p:nvPr>
        </p:nvGraphicFramePr>
        <p:xfrm>
          <a:off x="4908844" y="2133599"/>
          <a:ext cx="7559040" cy="47305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926C2869-367A-428A-85F5-A4DA90216E4A}"/>
              </a:ext>
            </a:extLst>
          </p:cNvPr>
          <p:cNvGraphicFramePr/>
          <p:nvPr>
            <p:extLst>
              <p:ext uri="{D42A27DB-BD31-4B8C-83A1-F6EECF244321}">
                <p14:modId xmlns:p14="http://schemas.microsoft.com/office/powerpoint/2010/main" val="1432792541"/>
              </p:ext>
            </p:extLst>
          </p:nvPr>
        </p:nvGraphicFramePr>
        <p:xfrm>
          <a:off x="-535534" y="2166980"/>
          <a:ext cx="7559040" cy="4730515"/>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51AE9326-7A65-47CB-B775-21BFF4F6F00D}"/>
              </a:ext>
            </a:extLst>
          </p:cNvPr>
          <p:cNvSpPr txBox="1"/>
          <p:nvPr/>
        </p:nvSpPr>
        <p:spPr>
          <a:xfrm flipH="1">
            <a:off x="7361092" y="1381056"/>
            <a:ext cx="3570722" cy="707886"/>
          </a:xfrm>
          <a:prstGeom prst="rect">
            <a:avLst/>
          </a:prstGeom>
          <a:noFill/>
        </p:spPr>
        <p:txBody>
          <a:bodyPr wrap="square" rtlCol="0">
            <a:spAutoFit/>
          </a:bodyPr>
          <a:lstStyle/>
          <a:p>
            <a:pPr algn="ctr" rtl="1"/>
            <a:r>
              <a:rPr lang="ar-EG" sz="2000" b="1" kern="0" dirty="0">
                <a:solidFill>
                  <a:schemeClr val="accent1">
                    <a:lumMod val="50000"/>
                  </a:schemeClr>
                </a:solidFill>
                <a:latin typeface="Arial" pitchFamily="34" charset="0"/>
                <a:cs typeface="PT Bold Heading" panose="02010400000000000000" pitchFamily="2" charset="-78"/>
              </a:rPr>
              <a:t>توزع الاحتياطي المؤكد من النفط وفق المجموعات الدولية، </a:t>
            </a:r>
            <a:r>
              <a:rPr lang="en-US" sz="2000" b="1" kern="0" dirty="0">
                <a:solidFill>
                  <a:srgbClr val="C00000"/>
                </a:solidFill>
                <a:latin typeface="Times New Roman" panose="02020603050405020304" pitchFamily="18" charset="0"/>
                <a:cs typeface="Times New Roman" panose="02020603050405020304" pitchFamily="18" charset="0"/>
              </a:rPr>
              <a:t>2017</a:t>
            </a:r>
            <a:r>
              <a:rPr lang="ar-EG" sz="2000" b="1" kern="0" dirty="0">
                <a:solidFill>
                  <a:schemeClr val="accent1">
                    <a:lumMod val="50000"/>
                  </a:schemeClr>
                </a:solidFill>
                <a:latin typeface="Arial" pitchFamily="34" charset="0"/>
                <a:cs typeface="PT Bold Heading" panose="02010400000000000000" pitchFamily="2" charset="-78"/>
              </a:rPr>
              <a:t> </a:t>
            </a:r>
            <a:r>
              <a:rPr lang="en-US" sz="2000" b="1" kern="0" dirty="0">
                <a:latin typeface="Arial" pitchFamily="34" charset="0"/>
                <a:cs typeface="PT Bold Heading" panose="02010400000000000000" pitchFamily="2" charset="-78"/>
              </a:rPr>
              <a:t>(%)</a:t>
            </a:r>
            <a:endParaRPr lang="en-US" sz="2000" b="1" dirty="0">
              <a:cs typeface="PT Bold Heading" panose="02010400000000000000" pitchFamily="2" charset="-78"/>
            </a:endParaRPr>
          </a:p>
        </p:txBody>
      </p:sp>
      <p:grpSp>
        <p:nvGrpSpPr>
          <p:cNvPr id="13" name="Group 12">
            <a:extLst>
              <a:ext uri="{FF2B5EF4-FFF2-40B4-BE49-F238E27FC236}">
                <a16:creationId xmlns:a16="http://schemas.microsoft.com/office/drawing/2014/main" id="{75C35BA0-2454-4A90-9DFE-CEB6EB530AB9}"/>
              </a:ext>
            </a:extLst>
          </p:cNvPr>
          <p:cNvGrpSpPr/>
          <p:nvPr/>
        </p:nvGrpSpPr>
        <p:grpSpPr>
          <a:xfrm>
            <a:off x="10668" y="960403"/>
            <a:ext cx="12162700" cy="5897598"/>
            <a:chOff x="1751012" y="1676400"/>
            <a:chExt cx="8576143" cy="4277710"/>
          </a:xfrm>
          <a:solidFill>
            <a:schemeClr val="tx1">
              <a:lumMod val="50000"/>
              <a:lumOff val="50000"/>
              <a:alpha val="10000"/>
            </a:schemeClr>
          </a:solidFill>
        </p:grpSpPr>
        <p:sp>
          <p:nvSpPr>
            <p:cNvPr id="14" name="Freeform 1208">
              <a:extLst>
                <a:ext uri="{FF2B5EF4-FFF2-40B4-BE49-F238E27FC236}">
                  <a16:creationId xmlns:a16="http://schemas.microsoft.com/office/drawing/2014/main" id="{FD661B2B-BFE0-47B2-B3CE-9A126AF91B34}"/>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227">
              <a:extLst>
                <a:ext uri="{FF2B5EF4-FFF2-40B4-BE49-F238E27FC236}">
                  <a16:creationId xmlns:a16="http://schemas.microsoft.com/office/drawing/2014/main" id="{1E13E490-1F7F-4E2D-80E6-9A3C63E861DB}"/>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3E004BC3-7DAD-4228-B617-12747A36ED21}"/>
                </a:ext>
              </a:extLst>
            </p:cNvPr>
            <p:cNvGrpSpPr/>
            <p:nvPr/>
          </p:nvGrpSpPr>
          <p:grpSpPr>
            <a:xfrm>
              <a:off x="3823545" y="4144788"/>
              <a:ext cx="1121241" cy="1809322"/>
              <a:chOff x="3823545" y="4144788"/>
              <a:chExt cx="1121241" cy="1809322"/>
            </a:xfrm>
            <a:grpFill/>
          </p:grpSpPr>
          <p:sp>
            <p:nvSpPr>
              <p:cNvPr id="204" name="Freeform 1228">
                <a:extLst>
                  <a:ext uri="{FF2B5EF4-FFF2-40B4-BE49-F238E27FC236}">
                    <a16:creationId xmlns:a16="http://schemas.microsoft.com/office/drawing/2014/main" id="{271763ED-0460-4237-B22B-868BA3D7EE91}"/>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230">
                <a:extLst>
                  <a:ext uri="{FF2B5EF4-FFF2-40B4-BE49-F238E27FC236}">
                    <a16:creationId xmlns:a16="http://schemas.microsoft.com/office/drawing/2014/main" id="{9D9B1245-3803-4468-989F-D94F6A4A06A1}"/>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231">
                <a:extLst>
                  <a:ext uri="{FF2B5EF4-FFF2-40B4-BE49-F238E27FC236}">
                    <a16:creationId xmlns:a16="http://schemas.microsoft.com/office/drawing/2014/main" id="{9F35262A-99E4-4FD8-84E4-FA6554548B19}"/>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3CC27416-2191-4463-9448-6FD2309F344A}"/>
                </a:ext>
              </a:extLst>
            </p:cNvPr>
            <p:cNvGrpSpPr/>
            <p:nvPr/>
          </p:nvGrpSpPr>
          <p:grpSpPr>
            <a:xfrm>
              <a:off x="1751012" y="1676400"/>
              <a:ext cx="3720198" cy="2808284"/>
              <a:chOff x="1751012" y="1676400"/>
              <a:chExt cx="3720198" cy="2808284"/>
            </a:xfrm>
            <a:grpFill/>
          </p:grpSpPr>
          <p:sp>
            <p:nvSpPr>
              <p:cNvPr id="139" name="Freeform 1229">
                <a:extLst>
                  <a:ext uri="{FF2B5EF4-FFF2-40B4-BE49-F238E27FC236}">
                    <a16:creationId xmlns:a16="http://schemas.microsoft.com/office/drawing/2014/main" id="{7D04930B-35EA-4C31-B24E-EC87327C2E08}"/>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33">
                <a:extLst>
                  <a:ext uri="{FF2B5EF4-FFF2-40B4-BE49-F238E27FC236}">
                    <a16:creationId xmlns:a16="http://schemas.microsoft.com/office/drawing/2014/main" id="{C89A4015-369B-4902-A5BD-4AF1C7DB3DAC}"/>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34">
                <a:extLst>
                  <a:ext uri="{FF2B5EF4-FFF2-40B4-BE49-F238E27FC236}">
                    <a16:creationId xmlns:a16="http://schemas.microsoft.com/office/drawing/2014/main" id="{6AE9E3B9-0E1C-4BE3-A956-66A0ADE5FE46}"/>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35">
                <a:extLst>
                  <a:ext uri="{FF2B5EF4-FFF2-40B4-BE49-F238E27FC236}">
                    <a16:creationId xmlns:a16="http://schemas.microsoft.com/office/drawing/2014/main" id="{F397732E-D71F-4902-85BD-1B1B8141E559}"/>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36">
                <a:extLst>
                  <a:ext uri="{FF2B5EF4-FFF2-40B4-BE49-F238E27FC236}">
                    <a16:creationId xmlns:a16="http://schemas.microsoft.com/office/drawing/2014/main" id="{5E31FDC8-81F9-4F89-9FA2-C42392286FFA}"/>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37">
                <a:extLst>
                  <a:ext uri="{FF2B5EF4-FFF2-40B4-BE49-F238E27FC236}">
                    <a16:creationId xmlns:a16="http://schemas.microsoft.com/office/drawing/2014/main" id="{6BA0EE64-EFFE-4423-B436-2240AB0ABDBC}"/>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38">
                <a:extLst>
                  <a:ext uri="{FF2B5EF4-FFF2-40B4-BE49-F238E27FC236}">
                    <a16:creationId xmlns:a16="http://schemas.microsoft.com/office/drawing/2014/main" id="{EB876B72-39CC-4BEE-B0AB-81953BF52B5C}"/>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39">
                <a:extLst>
                  <a:ext uri="{FF2B5EF4-FFF2-40B4-BE49-F238E27FC236}">
                    <a16:creationId xmlns:a16="http://schemas.microsoft.com/office/drawing/2014/main" id="{BA279227-6BD0-49CB-BFC1-614DFF8A8BBD}"/>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40">
                <a:extLst>
                  <a:ext uri="{FF2B5EF4-FFF2-40B4-BE49-F238E27FC236}">
                    <a16:creationId xmlns:a16="http://schemas.microsoft.com/office/drawing/2014/main" id="{81D7C51F-989E-4734-AC49-929F2957C5CA}"/>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1">
                <a:extLst>
                  <a:ext uri="{FF2B5EF4-FFF2-40B4-BE49-F238E27FC236}">
                    <a16:creationId xmlns:a16="http://schemas.microsoft.com/office/drawing/2014/main" id="{BBEC9B64-D433-4DBC-89A1-8558CB9880D5}"/>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42">
                <a:extLst>
                  <a:ext uri="{FF2B5EF4-FFF2-40B4-BE49-F238E27FC236}">
                    <a16:creationId xmlns:a16="http://schemas.microsoft.com/office/drawing/2014/main" id="{73AB3E04-65B6-47B0-A37C-C596E336B284}"/>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43">
                <a:extLst>
                  <a:ext uri="{FF2B5EF4-FFF2-40B4-BE49-F238E27FC236}">
                    <a16:creationId xmlns:a16="http://schemas.microsoft.com/office/drawing/2014/main" id="{30D13636-51AC-4755-8939-E93F4D849E1E}"/>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44">
                <a:extLst>
                  <a:ext uri="{FF2B5EF4-FFF2-40B4-BE49-F238E27FC236}">
                    <a16:creationId xmlns:a16="http://schemas.microsoft.com/office/drawing/2014/main" id="{6269FEC0-AE0B-4D25-8A49-2318FEBFB142}"/>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45">
                <a:extLst>
                  <a:ext uri="{FF2B5EF4-FFF2-40B4-BE49-F238E27FC236}">
                    <a16:creationId xmlns:a16="http://schemas.microsoft.com/office/drawing/2014/main" id="{C9D68AED-8628-4E8A-A63F-F4CFBB332A5E}"/>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46">
                <a:extLst>
                  <a:ext uri="{FF2B5EF4-FFF2-40B4-BE49-F238E27FC236}">
                    <a16:creationId xmlns:a16="http://schemas.microsoft.com/office/drawing/2014/main" id="{25D7D189-329D-4EF4-B8CB-FCCB649AC23B}"/>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47">
                <a:extLst>
                  <a:ext uri="{FF2B5EF4-FFF2-40B4-BE49-F238E27FC236}">
                    <a16:creationId xmlns:a16="http://schemas.microsoft.com/office/drawing/2014/main" id="{14460800-77AA-4CAF-B498-F90D7CF89323}"/>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48">
                <a:extLst>
                  <a:ext uri="{FF2B5EF4-FFF2-40B4-BE49-F238E27FC236}">
                    <a16:creationId xmlns:a16="http://schemas.microsoft.com/office/drawing/2014/main" id="{E4654749-048D-4D34-87CE-A9BDD252C5B6}"/>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49">
                <a:extLst>
                  <a:ext uri="{FF2B5EF4-FFF2-40B4-BE49-F238E27FC236}">
                    <a16:creationId xmlns:a16="http://schemas.microsoft.com/office/drawing/2014/main" id="{E060BA60-8B82-4E95-9A1A-4B41D20021D7}"/>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50">
                <a:extLst>
                  <a:ext uri="{FF2B5EF4-FFF2-40B4-BE49-F238E27FC236}">
                    <a16:creationId xmlns:a16="http://schemas.microsoft.com/office/drawing/2014/main" id="{13A2A67A-17F6-4E4D-AAF3-FC66138E7781}"/>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51">
                <a:extLst>
                  <a:ext uri="{FF2B5EF4-FFF2-40B4-BE49-F238E27FC236}">
                    <a16:creationId xmlns:a16="http://schemas.microsoft.com/office/drawing/2014/main" id="{8A479D2B-0D6B-41D3-BFC6-CAC7D0C1475E}"/>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52">
                <a:extLst>
                  <a:ext uri="{FF2B5EF4-FFF2-40B4-BE49-F238E27FC236}">
                    <a16:creationId xmlns:a16="http://schemas.microsoft.com/office/drawing/2014/main" id="{7482BE92-2F55-47EB-826E-931F9AFB9A68}"/>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53">
                <a:extLst>
                  <a:ext uri="{FF2B5EF4-FFF2-40B4-BE49-F238E27FC236}">
                    <a16:creationId xmlns:a16="http://schemas.microsoft.com/office/drawing/2014/main" id="{1C3FFA36-A928-477C-85DB-15FFAF3C7574}"/>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254">
                <a:extLst>
                  <a:ext uri="{FF2B5EF4-FFF2-40B4-BE49-F238E27FC236}">
                    <a16:creationId xmlns:a16="http://schemas.microsoft.com/office/drawing/2014/main" id="{E8B4D918-1035-4D1A-818E-A3B87E10284B}"/>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255">
                <a:extLst>
                  <a:ext uri="{FF2B5EF4-FFF2-40B4-BE49-F238E27FC236}">
                    <a16:creationId xmlns:a16="http://schemas.microsoft.com/office/drawing/2014/main" id="{31E38CCB-6F6F-47BA-8928-0A138AC717C4}"/>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256">
                <a:extLst>
                  <a:ext uri="{FF2B5EF4-FFF2-40B4-BE49-F238E27FC236}">
                    <a16:creationId xmlns:a16="http://schemas.microsoft.com/office/drawing/2014/main" id="{A4202A4E-2608-4EC5-BA54-F2DC9B91A2F1}"/>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257">
                <a:extLst>
                  <a:ext uri="{FF2B5EF4-FFF2-40B4-BE49-F238E27FC236}">
                    <a16:creationId xmlns:a16="http://schemas.microsoft.com/office/drawing/2014/main" id="{CBF98C8E-AD3D-4209-A0C2-2A0F69DC02D0}"/>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258">
                <a:extLst>
                  <a:ext uri="{FF2B5EF4-FFF2-40B4-BE49-F238E27FC236}">
                    <a16:creationId xmlns:a16="http://schemas.microsoft.com/office/drawing/2014/main" id="{4AEF6AF5-2CFD-45F7-BDE7-FFB9D36F793E}"/>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259">
                <a:extLst>
                  <a:ext uri="{FF2B5EF4-FFF2-40B4-BE49-F238E27FC236}">
                    <a16:creationId xmlns:a16="http://schemas.microsoft.com/office/drawing/2014/main" id="{9157E92C-A961-4D16-BFF0-FD14721E92EB}"/>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60">
                <a:extLst>
                  <a:ext uri="{FF2B5EF4-FFF2-40B4-BE49-F238E27FC236}">
                    <a16:creationId xmlns:a16="http://schemas.microsoft.com/office/drawing/2014/main" id="{45BFAC67-A679-422D-B351-CE86B80976BF}"/>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261">
                <a:extLst>
                  <a:ext uri="{FF2B5EF4-FFF2-40B4-BE49-F238E27FC236}">
                    <a16:creationId xmlns:a16="http://schemas.microsoft.com/office/drawing/2014/main" id="{D3B3EB4D-9252-4F9A-8723-5A76D2DBF5A8}"/>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262">
                <a:extLst>
                  <a:ext uri="{FF2B5EF4-FFF2-40B4-BE49-F238E27FC236}">
                    <a16:creationId xmlns:a16="http://schemas.microsoft.com/office/drawing/2014/main" id="{9303CFF5-7171-423D-9330-8B675790DBF5}"/>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263">
                <a:extLst>
                  <a:ext uri="{FF2B5EF4-FFF2-40B4-BE49-F238E27FC236}">
                    <a16:creationId xmlns:a16="http://schemas.microsoft.com/office/drawing/2014/main" id="{3838C39E-2088-4BDD-88D8-6319B0DC3B8C}"/>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264">
                <a:extLst>
                  <a:ext uri="{FF2B5EF4-FFF2-40B4-BE49-F238E27FC236}">
                    <a16:creationId xmlns:a16="http://schemas.microsoft.com/office/drawing/2014/main" id="{6F1F3DC8-571E-491B-942B-51E8ADA62F83}"/>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65">
                <a:extLst>
                  <a:ext uri="{FF2B5EF4-FFF2-40B4-BE49-F238E27FC236}">
                    <a16:creationId xmlns:a16="http://schemas.microsoft.com/office/drawing/2014/main" id="{EE654BE3-F403-4EA1-9811-0875D1A33970}"/>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66">
                <a:extLst>
                  <a:ext uri="{FF2B5EF4-FFF2-40B4-BE49-F238E27FC236}">
                    <a16:creationId xmlns:a16="http://schemas.microsoft.com/office/drawing/2014/main" id="{4A8AE101-9485-4375-8077-050B3037FB29}"/>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67">
                <a:extLst>
                  <a:ext uri="{FF2B5EF4-FFF2-40B4-BE49-F238E27FC236}">
                    <a16:creationId xmlns:a16="http://schemas.microsoft.com/office/drawing/2014/main" id="{21E7F60D-822C-4C99-8C57-F1FE3C55059F}"/>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68">
                <a:extLst>
                  <a:ext uri="{FF2B5EF4-FFF2-40B4-BE49-F238E27FC236}">
                    <a16:creationId xmlns:a16="http://schemas.microsoft.com/office/drawing/2014/main" id="{2842A12D-8D6A-4DEF-8EF2-315464FCF4A0}"/>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269">
                <a:extLst>
                  <a:ext uri="{FF2B5EF4-FFF2-40B4-BE49-F238E27FC236}">
                    <a16:creationId xmlns:a16="http://schemas.microsoft.com/office/drawing/2014/main" id="{13720710-375F-4447-BE38-437EA91029C4}"/>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70">
                <a:extLst>
                  <a:ext uri="{FF2B5EF4-FFF2-40B4-BE49-F238E27FC236}">
                    <a16:creationId xmlns:a16="http://schemas.microsoft.com/office/drawing/2014/main" id="{AF601FF0-23A3-451A-9F6D-C77D20D6BEA4}"/>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71">
                <a:extLst>
                  <a:ext uri="{FF2B5EF4-FFF2-40B4-BE49-F238E27FC236}">
                    <a16:creationId xmlns:a16="http://schemas.microsoft.com/office/drawing/2014/main" id="{E2563284-1883-4A3D-80A6-1F4378E45F25}"/>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272">
                <a:extLst>
                  <a:ext uri="{FF2B5EF4-FFF2-40B4-BE49-F238E27FC236}">
                    <a16:creationId xmlns:a16="http://schemas.microsoft.com/office/drawing/2014/main" id="{477ACB25-6A8F-455E-949B-EEB9B0944FA7}"/>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273">
                <a:extLst>
                  <a:ext uri="{FF2B5EF4-FFF2-40B4-BE49-F238E27FC236}">
                    <a16:creationId xmlns:a16="http://schemas.microsoft.com/office/drawing/2014/main" id="{F0C407C9-B392-47FB-8781-9F7C8DD95B11}"/>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274">
                <a:extLst>
                  <a:ext uri="{FF2B5EF4-FFF2-40B4-BE49-F238E27FC236}">
                    <a16:creationId xmlns:a16="http://schemas.microsoft.com/office/drawing/2014/main" id="{8484A399-B3B8-4368-B3DE-5862ACEC5E64}"/>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75">
                <a:extLst>
                  <a:ext uri="{FF2B5EF4-FFF2-40B4-BE49-F238E27FC236}">
                    <a16:creationId xmlns:a16="http://schemas.microsoft.com/office/drawing/2014/main" id="{0F26D11B-B723-4A1A-9C55-81FF40401527}"/>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276">
                <a:extLst>
                  <a:ext uri="{FF2B5EF4-FFF2-40B4-BE49-F238E27FC236}">
                    <a16:creationId xmlns:a16="http://schemas.microsoft.com/office/drawing/2014/main" id="{BE15793F-E1ED-487B-834F-EFD7F74CF703}"/>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77">
                <a:extLst>
                  <a:ext uri="{FF2B5EF4-FFF2-40B4-BE49-F238E27FC236}">
                    <a16:creationId xmlns:a16="http://schemas.microsoft.com/office/drawing/2014/main" id="{775AF78E-3613-4828-96C0-49A7725EAF48}"/>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278">
                <a:extLst>
                  <a:ext uri="{FF2B5EF4-FFF2-40B4-BE49-F238E27FC236}">
                    <a16:creationId xmlns:a16="http://schemas.microsoft.com/office/drawing/2014/main" id="{4DD325BD-A1C2-4966-B30B-091CA0300421}"/>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279">
                <a:extLst>
                  <a:ext uri="{FF2B5EF4-FFF2-40B4-BE49-F238E27FC236}">
                    <a16:creationId xmlns:a16="http://schemas.microsoft.com/office/drawing/2014/main" id="{C5F534B5-909A-478C-B57A-BA931EF92F34}"/>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280">
                <a:extLst>
                  <a:ext uri="{FF2B5EF4-FFF2-40B4-BE49-F238E27FC236}">
                    <a16:creationId xmlns:a16="http://schemas.microsoft.com/office/drawing/2014/main" id="{F00E0F65-D6B2-4B24-86A5-802A2D0575E0}"/>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81">
                <a:extLst>
                  <a:ext uri="{FF2B5EF4-FFF2-40B4-BE49-F238E27FC236}">
                    <a16:creationId xmlns:a16="http://schemas.microsoft.com/office/drawing/2014/main" id="{60C47AB8-7221-48B4-ADD4-2D6E6FA6D4D9}"/>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82">
                <a:extLst>
                  <a:ext uri="{FF2B5EF4-FFF2-40B4-BE49-F238E27FC236}">
                    <a16:creationId xmlns:a16="http://schemas.microsoft.com/office/drawing/2014/main" id="{8DEFA3FB-3499-4C6B-B812-4F5817AD9AC4}"/>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83">
                <a:extLst>
                  <a:ext uri="{FF2B5EF4-FFF2-40B4-BE49-F238E27FC236}">
                    <a16:creationId xmlns:a16="http://schemas.microsoft.com/office/drawing/2014/main" id="{E6562ABA-25C7-4B52-91A3-A912282B923A}"/>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284">
                <a:extLst>
                  <a:ext uri="{FF2B5EF4-FFF2-40B4-BE49-F238E27FC236}">
                    <a16:creationId xmlns:a16="http://schemas.microsoft.com/office/drawing/2014/main" id="{F80DDA9C-CD30-44B4-9D21-BD18E5DACF7D}"/>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85">
                <a:extLst>
                  <a:ext uri="{FF2B5EF4-FFF2-40B4-BE49-F238E27FC236}">
                    <a16:creationId xmlns:a16="http://schemas.microsoft.com/office/drawing/2014/main" id="{ACEF20C2-74FB-4BA9-811A-37DEFF6CFC56}"/>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286">
                <a:extLst>
                  <a:ext uri="{FF2B5EF4-FFF2-40B4-BE49-F238E27FC236}">
                    <a16:creationId xmlns:a16="http://schemas.microsoft.com/office/drawing/2014/main" id="{FFBFDB2D-18E3-4839-9233-1FE521861A80}"/>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287">
                <a:extLst>
                  <a:ext uri="{FF2B5EF4-FFF2-40B4-BE49-F238E27FC236}">
                    <a16:creationId xmlns:a16="http://schemas.microsoft.com/office/drawing/2014/main" id="{1490C023-FA9B-4098-A79B-AD662F4DBD9C}"/>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88">
                <a:extLst>
                  <a:ext uri="{FF2B5EF4-FFF2-40B4-BE49-F238E27FC236}">
                    <a16:creationId xmlns:a16="http://schemas.microsoft.com/office/drawing/2014/main" id="{5B3472CF-5031-40E5-ABD8-77AD72047C7B}"/>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89">
                <a:extLst>
                  <a:ext uri="{FF2B5EF4-FFF2-40B4-BE49-F238E27FC236}">
                    <a16:creationId xmlns:a16="http://schemas.microsoft.com/office/drawing/2014/main" id="{6BD51349-F321-4E17-8CD4-5ED787C0847E}"/>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290">
                <a:extLst>
                  <a:ext uri="{FF2B5EF4-FFF2-40B4-BE49-F238E27FC236}">
                    <a16:creationId xmlns:a16="http://schemas.microsoft.com/office/drawing/2014/main" id="{15D96CAD-BEED-49F1-BD6D-20B0A09C78DC}"/>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91">
                <a:extLst>
                  <a:ext uri="{FF2B5EF4-FFF2-40B4-BE49-F238E27FC236}">
                    <a16:creationId xmlns:a16="http://schemas.microsoft.com/office/drawing/2014/main" id="{8F813DE9-363C-482B-A5B4-4CA0E329B282}"/>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92">
                <a:extLst>
                  <a:ext uri="{FF2B5EF4-FFF2-40B4-BE49-F238E27FC236}">
                    <a16:creationId xmlns:a16="http://schemas.microsoft.com/office/drawing/2014/main" id="{6D90F6F7-7B39-4774-9BBA-E4B8A5857B68}"/>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293">
                <a:extLst>
                  <a:ext uri="{FF2B5EF4-FFF2-40B4-BE49-F238E27FC236}">
                    <a16:creationId xmlns:a16="http://schemas.microsoft.com/office/drawing/2014/main" id="{90796BBF-B14E-4174-B8F2-EB660095215D}"/>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94">
                <a:extLst>
                  <a:ext uri="{FF2B5EF4-FFF2-40B4-BE49-F238E27FC236}">
                    <a16:creationId xmlns:a16="http://schemas.microsoft.com/office/drawing/2014/main" id="{06FB1BBC-357A-452F-96B4-EA9FCC47ADC3}"/>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295">
                <a:extLst>
                  <a:ext uri="{FF2B5EF4-FFF2-40B4-BE49-F238E27FC236}">
                    <a16:creationId xmlns:a16="http://schemas.microsoft.com/office/drawing/2014/main" id="{ABFFD869-A20F-410B-B1CF-24F6857EB705}"/>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96">
                <a:extLst>
                  <a:ext uri="{FF2B5EF4-FFF2-40B4-BE49-F238E27FC236}">
                    <a16:creationId xmlns:a16="http://schemas.microsoft.com/office/drawing/2014/main" id="{E7561B87-E6CC-4FAD-88BF-3C7BB13CBD69}"/>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reeform 1364">
              <a:extLst>
                <a:ext uri="{FF2B5EF4-FFF2-40B4-BE49-F238E27FC236}">
                  <a16:creationId xmlns:a16="http://schemas.microsoft.com/office/drawing/2014/main" id="{B880D09A-0467-403A-BDD0-F2610AA31922}"/>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26">
              <a:extLst>
                <a:ext uri="{FF2B5EF4-FFF2-40B4-BE49-F238E27FC236}">
                  <a16:creationId xmlns:a16="http://schemas.microsoft.com/office/drawing/2014/main" id="{C1B375DA-2C09-421A-80DA-8A4C0463A135}"/>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E60169D2-A67D-4BEA-919A-E628FD84BF90}"/>
                </a:ext>
              </a:extLst>
            </p:cNvPr>
            <p:cNvGrpSpPr/>
            <p:nvPr/>
          </p:nvGrpSpPr>
          <p:grpSpPr>
            <a:xfrm>
              <a:off x="8486745" y="4130279"/>
              <a:ext cx="1562691" cy="1521241"/>
              <a:chOff x="8486745" y="4130279"/>
              <a:chExt cx="1562691" cy="1521241"/>
            </a:xfrm>
            <a:grpFill/>
          </p:grpSpPr>
          <p:sp>
            <p:nvSpPr>
              <p:cNvPr id="119" name="Freeform 1220">
                <a:extLst>
                  <a:ext uri="{FF2B5EF4-FFF2-40B4-BE49-F238E27FC236}">
                    <a16:creationId xmlns:a16="http://schemas.microsoft.com/office/drawing/2014/main" id="{0CC7DA55-D75C-49CF-9F8F-2F8980538CF7}"/>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21">
                <a:extLst>
                  <a:ext uri="{FF2B5EF4-FFF2-40B4-BE49-F238E27FC236}">
                    <a16:creationId xmlns:a16="http://schemas.microsoft.com/office/drawing/2014/main" id="{90000205-C4FC-4A5D-9813-2FAA4DA29411}"/>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22">
                <a:extLst>
                  <a:ext uri="{FF2B5EF4-FFF2-40B4-BE49-F238E27FC236}">
                    <a16:creationId xmlns:a16="http://schemas.microsoft.com/office/drawing/2014/main" id="{A28D285D-DE4B-4F40-8BF2-683A0243A72D}"/>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3">
                <a:extLst>
                  <a:ext uri="{FF2B5EF4-FFF2-40B4-BE49-F238E27FC236}">
                    <a16:creationId xmlns:a16="http://schemas.microsoft.com/office/drawing/2014/main" id="{85CDBC47-2D84-45C6-ACB7-8489313054B5}"/>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24">
                <a:extLst>
                  <a:ext uri="{FF2B5EF4-FFF2-40B4-BE49-F238E27FC236}">
                    <a16:creationId xmlns:a16="http://schemas.microsoft.com/office/drawing/2014/main" id="{6226769E-0B78-45E4-AFAF-002B8711F083}"/>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25">
                <a:extLst>
                  <a:ext uri="{FF2B5EF4-FFF2-40B4-BE49-F238E27FC236}">
                    <a16:creationId xmlns:a16="http://schemas.microsoft.com/office/drawing/2014/main" id="{36104368-D956-4EC2-931F-03FB14B23785}"/>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09">
                <a:extLst>
                  <a:ext uri="{FF2B5EF4-FFF2-40B4-BE49-F238E27FC236}">
                    <a16:creationId xmlns:a16="http://schemas.microsoft.com/office/drawing/2014/main" id="{3B7B2E96-803C-41D3-92E5-886D31BEED06}"/>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10">
                <a:extLst>
                  <a:ext uri="{FF2B5EF4-FFF2-40B4-BE49-F238E27FC236}">
                    <a16:creationId xmlns:a16="http://schemas.microsoft.com/office/drawing/2014/main" id="{B3829F6C-DE29-4D02-9BB3-29F7CBD612D9}"/>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11">
                <a:extLst>
                  <a:ext uri="{FF2B5EF4-FFF2-40B4-BE49-F238E27FC236}">
                    <a16:creationId xmlns:a16="http://schemas.microsoft.com/office/drawing/2014/main" id="{592D1D5B-2893-4949-BD76-B28742C20A5E}"/>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2">
                <a:extLst>
                  <a:ext uri="{FF2B5EF4-FFF2-40B4-BE49-F238E27FC236}">
                    <a16:creationId xmlns:a16="http://schemas.microsoft.com/office/drawing/2014/main" id="{3CF9BF79-5274-4754-BCC0-A2770E32430F}"/>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13">
                <a:extLst>
                  <a:ext uri="{FF2B5EF4-FFF2-40B4-BE49-F238E27FC236}">
                    <a16:creationId xmlns:a16="http://schemas.microsoft.com/office/drawing/2014/main" id="{EFB49410-C3F8-457D-9358-0A80E391006A}"/>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4">
                <a:extLst>
                  <a:ext uri="{FF2B5EF4-FFF2-40B4-BE49-F238E27FC236}">
                    <a16:creationId xmlns:a16="http://schemas.microsoft.com/office/drawing/2014/main" id="{3ADCCFE2-D0AF-4D3C-A45E-D7D079169ED9}"/>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15">
                <a:extLst>
                  <a:ext uri="{FF2B5EF4-FFF2-40B4-BE49-F238E27FC236}">
                    <a16:creationId xmlns:a16="http://schemas.microsoft.com/office/drawing/2014/main" id="{99A1968E-8EE4-4B95-9587-B32029BBC44F}"/>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16">
                <a:extLst>
                  <a:ext uri="{FF2B5EF4-FFF2-40B4-BE49-F238E27FC236}">
                    <a16:creationId xmlns:a16="http://schemas.microsoft.com/office/drawing/2014/main" id="{C72EF0B5-4CD1-4030-B3E3-24027F0B0A8D}"/>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17">
                <a:extLst>
                  <a:ext uri="{FF2B5EF4-FFF2-40B4-BE49-F238E27FC236}">
                    <a16:creationId xmlns:a16="http://schemas.microsoft.com/office/drawing/2014/main" id="{2CBF484B-9D88-4D54-8BFB-F8F19E1078E4}"/>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18">
                <a:extLst>
                  <a:ext uri="{FF2B5EF4-FFF2-40B4-BE49-F238E27FC236}">
                    <a16:creationId xmlns:a16="http://schemas.microsoft.com/office/drawing/2014/main" id="{52F5FA41-E98D-43B6-877D-AEB33613DFEC}"/>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19">
                <a:extLst>
                  <a:ext uri="{FF2B5EF4-FFF2-40B4-BE49-F238E27FC236}">
                    <a16:creationId xmlns:a16="http://schemas.microsoft.com/office/drawing/2014/main" id="{DE6408C5-5582-4D80-8048-387FB2CFCEA3}"/>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08">
                <a:extLst>
                  <a:ext uri="{FF2B5EF4-FFF2-40B4-BE49-F238E27FC236}">
                    <a16:creationId xmlns:a16="http://schemas.microsoft.com/office/drawing/2014/main" id="{C8F27210-3AAA-4360-90EC-7B25D3075BE3}"/>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14">
                <a:extLst>
                  <a:ext uri="{FF2B5EF4-FFF2-40B4-BE49-F238E27FC236}">
                    <a16:creationId xmlns:a16="http://schemas.microsoft.com/office/drawing/2014/main" id="{876C6140-478A-4F98-83EA-9D8DD319704D}"/>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18">
                <a:extLst>
                  <a:ext uri="{FF2B5EF4-FFF2-40B4-BE49-F238E27FC236}">
                    <a16:creationId xmlns:a16="http://schemas.microsoft.com/office/drawing/2014/main" id="{0B5A9F4A-57EF-4D07-A5A7-936B270D79E3}"/>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68557FEA-9F6C-488B-8966-51D250FB7FE1}"/>
                </a:ext>
              </a:extLst>
            </p:cNvPr>
            <p:cNvGrpSpPr/>
            <p:nvPr/>
          </p:nvGrpSpPr>
          <p:grpSpPr>
            <a:xfrm>
              <a:off x="6389342" y="1817332"/>
              <a:ext cx="3937813" cy="2901547"/>
              <a:chOff x="6389342" y="1817332"/>
              <a:chExt cx="3937813" cy="2901547"/>
            </a:xfrm>
            <a:grpFill/>
          </p:grpSpPr>
          <p:sp>
            <p:nvSpPr>
              <p:cNvPr id="66" name="Freeform 1297">
                <a:extLst>
                  <a:ext uri="{FF2B5EF4-FFF2-40B4-BE49-F238E27FC236}">
                    <a16:creationId xmlns:a16="http://schemas.microsoft.com/office/drawing/2014/main" id="{B335E3FB-39FA-4DBF-B73D-10486CB372C5}"/>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98">
                <a:extLst>
                  <a:ext uri="{FF2B5EF4-FFF2-40B4-BE49-F238E27FC236}">
                    <a16:creationId xmlns:a16="http://schemas.microsoft.com/office/drawing/2014/main" id="{C56BB30C-7910-4198-B3EF-F8296F2D9EE2}"/>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99">
                <a:extLst>
                  <a:ext uri="{FF2B5EF4-FFF2-40B4-BE49-F238E27FC236}">
                    <a16:creationId xmlns:a16="http://schemas.microsoft.com/office/drawing/2014/main" id="{7F97B12F-DA78-4E36-B67F-611B0B5F22A4}"/>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300">
                <a:extLst>
                  <a:ext uri="{FF2B5EF4-FFF2-40B4-BE49-F238E27FC236}">
                    <a16:creationId xmlns:a16="http://schemas.microsoft.com/office/drawing/2014/main" id="{3FBA4247-CDFF-4193-9BB3-55EE46B8A954}"/>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301">
                <a:extLst>
                  <a:ext uri="{FF2B5EF4-FFF2-40B4-BE49-F238E27FC236}">
                    <a16:creationId xmlns:a16="http://schemas.microsoft.com/office/drawing/2014/main" id="{836C3481-9A87-4FDB-9E60-E536C5A96DDE}"/>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02">
                <a:extLst>
                  <a:ext uri="{FF2B5EF4-FFF2-40B4-BE49-F238E27FC236}">
                    <a16:creationId xmlns:a16="http://schemas.microsoft.com/office/drawing/2014/main" id="{4A567CDB-0B76-43AD-BBF2-778B6A7F8BEA}"/>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03">
                <a:extLst>
                  <a:ext uri="{FF2B5EF4-FFF2-40B4-BE49-F238E27FC236}">
                    <a16:creationId xmlns:a16="http://schemas.microsoft.com/office/drawing/2014/main" id="{DE3A8872-24F4-41BA-9A34-59FAE3F1E6B7}"/>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04">
                <a:extLst>
                  <a:ext uri="{FF2B5EF4-FFF2-40B4-BE49-F238E27FC236}">
                    <a16:creationId xmlns:a16="http://schemas.microsoft.com/office/drawing/2014/main" id="{4B96ED41-CE0E-428E-8BF7-606CF27291A5}"/>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05">
                <a:extLst>
                  <a:ext uri="{FF2B5EF4-FFF2-40B4-BE49-F238E27FC236}">
                    <a16:creationId xmlns:a16="http://schemas.microsoft.com/office/drawing/2014/main" id="{0DB40E54-CF6F-4ECD-BFF1-FF74AF23FDAF}"/>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06">
                <a:extLst>
                  <a:ext uri="{FF2B5EF4-FFF2-40B4-BE49-F238E27FC236}">
                    <a16:creationId xmlns:a16="http://schemas.microsoft.com/office/drawing/2014/main" id="{4FFD6CA0-1839-4F32-9F64-FE3256DC572B}"/>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07">
                <a:extLst>
                  <a:ext uri="{FF2B5EF4-FFF2-40B4-BE49-F238E27FC236}">
                    <a16:creationId xmlns:a16="http://schemas.microsoft.com/office/drawing/2014/main" id="{8AF28B77-B3E3-46FF-8228-4294EEC00121}"/>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09">
                <a:extLst>
                  <a:ext uri="{FF2B5EF4-FFF2-40B4-BE49-F238E27FC236}">
                    <a16:creationId xmlns:a16="http://schemas.microsoft.com/office/drawing/2014/main" id="{70167981-A896-4E6D-BE93-D9DF8E1D7E64}"/>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10">
                <a:extLst>
                  <a:ext uri="{FF2B5EF4-FFF2-40B4-BE49-F238E27FC236}">
                    <a16:creationId xmlns:a16="http://schemas.microsoft.com/office/drawing/2014/main" id="{4DEA5DB3-61AF-4687-ABE7-51260620CCF7}"/>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11">
                <a:extLst>
                  <a:ext uri="{FF2B5EF4-FFF2-40B4-BE49-F238E27FC236}">
                    <a16:creationId xmlns:a16="http://schemas.microsoft.com/office/drawing/2014/main" id="{7CE99B91-1785-4BDE-ABC2-776B17EA73C8}"/>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12">
                <a:extLst>
                  <a:ext uri="{FF2B5EF4-FFF2-40B4-BE49-F238E27FC236}">
                    <a16:creationId xmlns:a16="http://schemas.microsoft.com/office/drawing/2014/main" id="{A20B4AEE-5EB2-42A1-92E9-05D683892C04}"/>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13">
                <a:extLst>
                  <a:ext uri="{FF2B5EF4-FFF2-40B4-BE49-F238E27FC236}">
                    <a16:creationId xmlns:a16="http://schemas.microsoft.com/office/drawing/2014/main" id="{AD73D9D2-141A-487E-97EA-101467EC4B0D}"/>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15">
                <a:extLst>
                  <a:ext uri="{FF2B5EF4-FFF2-40B4-BE49-F238E27FC236}">
                    <a16:creationId xmlns:a16="http://schemas.microsoft.com/office/drawing/2014/main" id="{6339259E-679B-4464-A204-8B7136935F6A}"/>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16">
                <a:extLst>
                  <a:ext uri="{FF2B5EF4-FFF2-40B4-BE49-F238E27FC236}">
                    <a16:creationId xmlns:a16="http://schemas.microsoft.com/office/drawing/2014/main" id="{6828B22B-A4B8-469D-8FFF-A80C8EC53DD3}"/>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17">
                <a:extLst>
                  <a:ext uri="{FF2B5EF4-FFF2-40B4-BE49-F238E27FC236}">
                    <a16:creationId xmlns:a16="http://schemas.microsoft.com/office/drawing/2014/main" id="{D1741382-85E5-4940-991B-CB61CE412184}"/>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19">
                <a:extLst>
                  <a:ext uri="{FF2B5EF4-FFF2-40B4-BE49-F238E27FC236}">
                    <a16:creationId xmlns:a16="http://schemas.microsoft.com/office/drawing/2014/main" id="{FB906449-12F0-4FB5-8664-BA2C61326E51}"/>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20">
                <a:extLst>
                  <a:ext uri="{FF2B5EF4-FFF2-40B4-BE49-F238E27FC236}">
                    <a16:creationId xmlns:a16="http://schemas.microsoft.com/office/drawing/2014/main" id="{AE533A6F-4517-40DF-A2B3-06493AB21A7B}"/>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21">
                <a:extLst>
                  <a:ext uri="{FF2B5EF4-FFF2-40B4-BE49-F238E27FC236}">
                    <a16:creationId xmlns:a16="http://schemas.microsoft.com/office/drawing/2014/main" id="{4BF59607-B712-4238-9B65-C5BEC8464EE5}"/>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22">
                <a:extLst>
                  <a:ext uri="{FF2B5EF4-FFF2-40B4-BE49-F238E27FC236}">
                    <a16:creationId xmlns:a16="http://schemas.microsoft.com/office/drawing/2014/main" id="{C52391B7-357F-4DBB-94B2-94AB762D68B4}"/>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23">
                <a:extLst>
                  <a:ext uri="{FF2B5EF4-FFF2-40B4-BE49-F238E27FC236}">
                    <a16:creationId xmlns:a16="http://schemas.microsoft.com/office/drawing/2014/main" id="{80976763-2884-46BF-8747-B68B6C381A5B}"/>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24">
                <a:extLst>
                  <a:ext uri="{FF2B5EF4-FFF2-40B4-BE49-F238E27FC236}">
                    <a16:creationId xmlns:a16="http://schemas.microsoft.com/office/drawing/2014/main" id="{82871CB3-F1AC-488D-AF25-FCE7B41EE4F7}"/>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25">
                <a:extLst>
                  <a:ext uri="{FF2B5EF4-FFF2-40B4-BE49-F238E27FC236}">
                    <a16:creationId xmlns:a16="http://schemas.microsoft.com/office/drawing/2014/main" id="{181E440C-47F9-4BD7-9D0C-55A1E117208D}"/>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26">
                <a:extLst>
                  <a:ext uri="{FF2B5EF4-FFF2-40B4-BE49-F238E27FC236}">
                    <a16:creationId xmlns:a16="http://schemas.microsoft.com/office/drawing/2014/main" id="{1B218683-36CA-4248-9D73-065068AD1DA0}"/>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27">
                <a:extLst>
                  <a:ext uri="{FF2B5EF4-FFF2-40B4-BE49-F238E27FC236}">
                    <a16:creationId xmlns:a16="http://schemas.microsoft.com/office/drawing/2014/main" id="{200D471F-666A-4F7E-9840-833C2A67C6CE}"/>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28">
                <a:extLst>
                  <a:ext uri="{FF2B5EF4-FFF2-40B4-BE49-F238E27FC236}">
                    <a16:creationId xmlns:a16="http://schemas.microsoft.com/office/drawing/2014/main" id="{91A1B911-384B-486F-AC40-5D81665AD8A8}"/>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29">
                <a:extLst>
                  <a:ext uri="{FF2B5EF4-FFF2-40B4-BE49-F238E27FC236}">
                    <a16:creationId xmlns:a16="http://schemas.microsoft.com/office/drawing/2014/main" id="{30A18F38-753E-4672-AA28-572DA8BF1FAA}"/>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30">
                <a:extLst>
                  <a:ext uri="{FF2B5EF4-FFF2-40B4-BE49-F238E27FC236}">
                    <a16:creationId xmlns:a16="http://schemas.microsoft.com/office/drawing/2014/main" id="{7399E97D-C4E4-4AD1-A1BC-3517FE03AD28}"/>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31">
                <a:extLst>
                  <a:ext uri="{FF2B5EF4-FFF2-40B4-BE49-F238E27FC236}">
                    <a16:creationId xmlns:a16="http://schemas.microsoft.com/office/drawing/2014/main" id="{17A4D89F-08A2-49D5-B885-DBFA4A8FEF3F}"/>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32">
                <a:extLst>
                  <a:ext uri="{FF2B5EF4-FFF2-40B4-BE49-F238E27FC236}">
                    <a16:creationId xmlns:a16="http://schemas.microsoft.com/office/drawing/2014/main" id="{8D8CCBF1-B5FB-4931-B140-8EE0C5EC4A32}"/>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33">
                <a:extLst>
                  <a:ext uri="{FF2B5EF4-FFF2-40B4-BE49-F238E27FC236}">
                    <a16:creationId xmlns:a16="http://schemas.microsoft.com/office/drawing/2014/main" id="{1B4C6A2B-FFFB-4A0D-80C3-9E1F86D7DAFE}"/>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34">
                <a:extLst>
                  <a:ext uri="{FF2B5EF4-FFF2-40B4-BE49-F238E27FC236}">
                    <a16:creationId xmlns:a16="http://schemas.microsoft.com/office/drawing/2014/main" id="{18ED615C-D412-42D3-B26D-FF8EC8BDABDA}"/>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35">
                <a:extLst>
                  <a:ext uri="{FF2B5EF4-FFF2-40B4-BE49-F238E27FC236}">
                    <a16:creationId xmlns:a16="http://schemas.microsoft.com/office/drawing/2014/main" id="{74785BB7-1AB1-4EED-AEBE-6A6A10F27679}"/>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36">
                <a:extLst>
                  <a:ext uri="{FF2B5EF4-FFF2-40B4-BE49-F238E27FC236}">
                    <a16:creationId xmlns:a16="http://schemas.microsoft.com/office/drawing/2014/main" id="{34860E42-1C5A-4C9A-BD72-7F527E84F16F}"/>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37">
                <a:extLst>
                  <a:ext uri="{FF2B5EF4-FFF2-40B4-BE49-F238E27FC236}">
                    <a16:creationId xmlns:a16="http://schemas.microsoft.com/office/drawing/2014/main" id="{3B189BEC-CDD6-4B13-A323-1CC6123BFD91}"/>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38">
                <a:extLst>
                  <a:ext uri="{FF2B5EF4-FFF2-40B4-BE49-F238E27FC236}">
                    <a16:creationId xmlns:a16="http://schemas.microsoft.com/office/drawing/2014/main" id="{E918AF80-A5DF-469F-BB04-4A9178FF4271}"/>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39">
                <a:extLst>
                  <a:ext uri="{FF2B5EF4-FFF2-40B4-BE49-F238E27FC236}">
                    <a16:creationId xmlns:a16="http://schemas.microsoft.com/office/drawing/2014/main" id="{374F41A3-E8A2-47BB-9D92-DF3A63D4BE4E}"/>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40">
                <a:extLst>
                  <a:ext uri="{FF2B5EF4-FFF2-40B4-BE49-F238E27FC236}">
                    <a16:creationId xmlns:a16="http://schemas.microsoft.com/office/drawing/2014/main" id="{08B78F3D-BA2E-4374-B20E-FB95B6FAC6DC}"/>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41">
                <a:extLst>
                  <a:ext uri="{FF2B5EF4-FFF2-40B4-BE49-F238E27FC236}">
                    <a16:creationId xmlns:a16="http://schemas.microsoft.com/office/drawing/2014/main" id="{0F813719-2AC9-475C-8548-004DC5BB387D}"/>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42">
                <a:extLst>
                  <a:ext uri="{FF2B5EF4-FFF2-40B4-BE49-F238E27FC236}">
                    <a16:creationId xmlns:a16="http://schemas.microsoft.com/office/drawing/2014/main" id="{54CA6E56-B7CD-4E6C-A618-3685B33B1606}"/>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43">
                <a:extLst>
                  <a:ext uri="{FF2B5EF4-FFF2-40B4-BE49-F238E27FC236}">
                    <a16:creationId xmlns:a16="http://schemas.microsoft.com/office/drawing/2014/main" id="{2BD7D1FF-006E-4C0A-B643-B41AF19BB4B9}"/>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44">
                <a:extLst>
                  <a:ext uri="{FF2B5EF4-FFF2-40B4-BE49-F238E27FC236}">
                    <a16:creationId xmlns:a16="http://schemas.microsoft.com/office/drawing/2014/main" id="{17220ECC-29E5-41FD-A8ED-ADFA4C64CA44}"/>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45">
                <a:extLst>
                  <a:ext uri="{FF2B5EF4-FFF2-40B4-BE49-F238E27FC236}">
                    <a16:creationId xmlns:a16="http://schemas.microsoft.com/office/drawing/2014/main" id="{94E7F139-6173-4752-87CB-2405E0C77799}"/>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47">
                <a:extLst>
                  <a:ext uri="{FF2B5EF4-FFF2-40B4-BE49-F238E27FC236}">
                    <a16:creationId xmlns:a16="http://schemas.microsoft.com/office/drawing/2014/main" id="{D2896BB1-E464-4631-9528-5BD6604ACE2F}"/>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49">
                <a:extLst>
                  <a:ext uri="{FF2B5EF4-FFF2-40B4-BE49-F238E27FC236}">
                    <a16:creationId xmlns:a16="http://schemas.microsoft.com/office/drawing/2014/main" id="{FB90C018-8B4C-4529-AF9E-C444BC6EDDE0}"/>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51">
                <a:extLst>
                  <a:ext uri="{FF2B5EF4-FFF2-40B4-BE49-F238E27FC236}">
                    <a16:creationId xmlns:a16="http://schemas.microsoft.com/office/drawing/2014/main" id="{C9B7E1C4-4054-42E7-A969-097BCF42F33B}"/>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352">
                <a:extLst>
                  <a:ext uri="{FF2B5EF4-FFF2-40B4-BE49-F238E27FC236}">
                    <a16:creationId xmlns:a16="http://schemas.microsoft.com/office/drawing/2014/main" id="{84CA318D-00AB-451B-88CC-1138062BD3B8}"/>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353">
                <a:extLst>
                  <a:ext uri="{FF2B5EF4-FFF2-40B4-BE49-F238E27FC236}">
                    <a16:creationId xmlns:a16="http://schemas.microsoft.com/office/drawing/2014/main" id="{3F85319F-4BF6-430E-91A7-25C130BBB3CA}"/>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358">
                <a:extLst>
                  <a:ext uri="{FF2B5EF4-FFF2-40B4-BE49-F238E27FC236}">
                    <a16:creationId xmlns:a16="http://schemas.microsoft.com/office/drawing/2014/main" id="{D700EB06-5E7A-42BB-8658-B28FC207D339}"/>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Freeform 1380">
              <a:extLst>
                <a:ext uri="{FF2B5EF4-FFF2-40B4-BE49-F238E27FC236}">
                  <a16:creationId xmlns:a16="http://schemas.microsoft.com/office/drawing/2014/main" id="{6E43F4DC-FF39-43DE-A8E7-73AA2B3FE1EE}"/>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a:extLst>
                <a:ext uri="{FF2B5EF4-FFF2-40B4-BE49-F238E27FC236}">
                  <a16:creationId xmlns:a16="http://schemas.microsoft.com/office/drawing/2014/main" id="{969402E7-B103-4F84-ADBC-2FFB4D995D36}"/>
                </a:ext>
              </a:extLst>
            </p:cNvPr>
            <p:cNvGrpSpPr/>
            <p:nvPr/>
          </p:nvGrpSpPr>
          <p:grpSpPr>
            <a:xfrm>
              <a:off x="5601779" y="1788317"/>
              <a:ext cx="1875644" cy="1772016"/>
              <a:chOff x="5601779" y="1788317"/>
              <a:chExt cx="1875644" cy="1772016"/>
            </a:xfrm>
            <a:grpFill/>
          </p:grpSpPr>
          <p:sp>
            <p:nvSpPr>
              <p:cNvPr id="30" name="Freeform 1232">
                <a:extLst>
                  <a:ext uri="{FF2B5EF4-FFF2-40B4-BE49-F238E27FC236}">
                    <a16:creationId xmlns:a16="http://schemas.microsoft.com/office/drawing/2014/main" id="{51A72131-4B9B-48FD-BF62-DCB543E87B37}"/>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46">
                <a:extLst>
                  <a:ext uri="{FF2B5EF4-FFF2-40B4-BE49-F238E27FC236}">
                    <a16:creationId xmlns:a16="http://schemas.microsoft.com/office/drawing/2014/main" id="{75B6A0B5-A2A7-4DBB-9447-6EEF5900E3E9}"/>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48">
                <a:extLst>
                  <a:ext uri="{FF2B5EF4-FFF2-40B4-BE49-F238E27FC236}">
                    <a16:creationId xmlns:a16="http://schemas.microsoft.com/office/drawing/2014/main" id="{54CB284D-3CAC-4D6A-8057-48A225C4B808}"/>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50">
                <a:extLst>
                  <a:ext uri="{FF2B5EF4-FFF2-40B4-BE49-F238E27FC236}">
                    <a16:creationId xmlns:a16="http://schemas.microsoft.com/office/drawing/2014/main" id="{C3FC2664-D045-4EFB-B4BE-F3D5E159D8A2}"/>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54">
                <a:extLst>
                  <a:ext uri="{FF2B5EF4-FFF2-40B4-BE49-F238E27FC236}">
                    <a16:creationId xmlns:a16="http://schemas.microsoft.com/office/drawing/2014/main" id="{3E02E312-7433-4974-9F72-DE63ECEE64FE}"/>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55">
                <a:extLst>
                  <a:ext uri="{FF2B5EF4-FFF2-40B4-BE49-F238E27FC236}">
                    <a16:creationId xmlns:a16="http://schemas.microsoft.com/office/drawing/2014/main" id="{ECA09257-7B5E-4A95-873A-B7CC21D000C9}"/>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56">
                <a:extLst>
                  <a:ext uri="{FF2B5EF4-FFF2-40B4-BE49-F238E27FC236}">
                    <a16:creationId xmlns:a16="http://schemas.microsoft.com/office/drawing/2014/main" id="{7497B125-A810-4D16-AEF6-33D7824371ED}"/>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357">
                <a:extLst>
                  <a:ext uri="{FF2B5EF4-FFF2-40B4-BE49-F238E27FC236}">
                    <a16:creationId xmlns:a16="http://schemas.microsoft.com/office/drawing/2014/main" id="{F1279B7A-9633-4D03-9B8E-FD8D3CCFAEFF}"/>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59">
                <a:extLst>
                  <a:ext uri="{FF2B5EF4-FFF2-40B4-BE49-F238E27FC236}">
                    <a16:creationId xmlns:a16="http://schemas.microsoft.com/office/drawing/2014/main" id="{2DB9EADE-92A8-4421-AA1F-3EEB8442DF04}"/>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60">
                <a:extLst>
                  <a:ext uri="{FF2B5EF4-FFF2-40B4-BE49-F238E27FC236}">
                    <a16:creationId xmlns:a16="http://schemas.microsoft.com/office/drawing/2014/main" id="{39791186-5997-4B04-96B8-19F1033C30DA}"/>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61">
                <a:extLst>
                  <a:ext uri="{FF2B5EF4-FFF2-40B4-BE49-F238E27FC236}">
                    <a16:creationId xmlns:a16="http://schemas.microsoft.com/office/drawing/2014/main" id="{A8AD061D-06E3-4C5B-AED4-7E8E7569483D}"/>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62">
                <a:extLst>
                  <a:ext uri="{FF2B5EF4-FFF2-40B4-BE49-F238E27FC236}">
                    <a16:creationId xmlns:a16="http://schemas.microsoft.com/office/drawing/2014/main" id="{2593D705-31E2-4BE2-A37E-183682B7F79E}"/>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63">
                <a:extLst>
                  <a:ext uri="{FF2B5EF4-FFF2-40B4-BE49-F238E27FC236}">
                    <a16:creationId xmlns:a16="http://schemas.microsoft.com/office/drawing/2014/main" id="{93D55845-4D08-4D6A-ACE8-7C71DB054EE0}"/>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65">
                <a:extLst>
                  <a:ext uri="{FF2B5EF4-FFF2-40B4-BE49-F238E27FC236}">
                    <a16:creationId xmlns:a16="http://schemas.microsoft.com/office/drawing/2014/main" id="{F44DE818-6B9B-4253-B303-5B0A4CF56C0F}"/>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66">
                <a:extLst>
                  <a:ext uri="{FF2B5EF4-FFF2-40B4-BE49-F238E27FC236}">
                    <a16:creationId xmlns:a16="http://schemas.microsoft.com/office/drawing/2014/main" id="{795059D7-5BD0-4078-850E-779495E26D62}"/>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67">
                <a:extLst>
                  <a:ext uri="{FF2B5EF4-FFF2-40B4-BE49-F238E27FC236}">
                    <a16:creationId xmlns:a16="http://schemas.microsoft.com/office/drawing/2014/main" id="{FB8087E1-8849-48AE-8D40-AEBCA869BD40}"/>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68">
                <a:extLst>
                  <a:ext uri="{FF2B5EF4-FFF2-40B4-BE49-F238E27FC236}">
                    <a16:creationId xmlns:a16="http://schemas.microsoft.com/office/drawing/2014/main" id="{314E7368-27E3-40B4-812D-42D413A1877A}"/>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69">
                <a:extLst>
                  <a:ext uri="{FF2B5EF4-FFF2-40B4-BE49-F238E27FC236}">
                    <a16:creationId xmlns:a16="http://schemas.microsoft.com/office/drawing/2014/main" id="{77826DCF-AE73-4A49-99A6-A645DC9D3281}"/>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70">
                <a:extLst>
                  <a:ext uri="{FF2B5EF4-FFF2-40B4-BE49-F238E27FC236}">
                    <a16:creationId xmlns:a16="http://schemas.microsoft.com/office/drawing/2014/main" id="{0E9A66BF-0F06-424D-92F7-23EAC75EDB49}"/>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1">
                <a:extLst>
                  <a:ext uri="{FF2B5EF4-FFF2-40B4-BE49-F238E27FC236}">
                    <a16:creationId xmlns:a16="http://schemas.microsoft.com/office/drawing/2014/main" id="{998221C4-5617-49BD-9984-8227ED75A832}"/>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72">
                <a:extLst>
                  <a:ext uri="{FF2B5EF4-FFF2-40B4-BE49-F238E27FC236}">
                    <a16:creationId xmlns:a16="http://schemas.microsoft.com/office/drawing/2014/main" id="{A5FE89B8-4BA5-4F68-9AEA-476B2C4FE6B7}"/>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73">
                <a:extLst>
                  <a:ext uri="{FF2B5EF4-FFF2-40B4-BE49-F238E27FC236}">
                    <a16:creationId xmlns:a16="http://schemas.microsoft.com/office/drawing/2014/main" id="{E8B60630-EF58-4E48-9C3B-C912332E9425}"/>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74">
                <a:extLst>
                  <a:ext uri="{FF2B5EF4-FFF2-40B4-BE49-F238E27FC236}">
                    <a16:creationId xmlns:a16="http://schemas.microsoft.com/office/drawing/2014/main" id="{5995BB34-A140-40F2-B328-5CFCD2AB5843}"/>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75">
                <a:extLst>
                  <a:ext uri="{FF2B5EF4-FFF2-40B4-BE49-F238E27FC236}">
                    <a16:creationId xmlns:a16="http://schemas.microsoft.com/office/drawing/2014/main" id="{EF986322-7915-4FFB-813F-BA0536070FBF}"/>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76">
                <a:extLst>
                  <a:ext uri="{FF2B5EF4-FFF2-40B4-BE49-F238E27FC236}">
                    <a16:creationId xmlns:a16="http://schemas.microsoft.com/office/drawing/2014/main" id="{21A0AC0F-24D1-43B9-B18E-2A8D6FB9B97F}"/>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77">
                <a:extLst>
                  <a:ext uri="{FF2B5EF4-FFF2-40B4-BE49-F238E27FC236}">
                    <a16:creationId xmlns:a16="http://schemas.microsoft.com/office/drawing/2014/main" id="{F78C08F3-B6E6-43C8-A250-9F19B09CADD1}"/>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78">
                <a:extLst>
                  <a:ext uri="{FF2B5EF4-FFF2-40B4-BE49-F238E27FC236}">
                    <a16:creationId xmlns:a16="http://schemas.microsoft.com/office/drawing/2014/main" id="{3B50D448-66F5-49E6-A97D-9D6613ABA516}"/>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79">
                <a:extLst>
                  <a:ext uri="{FF2B5EF4-FFF2-40B4-BE49-F238E27FC236}">
                    <a16:creationId xmlns:a16="http://schemas.microsoft.com/office/drawing/2014/main" id="{54577A07-5452-4625-B297-5CB116D5F288}"/>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81">
                <a:extLst>
                  <a:ext uri="{FF2B5EF4-FFF2-40B4-BE49-F238E27FC236}">
                    <a16:creationId xmlns:a16="http://schemas.microsoft.com/office/drawing/2014/main" id="{C9E63EF9-EDA7-46E3-A972-05B1334559D4}"/>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82">
                <a:extLst>
                  <a:ext uri="{FF2B5EF4-FFF2-40B4-BE49-F238E27FC236}">
                    <a16:creationId xmlns:a16="http://schemas.microsoft.com/office/drawing/2014/main" id="{D83353B6-B385-4CCD-A039-DBC12360A767}"/>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83">
                <a:extLst>
                  <a:ext uri="{FF2B5EF4-FFF2-40B4-BE49-F238E27FC236}">
                    <a16:creationId xmlns:a16="http://schemas.microsoft.com/office/drawing/2014/main" id="{63B40FBE-1300-4169-8F41-F5676E0B187A}"/>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384">
                <a:extLst>
                  <a:ext uri="{FF2B5EF4-FFF2-40B4-BE49-F238E27FC236}">
                    <a16:creationId xmlns:a16="http://schemas.microsoft.com/office/drawing/2014/main" id="{A1A1CC67-9D2D-4F1C-9855-7FDED81C5BD4}"/>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85">
                <a:extLst>
                  <a:ext uri="{FF2B5EF4-FFF2-40B4-BE49-F238E27FC236}">
                    <a16:creationId xmlns:a16="http://schemas.microsoft.com/office/drawing/2014/main" id="{ACD0FAD4-43C7-4E42-8B89-42BFE186264B}"/>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Freeform 1386">
              <a:extLst>
                <a:ext uri="{FF2B5EF4-FFF2-40B4-BE49-F238E27FC236}">
                  <a16:creationId xmlns:a16="http://schemas.microsoft.com/office/drawing/2014/main" id="{26B9B86C-6BDD-4893-85E4-9AB71098256B}"/>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7" name="TextBox 216">
            <a:extLst>
              <a:ext uri="{FF2B5EF4-FFF2-40B4-BE49-F238E27FC236}">
                <a16:creationId xmlns:a16="http://schemas.microsoft.com/office/drawing/2014/main" id="{AC1A1089-072F-4085-BDB5-F8447D810FCE}"/>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18" name="Rectangle 217">
            <a:extLst>
              <a:ext uri="{FF2B5EF4-FFF2-40B4-BE49-F238E27FC236}">
                <a16:creationId xmlns:a16="http://schemas.microsoft.com/office/drawing/2014/main" id="{A5F68654-CD8C-4C0E-AB08-D61D86317EDC}"/>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93F753F0-B349-47E3-95F9-FA0FA860CA3E}"/>
              </a:ext>
            </a:extLst>
          </p:cNvPr>
          <p:cNvGrpSpPr/>
          <p:nvPr/>
        </p:nvGrpSpPr>
        <p:grpSpPr>
          <a:xfrm>
            <a:off x="10801898" y="240143"/>
            <a:ext cx="1069796" cy="1063330"/>
            <a:chOff x="-91190" y="0"/>
            <a:chExt cx="2480341" cy="2381250"/>
          </a:xfrm>
        </p:grpSpPr>
        <p:pic>
          <p:nvPicPr>
            <p:cNvPr id="220" name="Picture 219" descr="ÙØªÙØ¬Ø© Ø¨Ø­Ø« Ø§ÙØµÙØ± Ø¹Ù Ø¬Ø§ÙØ¹Ø© Ø§ÙØ¯ÙÙ Ø§ÙØ¹Ø±Ø¨ÙØ©">
              <a:extLst>
                <a:ext uri="{FF2B5EF4-FFF2-40B4-BE49-F238E27FC236}">
                  <a16:creationId xmlns:a16="http://schemas.microsoft.com/office/drawing/2014/main" id="{2FFFB96E-8F7D-44AD-987A-BC3A9D67ED93}"/>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21" name="Picture 220" descr="ÙØªÙØ¬Ø© Ø¨Ø­Ø« Ø§ÙØµÙØ± Ø¹Ù âªchina flagâ¬â">
              <a:extLst>
                <a:ext uri="{FF2B5EF4-FFF2-40B4-BE49-F238E27FC236}">
                  <a16:creationId xmlns:a16="http://schemas.microsoft.com/office/drawing/2014/main" id="{24952292-B044-4B12-9EB6-8DEEB5649638}"/>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97967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strVal val="#ppt_w*0.70"/>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heel(1)">
                                      <p:cBhvr>
                                        <p:cTn id="19" dur="2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Graphic spid="76" grpId="0">
        <p:bldAsOne/>
      </p:bldGraphic>
      <p:bldP spid="2" grpId="0" animBg="1"/>
      <p:bldGraphic spid="21" grpId="0">
        <p:bldAsOne/>
      </p:bldGraphic>
      <p:bldGraphic spid="24" grpId="0">
        <p:bldAsOne/>
      </p:bldGraphic>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sp>
        <p:nvSpPr>
          <p:cNvPr id="47" name="TextBox 46">
            <a:extLst>
              <a:ext uri="{FF2B5EF4-FFF2-40B4-BE49-F238E27FC236}">
                <a16:creationId xmlns:a16="http://schemas.microsoft.com/office/drawing/2014/main" id="{6834B5A6-67BA-4C9A-9C2A-EDEADA363DD9}"/>
              </a:ext>
            </a:extLst>
          </p:cNvPr>
          <p:cNvSpPr txBox="1"/>
          <p:nvPr/>
        </p:nvSpPr>
        <p:spPr>
          <a:xfrm flipH="1">
            <a:off x="3095741" y="562057"/>
            <a:ext cx="5203399" cy="430887"/>
          </a:xfrm>
          <a:prstGeom prst="rect">
            <a:avLst/>
          </a:prstGeom>
          <a:noFill/>
        </p:spPr>
        <p:txBody>
          <a:bodyPr wrap="square" rtlCol="0">
            <a:spAutoFit/>
          </a:bodyPr>
          <a:lstStyle/>
          <a:p>
            <a:pPr algn="ctr" rtl="1"/>
            <a:r>
              <a:rPr lang="ar-EG" sz="2200" b="1" kern="0" dirty="0">
                <a:solidFill>
                  <a:schemeClr val="tx2"/>
                </a:solidFill>
                <a:latin typeface="Arial" pitchFamily="34" charset="0"/>
                <a:cs typeface="PT Bold Heading" panose="02010400000000000000" pitchFamily="2" charset="-78"/>
              </a:rPr>
              <a:t>1</a:t>
            </a:r>
            <a:r>
              <a:rPr lang="en-US" sz="2200" b="1" kern="0" dirty="0">
                <a:solidFill>
                  <a:schemeClr val="tx2"/>
                </a:solidFill>
                <a:latin typeface="Arial" pitchFamily="34" charset="0"/>
                <a:cs typeface="PT Bold Heading" panose="02010400000000000000" pitchFamily="2" charset="-78"/>
              </a:rPr>
              <a:t>.</a:t>
            </a:r>
            <a:r>
              <a:rPr lang="ar-EG" sz="2200" b="1" kern="0" dirty="0">
                <a:solidFill>
                  <a:schemeClr val="tx2"/>
                </a:solidFill>
                <a:latin typeface="Arial" pitchFamily="34" charset="0"/>
                <a:cs typeface="PT Bold Heading" panose="02010400000000000000" pitchFamily="2" charset="-78"/>
              </a:rPr>
              <a:t> النفط الخام</a:t>
            </a:r>
            <a:endParaRPr lang="en-US" sz="2200" b="1" dirty="0">
              <a:solidFill>
                <a:schemeClr val="tx2"/>
              </a:solidFill>
              <a:cs typeface="PT Bold Heading" panose="02010400000000000000" pitchFamily="2" charset="-78"/>
            </a:endParaRPr>
          </a:p>
        </p:txBody>
      </p:sp>
      <p:sp>
        <p:nvSpPr>
          <p:cNvPr id="18" name="TextBox 17">
            <a:extLst>
              <a:ext uri="{FF2B5EF4-FFF2-40B4-BE49-F238E27FC236}">
                <a16:creationId xmlns:a16="http://schemas.microsoft.com/office/drawing/2014/main" id="{5A8E98EC-7E98-488F-B368-3C81582DB937}"/>
              </a:ext>
            </a:extLst>
          </p:cNvPr>
          <p:cNvSpPr txBox="1"/>
          <p:nvPr/>
        </p:nvSpPr>
        <p:spPr>
          <a:xfrm flipH="1">
            <a:off x="3539384" y="1049017"/>
            <a:ext cx="3786043" cy="707886"/>
          </a:xfrm>
          <a:prstGeom prst="rect">
            <a:avLst/>
          </a:prstGeom>
          <a:noFill/>
        </p:spPr>
        <p:txBody>
          <a:bodyPr wrap="square" rtlCol="0">
            <a:spAutoFit/>
          </a:bodyPr>
          <a:lstStyle/>
          <a:p>
            <a:pPr algn="ctr" rtl="1"/>
            <a:r>
              <a:rPr lang="ar-KW" sz="2000" b="1" kern="0" dirty="0">
                <a:solidFill>
                  <a:schemeClr val="accent1">
                    <a:lumMod val="50000"/>
                  </a:schemeClr>
                </a:solidFill>
                <a:latin typeface="Arial" pitchFamily="34" charset="0"/>
                <a:cs typeface="PT Bold Heading" panose="02010400000000000000" pitchFamily="2" charset="-78"/>
              </a:rPr>
              <a:t>الميزان النفطي </a:t>
            </a:r>
            <a:r>
              <a:rPr lang="ar-EG" sz="2000" b="1" kern="0" dirty="0">
                <a:solidFill>
                  <a:schemeClr val="accent1">
                    <a:lumMod val="50000"/>
                  </a:schemeClr>
                </a:solidFill>
                <a:latin typeface="Arial" pitchFamily="34" charset="0"/>
                <a:cs typeface="PT Bold Heading" panose="02010400000000000000" pitchFamily="2" charset="-78"/>
              </a:rPr>
              <a:t>وفق المجموعات الدولية، </a:t>
            </a:r>
            <a:r>
              <a:rPr lang="ar-KW" sz="2000" b="1" kern="0" dirty="0">
                <a:latin typeface="Times New Roman" panose="02020603050405020304" pitchFamily="18" charset="0"/>
                <a:cs typeface="Times New Roman" panose="02020603050405020304" pitchFamily="18" charset="0"/>
              </a:rPr>
              <a:t>(</a:t>
            </a:r>
            <a:r>
              <a:rPr lang="ar-KW" sz="2000" b="1" kern="0" dirty="0">
                <a:latin typeface="Arial" pitchFamily="34" charset="0"/>
                <a:cs typeface="PT Bold Heading" panose="02010400000000000000" pitchFamily="2" charset="-78"/>
              </a:rPr>
              <a:t>مليون برميل/يوم</a:t>
            </a:r>
            <a:r>
              <a:rPr lang="ar-KW" sz="2000" b="1" kern="0" dirty="0">
                <a:latin typeface="Times New Roman" panose="02020603050405020304" pitchFamily="18" charset="0"/>
                <a:cs typeface="Times New Roman" panose="02020603050405020304" pitchFamily="18" charset="0"/>
              </a:rPr>
              <a:t>)</a:t>
            </a:r>
            <a:endParaRPr lang="en-US" sz="2000" b="1" kern="0" dirty="0">
              <a:latin typeface="Times New Roman" panose="02020603050405020304" pitchFamily="18" charset="0"/>
              <a:cs typeface="Times New Roman" panose="02020603050405020304" pitchFamily="18" charset="0"/>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E1F8AF5A-86A9-442F-AEC1-19D5B2B31354}"/>
              </a:ext>
            </a:extLst>
          </p:cNvPr>
          <p:cNvGraphicFramePr/>
          <p:nvPr>
            <p:extLst>
              <p:ext uri="{D42A27DB-BD31-4B8C-83A1-F6EECF244321}">
                <p14:modId xmlns:p14="http://schemas.microsoft.com/office/powerpoint/2010/main" val="1194710329"/>
              </p:ext>
            </p:extLst>
          </p:nvPr>
        </p:nvGraphicFramePr>
        <p:xfrm>
          <a:off x="1622738" y="1812976"/>
          <a:ext cx="8873544" cy="4884039"/>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Group 10">
            <a:extLst>
              <a:ext uri="{FF2B5EF4-FFF2-40B4-BE49-F238E27FC236}">
                <a16:creationId xmlns:a16="http://schemas.microsoft.com/office/drawing/2014/main" id="{BE7817E2-B697-47AA-BE1B-B84C98269A60}"/>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12" name="Freeform 1208">
              <a:extLst>
                <a:ext uri="{FF2B5EF4-FFF2-40B4-BE49-F238E27FC236}">
                  <a16:creationId xmlns:a16="http://schemas.microsoft.com/office/drawing/2014/main" id="{24C764DD-D15E-4FD0-82E1-BA822AA11A29}"/>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227">
              <a:extLst>
                <a:ext uri="{FF2B5EF4-FFF2-40B4-BE49-F238E27FC236}">
                  <a16:creationId xmlns:a16="http://schemas.microsoft.com/office/drawing/2014/main" id="{54F2B67C-218A-4E59-89DF-D4D6C85573F1}"/>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5961E11B-2BE7-4746-BA1A-8E2E362F06ED}"/>
                </a:ext>
              </a:extLst>
            </p:cNvPr>
            <p:cNvGrpSpPr/>
            <p:nvPr/>
          </p:nvGrpSpPr>
          <p:grpSpPr>
            <a:xfrm>
              <a:off x="3823545" y="4144788"/>
              <a:ext cx="1121241" cy="1809322"/>
              <a:chOff x="3823545" y="4144788"/>
              <a:chExt cx="1121241" cy="1809322"/>
            </a:xfrm>
            <a:grpFill/>
          </p:grpSpPr>
          <p:sp>
            <p:nvSpPr>
              <p:cNvPr id="200" name="Freeform 1228">
                <a:extLst>
                  <a:ext uri="{FF2B5EF4-FFF2-40B4-BE49-F238E27FC236}">
                    <a16:creationId xmlns:a16="http://schemas.microsoft.com/office/drawing/2014/main" id="{F20FEADC-C5DF-4261-ADAB-38E8D0170736}"/>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30">
                <a:extLst>
                  <a:ext uri="{FF2B5EF4-FFF2-40B4-BE49-F238E27FC236}">
                    <a16:creationId xmlns:a16="http://schemas.microsoft.com/office/drawing/2014/main" id="{D1AAD27B-B723-4F26-8A20-DCD9477AC197}"/>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231">
                <a:extLst>
                  <a:ext uri="{FF2B5EF4-FFF2-40B4-BE49-F238E27FC236}">
                    <a16:creationId xmlns:a16="http://schemas.microsoft.com/office/drawing/2014/main" id="{6EF3BEE0-C482-49D6-AC2D-CCCEE03D9B10}"/>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C3E26E13-82E5-415C-9C66-95B9585F47C4}"/>
                </a:ext>
              </a:extLst>
            </p:cNvPr>
            <p:cNvGrpSpPr/>
            <p:nvPr/>
          </p:nvGrpSpPr>
          <p:grpSpPr>
            <a:xfrm>
              <a:off x="1751012" y="1676400"/>
              <a:ext cx="3720198" cy="2808284"/>
              <a:chOff x="1751012" y="1676400"/>
              <a:chExt cx="3720198" cy="2808284"/>
            </a:xfrm>
            <a:grpFill/>
          </p:grpSpPr>
          <p:sp>
            <p:nvSpPr>
              <p:cNvPr id="135" name="Freeform 1229">
                <a:extLst>
                  <a:ext uri="{FF2B5EF4-FFF2-40B4-BE49-F238E27FC236}">
                    <a16:creationId xmlns:a16="http://schemas.microsoft.com/office/drawing/2014/main" id="{AB2C8389-8E22-4553-A844-4AF84579E0FA}"/>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33">
                <a:extLst>
                  <a:ext uri="{FF2B5EF4-FFF2-40B4-BE49-F238E27FC236}">
                    <a16:creationId xmlns:a16="http://schemas.microsoft.com/office/drawing/2014/main" id="{03A488A8-4AD9-4AF4-AF00-D0DE31F645C6}"/>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34">
                <a:extLst>
                  <a:ext uri="{FF2B5EF4-FFF2-40B4-BE49-F238E27FC236}">
                    <a16:creationId xmlns:a16="http://schemas.microsoft.com/office/drawing/2014/main" id="{A0E4E363-0699-4EB1-B79E-CD87BFC02B47}"/>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35">
                <a:extLst>
                  <a:ext uri="{FF2B5EF4-FFF2-40B4-BE49-F238E27FC236}">
                    <a16:creationId xmlns:a16="http://schemas.microsoft.com/office/drawing/2014/main" id="{99D7BAEF-507F-4815-B599-F45EDABCABBB}"/>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236">
                <a:extLst>
                  <a:ext uri="{FF2B5EF4-FFF2-40B4-BE49-F238E27FC236}">
                    <a16:creationId xmlns:a16="http://schemas.microsoft.com/office/drawing/2014/main" id="{79E70E27-64CE-4787-8A74-E702F25708E4}"/>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37">
                <a:extLst>
                  <a:ext uri="{FF2B5EF4-FFF2-40B4-BE49-F238E27FC236}">
                    <a16:creationId xmlns:a16="http://schemas.microsoft.com/office/drawing/2014/main" id="{4863B44A-A4AE-4BC3-BF68-2EDF1A8BCFB8}"/>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38">
                <a:extLst>
                  <a:ext uri="{FF2B5EF4-FFF2-40B4-BE49-F238E27FC236}">
                    <a16:creationId xmlns:a16="http://schemas.microsoft.com/office/drawing/2014/main" id="{B5AE5F2F-8148-48FD-A549-A5554CF26D68}"/>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39">
                <a:extLst>
                  <a:ext uri="{FF2B5EF4-FFF2-40B4-BE49-F238E27FC236}">
                    <a16:creationId xmlns:a16="http://schemas.microsoft.com/office/drawing/2014/main" id="{5EADF042-13B2-4EEA-93E1-AF49E562FDDA}"/>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40">
                <a:extLst>
                  <a:ext uri="{FF2B5EF4-FFF2-40B4-BE49-F238E27FC236}">
                    <a16:creationId xmlns:a16="http://schemas.microsoft.com/office/drawing/2014/main" id="{5FB0FC3D-AD98-4849-9BEC-4BF0FC357AE7}"/>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41">
                <a:extLst>
                  <a:ext uri="{FF2B5EF4-FFF2-40B4-BE49-F238E27FC236}">
                    <a16:creationId xmlns:a16="http://schemas.microsoft.com/office/drawing/2014/main" id="{37BB68FC-67BC-4FB0-B81C-6F508A780728}"/>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42">
                <a:extLst>
                  <a:ext uri="{FF2B5EF4-FFF2-40B4-BE49-F238E27FC236}">
                    <a16:creationId xmlns:a16="http://schemas.microsoft.com/office/drawing/2014/main" id="{76774C1C-FABF-49FE-A5B5-BBB9BD67F8DD}"/>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43">
                <a:extLst>
                  <a:ext uri="{FF2B5EF4-FFF2-40B4-BE49-F238E27FC236}">
                    <a16:creationId xmlns:a16="http://schemas.microsoft.com/office/drawing/2014/main" id="{F15F0631-085B-498D-8284-0BFC39381F9A}"/>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44">
                <a:extLst>
                  <a:ext uri="{FF2B5EF4-FFF2-40B4-BE49-F238E27FC236}">
                    <a16:creationId xmlns:a16="http://schemas.microsoft.com/office/drawing/2014/main" id="{9635724A-158E-4EA7-BAFE-B208920FF71F}"/>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5">
                <a:extLst>
                  <a:ext uri="{FF2B5EF4-FFF2-40B4-BE49-F238E27FC236}">
                    <a16:creationId xmlns:a16="http://schemas.microsoft.com/office/drawing/2014/main" id="{97F601FC-06EA-4392-BEE6-73E60C86AF66}"/>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46">
                <a:extLst>
                  <a:ext uri="{FF2B5EF4-FFF2-40B4-BE49-F238E27FC236}">
                    <a16:creationId xmlns:a16="http://schemas.microsoft.com/office/drawing/2014/main" id="{B73F28DF-9973-4CD4-A6A1-41CAFA449FA0}"/>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47">
                <a:extLst>
                  <a:ext uri="{FF2B5EF4-FFF2-40B4-BE49-F238E27FC236}">
                    <a16:creationId xmlns:a16="http://schemas.microsoft.com/office/drawing/2014/main" id="{73796AD0-3B11-4289-A052-8199EB87338D}"/>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48">
                <a:extLst>
                  <a:ext uri="{FF2B5EF4-FFF2-40B4-BE49-F238E27FC236}">
                    <a16:creationId xmlns:a16="http://schemas.microsoft.com/office/drawing/2014/main" id="{4FFC0531-4AB2-4B3A-A5BE-5C047F12B6CA}"/>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49">
                <a:extLst>
                  <a:ext uri="{FF2B5EF4-FFF2-40B4-BE49-F238E27FC236}">
                    <a16:creationId xmlns:a16="http://schemas.microsoft.com/office/drawing/2014/main" id="{EFB11C74-3394-4791-9920-EDD29E760BD1}"/>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50">
                <a:extLst>
                  <a:ext uri="{FF2B5EF4-FFF2-40B4-BE49-F238E27FC236}">
                    <a16:creationId xmlns:a16="http://schemas.microsoft.com/office/drawing/2014/main" id="{FC29309D-43AE-41D3-8BF5-5FEF46AAD65E}"/>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51">
                <a:extLst>
                  <a:ext uri="{FF2B5EF4-FFF2-40B4-BE49-F238E27FC236}">
                    <a16:creationId xmlns:a16="http://schemas.microsoft.com/office/drawing/2014/main" id="{A67D4C63-D322-4838-B6B5-221741511015}"/>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52">
                <a:extLst>
                  <a:ext uri="{FF2B5EF4-FFF2-40B4-BE49-F238E27FC236}">
                    <a16:creationId xmlns:a16="http://schemas.microsoft.com/office/drawing/2014/main" id="{B47B5B12-9FEC-41AC-BDE1-DBC4F1AAF317}"/>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53">
                <a:extLst>
                  <a:ext uri="{FF2B5EF4-FFF2-40B4-BE49-F238E27FC236}">
                    <a16:creationId xmlns:a16="http://schemas.microsoft.com/office/drawing/2014/main" id="{39D417F5-C51D-44C7-830C-B79B73B13F30}"/>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54">
                <a:extLst>
                  <a:ext uri="{FF2B5EF4-FFF2-40B4-BE49-F238E27FC236}">
                    <a16:creationId xmlns:a16="http://schemas.microsoft.com/office/drawing/2014/main" id="{F95818FB-8AEB-4299-869E-58C3A3839471}"/>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55">
                <a:extLst>
                  <a:ext uri="{FF2B5EF4-FFF2-40B4-BE49-F238E27FC236}">
                    <a16:creationId xmlns:a16="http://schemas.microsoft.com/office/drawing/2014/main" id="{3BD7DF0A-7953-4190-B2EF-070B0C29F69D}"/>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56">
                <a:extLst>
                  <a:ext uri="{FF2B5EF4-FFF2-40B4-BE49-F238E27FC236}">
                    <a16:creationId xmlns:a16="http://schemas.microsoft.com/office/drawing/2014/main" id="{5C055DF7-B4EA-436D-AC41-7ABF737B51B3}"/>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57">
                <a:extLst>
                  <a:ext uri="{FF2B5EF4-FFF2-40B4-BE49-F238E27FC236}">
                    <a16:creationId xmlns:a16="http://schemas.microsoft.com/office/drawing/2014/main" id="{046880CC-CE86-47EE-9852-3A94F0B96798}"/>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258">
                <a:extLst>
                  <a:ext uri="{FF2B5EF4-FFF2-40B4-BE49-F238E27FC236}">
                    <a16:creationId xmlns:a16="http://schemas.microsoft.com/office/drawing/2014/main" id="{97D3C2EF-4233-44CF-B838-3A20B4AD9E57}"/>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259">
                <a:extLst>
                  <a:ext uri="{FF2B5EF4-FFF2-40B4-BE49-F238E27FC236}">
                    <a16:creationId xmlns:a16="http://schemas.microsoft.com/office/drawing/2014/main" id="{5B02DC28-27C5-486E-A664-3E8350B3DAB3}"/>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260">
                <a:extLst>
                  <a:ext uri="{FF2B5EF4-FFF2-40B4-BE49-F238E27FC236}">
                    <a16:creationId xmlns:a16="http://schemas.microsoft.com/office/drawing/2014/main" id="{63CC1C36-7B72-4BAD-8A83-F80D48B20BCF}"/>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261">
                <a:extLst>
                  <a:ext uri="{FF2B5EF4-FFF2-40B4-BE49-F238E27FC236}">
                    <a16:creationId xmlns:a16="http://schemas.microsoft.com/office/drawing/2014/main" id="{8836ECAB-F019-4334-82A1-9233F13B3038}"/>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262">
                <a:extLst>
                  <a:ext uri="{FF2B5EF4-FFF2-40B4-BE49-F238E27FC236}">
                    <a16:creationId xmlns:a16="http://schemas.microsoft.com/office/drawing/2014/main" id="{80E5712B-E115-4609-8B98-F27881924346}"/>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263">
                <a:extLst>
                  <a:ext uri="{FF2B5EF4-FFF2-40B4-BE49-F238E27FC236}">
                    <a16:creationId xmlns:a16="http://schemas.microsoft.com/office/drawing/2014/main" id="{673C0D7D-19F4-4C5F-8C56-C1662F76BBD8}"/>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64">
                <a:extLst>
                  <a:ext uri="{FF2B5EF4-FFF2-40B4-BE49-F238E27FC236}">
                    <a16:creationId xmlns:a16="http://schemas.microsoft.com/office/drawing/2014/main" id="{BFEF2728-A2F9-4A8C-847A-5348A4F8B271}"/>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265">
                <a:extLst>
                  <a:ext uri="{FF2B5EF4-FFF2-40B4-BE49-F238E27FC236}">
                    <a16:creationId xmlns:a16="http://schemas.microsoft.com/office/drawing/2014/main" id="{FAA9D644-F873-4C75-B743-6439CE941343}"/>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266">
                <a:extLst>
                  <a:ext uri="{FF2B5EF4-FFF2-40B4-BE49-F238E27FC236}">
                    <a16:creationId xmlns:a16="http://schemas.microsoft.com/office/drawing/2014/main" id="{BCDA1E85-F56A-4563-8262-32FB58FAD22C}"/>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267">
                <a:extLst>
                  <a:ext uri="{FF2B5EF4-FFF2-40B4-BE49-F238E27FC236}">
                    <a16:creationId xmlns:a16="http://schemas.microsoft.com/office/drawing/2014/main" id="{D22613D1-39A7-46BA-9AE1-080DF251AE1E}"/>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268">
                <a:extLst>
                  <a:ext uri="{FF2B5EF4-FFF2-40B4-BE49-F238E27FC236}">
                    <a16:creationId xmlns:a16="http://schemas.microsoft.com/office/drawing/2014/main" id="{CF724F2E-9020-402C-B2AD-E89078A98F15}"/>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69">
                <a:extLst>
                  <a:ext uri="{FF2B5EF4-FFF2-40B4-BE49-F238E27FC236}">
                    <a16:creationId xmlns:a16="http://schemas.microsoft.com/office/drawing/2014/main" id="{6E18F950-EF4B-4182-8C41-8CA0762AECAA}"/>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70">
                <a:extLst>
                  <a:ext uri="{FF2B5EF4-FFF2-40B4-BE49-F238E27FC236}">
                    <a16:creationId xmlns:a16="http://schemas.microsoft.com/office/drawing/2014/main" id="{5D9F78E6-D4BE-4305-89C9-DFE0E216E3D9}"/>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71">
                <a:extLst>
                  <a:ext uri="{FF2B5EF4-FFF2-40B4-BE49-F238E27FC236}">
                    <a16:creationId xmlns:a16="http://schemas.microsoft.com/office/drawing/2014/main" id="{802633B0-629F-427D-B8B9-F0676E3C4A5D}"/>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72">
                <a:extLst>
                  <a:ext uri="{FF2B5EF4-FFF2-40B4-BE49-F238E27FC236}">
                    <a16:creationId xmlns:a16="http://schemas.microsoft.com/office/drawing/2014/main" id="{04908310-462C-4E91-8C29-576CD421CF54}"/>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273">
                <a:extLst>
                  <a:ext uri="{FF2B5EF4-FFF2-40B4-BE49-F238E27FC236}">
                    <a16:creationId xmlns:a16="http://schemas.microsoft.com/office/drawing/2014/main" id="{5C6AB89C-FB91-4221-BD41-BBF4C14BBE94}"/>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74">
                <a:extLst>
                  <a:ext uri="{FF2B5EF4-FFF2-40B4-BE49-F238E27FC236}">
                    <a16:creationId xmlns:a16="http://schemas.microsoft.com/office/drawing/2014/main" id="{9B74EE57-F784-408A-921C-442FC43294DB}"/>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75">
                <a:extLst>
                  <a:ext uri="{FF2B5EF4-FFF2-40B4-BE49-F238E27FC236}">
                    <a16:creationId xmlns:a16="http://schemas.microsoft.com/office/drawing/2014/main" id="{3A4C8C67-CCA2-4A7A-9541-B7A8763019D6}"/>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276">
                <a:extLst>
                  <a:ext uri="{FF2B5EF4-FFF2-40B4-BE49-F238E27FC236}">
                    <a16:creationId xmlns:a16="http://schemas.microsoft.com/office/drawing/2014/main" id="{5476347A-6650-4E93-886B-AA0CB4C5ED70}"/>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277">
                <a:extLst>
                  <a:ext uri="{FF2B5EF4-FFF2-40B4-BE49-F238E27FC236}">
                    <a16:creationId xmlns:a16="http://schemas.microsoft.com/office/drawing/2014/main" id="{CB552576-E2E8-40B8-A9A2-5C7DEA7DFB6C}"/>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278">
                <a:extLst>
                  <a:ext uri="{FF2B5EF4-FFF2-40B4-BE49-F238E27FC236}">
                    <a16:creationId xmlns:a16="http://schemas.microsoft.com/office/drawing/2014/main" id="{4D05C88A-0CB0-48C0-9576-63BFC1D0A0F2}"/>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79">
                <a:extLst>
                  <a:ext uri="{FF2B5EF4-FFF2-40B4-BE49-F238E27FC236}">
                    <a16:creationId xmlns:a16="http://schemas.microsoft.com/office/drawing/2014/main" id="{B6688A20-D5DC-4B27-9C74-50395CE73E47}"/>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280">
                <a:extLst>
                  <a:ext uri="{FF2B5EF4-FFF2-40B4-BE49-F238E27FC236}">
                    <a16:creationId xmlns:a16="http://schemas.microsoft.com/office/drawing/2014/main" id="{6FF882FF-3C0A-4F49-9B7F-B939B1AB6D83}"/>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81">
                <a:extLst>
                  <a:ext uri="{FF2B5EF4-FFF2-40B4-BE49-F238E27FC236}">
                    <a16:creationId xmlns:a16="http://schemas.microsoft.com/office/drawing/2014/main" id="{B9E98995-0C5A-4B85-81DE-D65E7B0298E2}"/>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282">
                <a:extLst>
                  <a:ext uri="{FF2B5EF4-FFF2-40B4-BE49-F238E27FC236}">
                    <a16:creationId xmlns:a16="http://schemas.microsoft.com/office/drawing/2014/main" id="{FAEA8797-D374-4839-AADC-088608AD4F49}"/>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283">
                <a:extLst>
                  <a:ext uri="{FF2B5EF4-FFF2-40B4-BE49-F238E27FC236}">
                    <a16:creationId xmlns:a16="http://schemas.microsoft.com/office/drawing/2014/main" id="{62E72172-0F5C-4DBE-8AC2-F3E56A212A72}"/>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284">
                <a:extLst>
                  <a:ext uri="{FF2B5EF4-FFF2-40B4-BE49-F238E27FC236}">
                    <a16:creationId xmlns:a16="http://schemas.microsoft.com/office/drawing/2014/main" id="{3D6CB91A-9BD3-4AAF-A5FA-A777EB5A0DB7}"/>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85">
                <a:extLst>
                  <a:ext uri="{FF2B5EF4-FFF2-40B4-BE49-F238E27FC236}">
                    <a16:creationId xmlns:a16="http://schemas.microsoft.com/office/drawing/2014/main" id="{2F11FFC3-45C8-4855-9C9A-C274EB216630}"/>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86">
                <a:extLst>
                  <a:ext uri="{FF2B5EF4-FFF2-40B4-BE49-F238E27FC236}">
                    <a16:creationId xmlns:a16="http://schemas.microsoft.com/office/drawing/2014/main" id="{BA9ED1EE-2CB4-42EE-993C-474F71CE02B6}"/>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87">
                <a:extLst>
                  <a:ext uri="{FF2B5EF4-FFF2-40B4-BE49-F238E27FC236}">
                    <a16:creationId xmlns:a16="http://schemas.microsoft.com/office/drawing/2014/main" id="{41AF3DBA-9ABD-4020-A8ED-2F2C536C8292}"/>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288">
                <a:extLst>
                  <a:ext uri="{FF2B5EF4-FFF2-40B4-BE49-F238E27FC236}">
                    <a16:creationId xmlns:a16="http://schemas.microsoft.com/office/drawing/2014/main" id="{539FFABD-112C-4402-9DE0-7362FAA7FEBA}"/>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89">
                <a:extLst>
                  <a:ext uri="{FF2B5EF4-FFF2-40B4-BE49-F238E27FC236}">
                    <a16:creationId xmlns:a16="http://schemas.microsoft.com/office/drawing/2014/main" id="{2F3EFD3F-4EC8-4B5F-854D-765B8986F1BB}"/>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290">
                <a:extLst>
                  <a:ext uri="{FF2B5EF4-FFF2-40B4-BE49-F238E27FC236}">
                    <a16:creationId xmlns:a16="http://schemas.microsoft.com/office/drawing/2014/main" id="{8C91F0A0-ED85-48D5-ABB6-C3A5A841098A}"/>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291">
                <a:extLst>
                  <a:ext uri="{FF2B5EF4-FFF2-40B4-BE49-F238E27FC236}">
                    <a16:creationId xmlns:a16="http://schemas.microsoft.com/office/drawing/2014/main" id="{E096E2E9-1587-466C-A410-54C91BCD03F3}"/>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92">
                <a:extLst>
                  <a:ext uri="{FF2B5EF4-FFF2-40B4-BE49-F238E27FC236}">
                    <a16:creationId xmlns:a16="http://schemas.microsoft.com/office/drawing/2014/main" id="{85CACAB7-58B0-46CC-9FC8-122461E2FA4D}"/>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93">
                <a:extLst>
                  <a:ext uri="{FF2B5EF4-FFF2-40B4-BE49-F238E27FC236}">
                    <a16:creationId xmlns:a16="http://schemas.microsoft.com/office/drawing/2014/main" id="{3167D8F9-71BF-4834-B36C-53251E073888}"/>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294">
                <a:extLst>
                  <a:ext uri="{FF2B5EF4-FFF2-40B4-BE49-F238E27FC236}">
                    <a16:creationId xmlns:a16="http://schemas.microsoft.com/office/drawing/2014/main" id="{0A73E06F-C2BB-42E0-A8C8-61E7AA7899D3}"/>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95">
                <a:extLst>
                  <a:ext uri="{FF2B5EF4-FFF2-40B4-BE49-F238E27FC236}">
                    <a16:creationId xmlns:a16="http://schemas.microsoft.com/office/drawing/2014/main" id="{C738BE07-4B97-45B3-8304-44EF5387F0A6}"/>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96">
                <a:extLst>
                  <a:ext uri="{FF2B5EF4-FFF2-40B4-BE49-F238E27FC236}">
                    <a16:creationId xmlns:a16="http://schemas.microsoft.com/office/drawing/2014/main" id="{D70A9111-23ED-4B19-9981-01DAF9A3B441}"/>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1364">
              <a:extLst>
                <a:ext uri="{FF2B5EF4-FFF2-40B4-BE49-F238E27FC236}">
                  <a16:creationId xmlns:a16="http://schemas.microsoft.com/office/drawing/2014/main" id="{58E948EA-B951-446E-A50D-737919EC1EBB}"/>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26">
              <a:extLst>
                <a:ext uri="{FF2B5EF4-FFF2-40B4-BE49-F238E27FC236}">
                  <a16:creationId xmlns:a16="http://schemas.microsoft.com/office/drawing/2014/main" id="{3CA1EBBB-42FD-4F89-9316-EA1B9873CD3B}"/>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2AB3A76C-0FBF-406A-9A81-38C3D414937D}"/>
                </a:ext>
              </a:extLst>
            </p:cNvPr>
            <p:cNvGrpSpPr/>
            <p:nvPr/>
          </p:nvGrpSpPr>
          <p:grpSpPr>
            <a:xfrm>
              <a:off x="8486745" y="4130279"/>
              <a:ext cx="1562691" cy="1521241"/>
              <a:chOff x="8486745" y="4130279"/>
              <a:chExt cx="1562691" cy="1521241"/>
            </a:xfrm>
            <a:grpFill/>
          </p:grpSpPr>
          <p:sp>
            <p:nvSpPr>
              <p:cNvPr id="115" name="Freeform 1220">
                <a:extLst>
                  <a:ext uri="{FF2B5EF4-FFF2-40B4-BE49-F238E27FC236}">
                    <a16:creationId xmlns:a16="http://schemas.microsoft.com/office/drawing/2014/main" id="{46314625-72BB-4596-86DD-E6CD52B0834E}"/>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21">
                <a:extLst>
                  <a:ext uri="{FF2B5EF4-FFF2-40B4-BE49-F238E27FC236}">
                    <a16:creationId xmlns:a16="http://schemas.microsoft.com/office/drawing/2014/main" id="{128984F0-2ABA-4741-BD62-003E2926B066}"/>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222">
                <a:extLst>
                  <a:ext uri="{FF2B5EF4-FFF2-40B4-BE49-F238E27FC236}">
                    <a16:creationId xmlns:a16="http://schemas.microsoft.com/office/drawing/2014/main" id="{E5381F2C-0E36-48E7-933A-221931FB6773}"/>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223">
                <a:extLst>
                  <a:ext uri="{FF2B5EF4-FFF2-40B4-BE49-F238E27FC236}">
                    <a16:creationId xmlns:a16="http://schemas.microsoft.com/office/drawing/2014/main" id="{FDB8E698-E6CE-4A6E-B795-243D3DB31C8C}"/>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224">
                <a:extLst>
                  <a:ext uri="{FF2B5EF4-FFF2-40B4-BE49-F238E27FC236}">
                    <a16:creationId xmlns:a16="http://schemas.microsoft.com/office/drawing/2014/main" id="{C28236AD-BF4D-48F1-B586-009C94F2BD78}"/>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25">
                <a:extLst>
                  <a:ext uri="{FF2B5EF4-FFF2-40B4-BE49-F238E27FC236}">
                    <a16:creationId xmlns:a16="http://schemas.microsoft.com/office/drawing/2014/main" id="{4A277752-5429-4B19-9859-29C47DCCB38C}"/>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09">
                <a:extLst>
                  <a:ext uri="{FF2B5EF4-FFF2-40B4-BE49-F238E27FC236}">
                    <a16:creationId xmlns:a16="http://schemas.microsoft.com/office/drawing/2014/main" id="{F1AD52ED-4082-4F0E-B8B6-F4F4D409BD54}"/>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10">
                <a:extLst>
                  <a:ext uri="{FF2B5EF4-FFF2-40B4-BE49-F238E27FC236}">
                    <a16:creationId xmlns:a16="http://schemas.microsoft.com/office/drawing/2014/main" id="{17B77CB5-9FB4-45AC-A146-9FA1E41B1C55}"/>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11">
                <a:extLst>
                  <a:ext uri="{FF2B5EF4-FFF2-40B4-BE49-F238E27FC236}">
                    <a16:creationId xmlns:a16="http://schemas.microsoft.com/office/drawing/2014/main" id="{FF21B317-F4C7-4E1B-9C7C-D8FB4A694DA4}"/>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12">
                <a:extLst>
                  <a:ext uri="{FF2B5EF4-FFF2-40B4-BE49-F238E27FC236}">
                    <a16:creationId xmlns:a16="http://schemas.microsoft.com/office/drawing/2014/main" id="{72BD7D43-F1AA-4E7E-BA9A-6AC1C7DAC956}"/>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13">
                <a:extLst>
                  <a:ext uri="{FF2B5EF4-FFF2-40B4-BE49-F238E27FC236}">
                    <a16:creationId xmlns:a16="http://schemas.microsoft.com/office/drawing/2014/main" id="{829F8F2D-1CFB-4664-BC0D-BA7816C0C2FF}"/>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14">
                <a:extLst>
                  <a:ext uri="{FF2B5EF4-FFF2-40B4-BE49-F238E27FC236}">
                    <a16:creationId xmlns:a16="http://schemas.microsoft.com/office/drawing/2014/main" id="{B685EA80-9F3A-4A87-8128-0DF3BDF246D7}"/>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15">
                <a:extLst>
                  <a:ext uri="{FF2B5EF4-FFF2-40B4-BE49-F238E27FC236}">
                    <a16:creationId xmlns:a16="http://schemas.microsoft.com/office/drawing/2014/main" id="{827B7BCA-3823-4FCC-90F6-3F92274F1CEB}"/>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6">
                <a:extLst>
                  <a:ext uri="{FF2B5EF4-FFF2-40B4-BE49-F238E27FC236}">
                    <a16:creationId xmlns:a16="http://schemas.microsoft.com/office/drawing/2014/main" id="{C60EB205-3C01-4C5D-93D2-33F03038D7EA}"/>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17">
                <a:extLst>
                  <a:ext uri="{FF2B5EF4-FFF2-40B4-BE49-F238E27FC236}">
                    <a16:creationId xmlns:a16="http://schemas.microsoft.com/office/drawing/2014/main" id="{521E9E42-3901-441C-998D-5920C721B51D}"/>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8">
                <a:extLst>
                  <a:ext uri="{FF2B5EF4-FFF2-40B4-BE49-F238E27FC236}">
                    <a16:creationId xmlns:a16="http://schemas.microsoft.com/office/drawing/2014/main" id="{A6DAF485-556E-4BDD-B1E6-61AD8F8A8443}"/>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19">
                <a:extLst>
                  <a:ext uri="{FF2B5EF4-FFF2-40B4-BE49-F238E27FC236}">
                    <a16:creationId xmlns:a16="http://schemas.microsoft.com/office/drawing/2014/main" id="{AFB1D70D-61D7-476B-82FD-BC555B689DC5}"/>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08">
                <a:extLst>
                  <a:ext uri="{FF2B5EF4-FFF2-40B4-BE49-F238E27FC236}">
                    <a16:creationId xmlns:a16="http://schemas.microsoft.com/office/drawing/2014/main" id="{391EEB96-7664-43BE-9673-0EF069777029}"/>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14">
                <a:extLst>
                  <a:ext uri="{FF2B5EF4-FFF2-40B4-BE49-F238E27FC236}">
                    <a16:creationId xmlns:a16="http://schemas.microsoft.com/office/drawing/2014/main" id="{EF00D609-563C-4E55-AC74-818D99F56E3E}"/>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18">
                <a:extLst>
                  <a:ext uri="{FF2B5EF4-FFF2-40B4-BE49-F238E27FC236}">
                    <a16:creationId xmlns:a16="http://schemas.microsoft.com/office/drawing/2014/main" id="{AC0D03D7-FD40-42DA-A406-03F3FA25C9D7}"/>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7A906F17-7719-4664-857E-0A797F468836}"/>
                </a:ext>
              </a:extLst>
            </p:cNvPr>
            <p:cNvGrpSpPr/>
            <p:nvPr/>
          </p:nvGrpSpPr>
          <p:grpSpPr>
            <a:xfrm>
              <a:off x="6389342" y="1817332"/>
              <a:ext cx="3937813" cy="2901547"/>
              <a:chOff x="6389342" y="1817332"/>
              <a:chExt cx="3937813" cy="2901547"/>
            </a:xfrm>
            <a:grpFill/>
          </p:grpSpPr>
          <p:sp>
            <p:nvSpPr>
              <p:cNvPr id="62" name="Freeform 1297">
                <a:extLst>
                  <a:ext uri="{FF2B5EF4-FFF2-40B4-BE49-F238E27FC236}">
                    <a16:creationId xmlns:a16="http://schemas.microsoft.com/office/drawing/2014/main" id="{F6E777DE-7F25-4484-A941-A805C728FE78}"/>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298">
                <a:extLst>
                  <a:ext uri="{FF2B5EF4-FFF2-40B4-BE49-F238E27FC236}">
                    <a16:creationId xmlns:a16="http://schemas.microsoft.com/office/drawing/2014/main" id="{F67230F9-F9C0-4876-A3D4-5292AA352376}"/>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99">
                <a:extLst>
                  <a:ext uri="{FF2B5EF4-FFF2-40B4-BE49-F238E27FC236}">
                    <a16:creationId xmlns:a16="http://schemas.microsoft.com/office/drawing/2014/main" id="{40A97413-B6D1-4387-8B0F-E3D08941BA4B}"/>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00">
                <a:extLst>
                  <a:ext uri="{FF2B5EF4-FFF2-40B4-BE49-F238E27FC236}">
                    <a16:creationId xmlns:a16="http://schemas.microsoft.com/office/drawing/2014/main" id="{A6BF93E4-0638-478B-9D87-90C492C2E263}"/>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01">
                <a:extLst>
                  <a:ext uri="{FF2B5EF4-FFF2-40B4-BE49-F238E27FC236}">
                    <a16:creationId xmlns:a16="http://schemas.microsoft.com/office/drawing/2014/main" id="{D83ABD4A-EDC4-4754-A3DF-28E90927D156}"/>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302">
                <a:extLst>
                  <a:ext uri="{FF2B5EF4-FFF2-40B4-BE49-F238E27FC236}">
                    <a16:creationId xmlns:a16="http://schemas.microsoft.com/office/drawing/2014/main" id="{18CF2A38-07A3-4ED8-8FDB-018241C153B1}"/>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03">
                <a:extLst>
                  <a:ext uri="{FF2B5EF4-FFF2-40B4-BE49-F238E27FC236}">
                    <a16:creationId xmlns:a16="http://schemas.microsoft.com/office/drawing/2014/main" id="{4D3EF711-CAC9-460E-89BA-61B9485FBEB0}"/>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304">
                <a:extLst>
                  <a:ext uri="{FF2B5EF4-FFF2-40B4-BE49-F238E27FC236}">
                    <a16:creationId xmlns:a16="http://schemas.microsoft.com/office/drawing/2014/main" id="{6216DEE8-3A53-4BBB-81B3-604E28313032}"/>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305">
                <a:extLst>
                  <a:ext uri="{FF2B5EF4-FFF2-40B4-BE49-F238E27FC236}">
                    <a16:creationId xmlns:a16="http://schemas.microsoft.com/office/drawing/2014/main" id="{A68AAEF9-F0E4-42D1-8C1F-49FFC31558F9}"/>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06">
                <a:extLst>
                  <a:ext uri="{FF2B5EF4-FFF2-40B4-BE49-F238E27FC236}">
                    <a16:creationId xmlns:a16="http://schemas.microsoft.com/office/drawing/2014/main" id="{03AAEA04-B893-41B4-9994-E76CB79895E7}"/>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07">
                <a:extLst>
                  <a:ext uri="{FF2B5EF4-FFF2-40B4-BE49-F238E27FC236}">
                    <a16:creationId xmlns:a16="http://schemas.microsoft.com/office/drawing/2014/main" id="{C1EAB5C8-52AB-496F-8D37-0C16CA02943A}"/>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09">
                <a:extLst>
                  <a:ext uri="{FF2B5EF4-FFF2-40B4-BE49-F238E27FC236}">
                    <a16:creationId xmlns:a16="http://schemas.microsoft.com/office/drawing/2014/main" id="{DAB1A6B6-2329-4BDB-A238-6DC8FB8DBA94}"/>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10">
                <a:extLst>
                  <a:ext uri="{FF2B5EF4-FFF2-40B4-BE49-F238E27FC236}">
                    <a16:creationId xmlns:a16="http://schemas.microsoft.com/office/drawing/2014/main" id="{1E4E9373-BC21-4029-9180-BA72A2A9DDEA}"/>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11">
                <a:extLst>
                  <a:ext uri="{FF2B5EF4-FFF2-40B4-BE49-F238E27FC236}">
                    <a16:creationId xmlns:a16="http://schemas.microsoft.com/office/drawing/2014/main" id="{C30BE69F-122A-4192-A85A-B007E565A364}"/>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12">
                <a:extLst>
                  <a:ext uri="{FF2B5EF4-FFF2-40B4-BE49-F238E27FC236}">
                    <a16:creationId xmlns:a16="http://schemas.microsoft.com/office/drawing/2014/main" id="{2202D6BF-39DC-4404-8CEC-E22BBB0A39DA}"/>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13">
                <a:extLst>
                  <a:ext uri="{FF2B5EF4-FFF2-40B4-BE49-F238E27FC236}">
                    <a16:creationId xmlns:a16="http://schemas.microsoft.com/office/drawing/2014/main" id="{33BD97AE-83E1-47AC-8ADA-79F440BCF9A1}"/>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15">
                <a:extLst>
                  <a:ext uri="{FF2B5EF4-FFF2-40B4-BE49-F238E27FC236}">
                    <a16:creationId xmlns:a16="http://schemas.microsoft.com/office/drawing/2014/main" id="{D29247FA-241C-4BD5-B2E6-44CF84935759}"/>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16">
                <a:extLst>
                  <a:ext uri="{FF2B5EF4-FFF2-40B4-BE49-F238E27FC236}">
                    <a16:creationId xmlns:a16="http://schemas.microsoft.com/office/drawing/2014/main" id="{6A260942-9F3C-4264-B2AF-68269483D259}"/>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17">
                <a:extLst>
                  <a:ext uri="{FF2B5EF4-FFF2-40B4-BE49-F238E27FC236}">
                    <a16:creationId xmlns:a16="http://schemas.microsoft.com/office/drawing/2014/main" id="{934FFD08-CB57-41C9-A9E0-975A81C5082A}"/>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19">
                <a:extLst>
                  <a:ext uri="{FF2B5EF4-FFF2-40B4-BE49-F238E27FC236}">
                    <a16:creationId xmlns:a16="http://schemas.microsoft.com/office/drawing/2014/main" id="{B95D8F5E-E351-42C0-BBBC-591B8266FE16}"/>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20">
                <a:extLst>
                  <a:ext uri="{FF2B5EF4-FFF2-40B4-BE49-F238E27FC236}">
                    <a16:creationId xmlns:a16="http://schemas.microsoft.com/office/drawing/2014/main" id="{34EB91BE-28B9-40AE-8ADF-357116668485}"/>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21">
                <a:extLst>
                  <a:ext uri="{FF2B5EF4-FFF2-40B4-BE49-F238E27FC236}">
                    <a16:creationId xmlns:a16="http://schemas.microsoft.com/office/drawing/2014/main" id="{6DCBD68E-C36D-4173-91A2-FB709DAA5151}"/>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22">
                <a:extLst>
                  <a:ext uri="{FF2B5EF4-FFF2-40B4-BE49-F238E27FC236}">
                    <a16:creationId xmlns:a16="http://schemas.microsoft.com/office/drawing/2014/main" id="{86442C55-48C0-4745-9CDC-940736ACC2CE}"/>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23">
                <a:extLst>
                  <a:ext uri="{FF2B5EF4-FFF2-40B4-BE49-F238E27FC236}">
                    <a16:creationId xmlns:a16="http://schemas.microsoft.com/office/drawing/2014/main" id="{C5319489-6E79-4499-B284-D83736F6AD63}"/>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24">
                <a:extLst>
                  <a:ext uri="{FF2B5EF4-FFF2-40B4-BE49-F238E27FC236}">
                    <a16:creationId xmlns:a16="http://schemas.microsoft.com/office/drawing/2014/main" id="{671ACD61-E27A-496B-AF0C-425C34EC2F38}"/>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25">
                <a:extLst>
                  <a:ext uri="{FF2B5EF4-FFF2-40B4-BE49-F238E27FC236}">
                    <a16:creationId xmlns:a16="http://schemas.microsoft.com/office/drawing/2014/main" id="{791085B6-12A1-4CBA-93B7-A001FBE20B7C}"/>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26">
                <a:extLst>
                  <a:ext uri="{FF2B5EF4-FFF2-40B4-BE49-F238E27FC236}">
                    <a16:creationId xmlns:a16="http://schemas.microsoft.com/office/drawing/2014/main" id="{30163FC1-CBE2-4B24-86C5-AA0F35EF40E8}"/>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27">
                <a:extLst>
                  <a:ext uri="{FF2B5EF4-FFF2-40B4-BE49-F238E27FC236}">
                    <a16:creationId xmlns:a16="http://schemas.microsoft.com/office/drawing/2014/main" id="{2009F4D9-FB49-408E-A8FF-0825EE0C9FBA}"/>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28">
                <a:extLst>
                  <a:ext uri="{FF2B5EF4-FFF2-40B4-BE49-F238E27FC236}">
                    <a16:creationId xmlns:a16="http://schemas.microsoft.com/office/drawing/2014/main" id="{B2D09254-FC97-43DF-9FD4-DFACFCD700A9}"/>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29">
                <a:extLst>
                  <a:ext uri="{FF2B5EF4-FFF2-40B4-BE49-F238E27FC236}">
                    <a16:creationId xmlns:a16="http://schemas.microsoft.com/office/drawing/2014/main" id="{37C445D6-C3F3-4E9E-86EC-8D27754AE999}"/>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30">
                <a:extLst>
                  <a:ext uri="{FF2B5EF4-FFF2-40B4-BE49-F238E27FC236}">
                    <a16:creationId xmlns:a16="http://schemas.microsoft.com/office/drawing/2014/main" id="{837BAFC1-B145-4C20-9CA8-DEC0A7531FB9}"/>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31">
                <a:extLst>
                  <a:ext uri="{FF2B5EF4-FFF2-40B4-BE49-F238E27FC236}">
                    <a16:creationId xmlns:a16="http://schemas.microsoft.com/office/drawing/2014/main" id="{C809F0DC-FDD1-4463-A8D9-47D005978EB1}"/>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32">
                <a:extLst>
                  <a:ext uri="{FF2B5EF4-FFF2-40B4-BE49-F238E27FC236}">
                    <a16:creationId xmlns:a16="http://schemas.microsoft.com/office/drawing/2014/main" id="{30F56AF2-93D5-48E3-9405-2360E58291EE}"/>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33">
                <a:extLst>
                  <a:ext uri="{FF2B5EF4-FFF2-40B4-BE49-F238E27FC236}">
                    <a16:creationId xmlns:a16="http://schemas.microsoft.com/office/drawing/2014/main" id="{DBA5927D-5B81-4C97-82F8-70EA77AAD0E9}"/>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34">
                <a:extLst>
                  <a:ext uri="{FF2B5EF4-FFF2-40B4-BE49-F238E27FC236}">
                    <a16:creationId xmlns:a16="http://schemas.microsoft.com/office/drawing/2014/main" id="{C79C99D3-866D-418D-8687-B61207144ECA}"/>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35">
                <a:extLst>
                  <a:ext uri="{FF2B5EF4-FFF2-40B4-BE49-F238E27FC236}">
                    <a16:creationId xmlns:a16="http://schemas.microsoft.com/office/drawing/2014/main" id="{40ACB71C-E477-4A8E-85FB-960EDE1FD75A}"/>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36">
                <a:extLst>
                  <a:ext uri="{FF2B5EF4-FFF2-40B4-BE49-F238E27FC236}">
                    <a16:creationId xmlns:a16="http://schemas.microsoft.com/office/drawing/2014/main" id="{97CDDFA6-F765-4641-8AAA-EF0F795AE198}"/>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37">
                <a:extLst>
                  <a:ext uri="{FF2B5EF4-FFF2-40B4-BE49-F238E27FC236}">
                    <a16:creationId xmlns:a16="http://schemas.microsoft.com/office/drawing/2014/main" id="{76306362-C2B0-48BF-BE1F-ECECD5E71503}"/>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38">
                <a:extLst>
                  <a:ext uri="{FF2B5EF4-FFF2-40B4-BE49-F238E27FC236}">
                    <a16:creationId xmlns:a16="http://schemas.microsoft.com/office/drawing/2014/main" id="{7C96DF72-5756-4E1C-9008-B7E0D22C71CB}"/>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39">
                <a:extLst>
                  <a:ext uri="{FF2B5EF4-FFF2-40B4-BE49-F238E27FC236}">
                    <a16:creationId xmlns:a16="http://schemas.microsoft.com/office/drawing/2014/main" id="{145AEB6C-9CB6-4F56-8DD7-C416BC607A61}"/>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40">
                <a:extLst>
                  <a:ext uri="{FF2B5EF4-FFF2-40B4-BE49-F238E27FC236}">
                    <a16:creationId xmlns:a16="http://schemas.microsoft.com/office/drawing/2014/main" id="{12117763-F6C5-4E67-81D7-A693E7BE1D92}"/>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41">
                <a:extLst>
                  <a:ext uri="{FF2B5EF4-FFF2-40B4-BE49-F238E27FC236}">
                    <a16:creationId xmlns:a16="http://schemas.microsoft.com/office/drawing/2014/main" id="{64D52172-A3B0-4569-B9D1-D071252FAC5F}"/>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42">
                <a:extLst>
                  <a:ext uri="{FF2B5EF4-FFF2-40B4-BE49-F238E27FC236}">
                    <a16:creationId xmlns:a16="http://schemas.microsoft.com/office/drawing/2014/main" id="{6FF02ECC-D20D-4ECA-9D7C-AB957C57AD85}"/>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43">
                <a:extLst>
                  <a:ext uri="{FF2B5EF4-FFF2-40B4-BE49-F238E27FC236}">
                    <a16:creationId xmlns:a16="http://schemas.microsoft.com/office/drawing/2014/main" id="{5CA38C07-F500-4BD6-8DDA-862135868461}"/>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44">
                <a:extLst>
                  <a:ext uri="{FF2B5EF4-FFF2-40B4-BE49-F238E27FC236}">
                    <a16:creationId xmlns:a16="http://schemas.microsoft.com/office/drawing/2014/main" id="{4D17A864-250E-4FFA-8127-7A8DD0F86312}"/>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45">
                <a:extLst>
                  <a:ext uri="{FF2B5EF4-FFF2-40B4-BE49-F238E27FC236}">
                    <a16:creationId xmlns:a16="http://schemas.microsoft.com/office/drawing/2014/main" id="{7F20754F-44D2-4E6C-9DEE-CEC8605B7029}"/>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47">
                <a:extLst>
                  <a:ext uri="{FF2B5EF4-FFF2-40B4-BE49-F238E27FC236}">
                    <a16:creationId xmlns:a16="http://schemas.microsoft.com/office/drawing/2014/main" id="{5F6F4CF9-60DF-4A55-8455-A50AF6A2B11C}"/>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49">
                <a:extLst>
                  <a:ext uri="{FF2B5EF4-FFF2-40B4-BE49-F238E27FC236}">
                    <a16:creationId xmlns:a16="http://schemas.microsoft.com/office/drawing/2014/main" id="{B7C2A681-06D8-499E-98FF-21521A6BA451}"/>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51">
                <a:extLst>
                  <a:ext uri="{FF2B5EF4-FFF2-40B4-BE49-F238E27FC236}">
                    <a16:creationId xmlns:a16="http://schemas.microsoft.com/office/drawing/2014/main" id="{30F2DD70-C837-48AD-8126-D087F50980A3}"/>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52">
                <a:extLst>
                  <a:ext uri="{FF2B5EF4-FFF2-40B4-BE49-F238E27FC236}">
                    <a16:creationId xmlns:a16="http://schemas.microsoft.com/office/drawing/2014/main" id="{5AA351DC-07E8-4DCC-B7A8-6AB9F0234075}"/>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53">
                <a:extLst>
                  <a:ext uri="{FF2B5EF4-FFF2-40B4-BE49-F238E27FC236}">
                    <a16:creationId xmlns:a16="http://schemas.microsoft.com/office/drawing/2014/main" id="{0F649393-15BA-41A2-80E1-F988283FCD72}"/>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58">
                <a:extLst>
                  <a:ext uri="{FF2B5EF4-FFF2-40B4-BE49-F238E27FC236}">
                    <a16:creationId xmlns:a16="http://schemas.microsoft.com/office/drawing/2014/main" id="{ED2BF36A-4AF8-4942-BC18-6D5746FF4413}"/>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Freeform 1380">
              <a:extLst>
                <a:ext uri="{FF2B5EF4-FFF2-40B4-BE49-F238E27FC236}">
                  <a16:creationId xmlns:a16="http://schemas.microsoft.com/office/drawing/2014/main" id="{F3F4C24F-786B-4A97-8C7A-4060A59C3CAD}"/>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9FEB7505-8304-4AF5-AA14-5AB5907F6D41}"/>
                </a:ext>
              </a:extLst>
            </p:cNvPr>
            <p:cNvGrpSpPr/>
            <p:nvPr/>
          </p:nvGrpSpPr>
          <p:grpSpPr>
            <a:xfrm>
              <a:off x="5601779" y="1788317"/>
              <a:ext cx="1875644" cy="1772016"/>
              <a:chOff x="5601779" y="1788317"/>
              <a:chExt cx="1875644" cy="1772016"/>
            </a:xfrm>
            <a:grpFill/>
          </p:grpSpPr>
          <p:sp>
            <p:nvSpPr>
              <p:cNvPr id="26" name="Freeform 1232">
                <a:extLst>
                  <a:ext uri="{FF2B5EF4-FFF2-40B4-BE49-F238E27FC236}">
                    <a16:creationId xmlns:a16="http://schemas.microsoft.com/office/drawing/2014/main" id="{8898DAC7-7DCB-4B4B-9AFC-17BF30353F4E}"/>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46">
                <a:extLst>
                  <a:ext uri="{FF2B5EF4-FFF2-40B4-BE49-F238E27FC236}">
                    <a16:creationId xmlns:a16="http://schemas.microsoft.com/office/drawing/2014/main" id="{367252A0-AE72-4111-8E78-11BB476256CF}"/>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348">
                <a:extLst>
                  <a:ext uri="{FF2B5EF4-FFF2-40B4-BE49-F238E27FC236}">
                    <a16:creationId xmlns:a16="http://schemas.microsoft.com/office/drawing/2014/main" id="{E8E49DF5-9241-42EE-9B88-09CDD1D3D7AC}"/>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350">
                <a:extLst>
                  <a:ext uri="{FF2B5EF4-FFF2-40B4-BE49-F238E27FC236}">
                    <a16:creationId xmlns:a16="http://schemas.microsoft.com/office/drawing/2014/main" id="{20D63872-9E18-46D5-9E38-96DFFA8595F8}"/>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54">
                <a:extLst>
                  <a:ext uri="{FF2B5EF4-FFF2-40B4-BE49-F238E27FC236}">
                    <a16:creationId xmlns:a16="http://schemas.microsoft.com/office/drawing/2014/main" id="{A0E4BE99-04F7-4AFC-A5A7-2EDB6811A31C}"/>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55">
                <a:extLst>
                  <a:ext uri="{FF2B5EF4-FFF2-40B4-BE49-F238E27FC236}">
                    <a16:creationId xmlns:a16="http://schemas.microsoft.com/office/drawing/2014/main" id="{2051A9D5-0315-40E1-93F3-9C4D89BD23D6}"/>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56">
                <a:extLst>
                  <a:ext uri="{FF2B5EF4-FFF2-40B4-BE49-F238E27FC236}">
                    <a16:creationId xmlns:a16="http://schemas.microsoft.com/office/drawing/2014/main" id="{09FB4077-6C90-4A87-8695-B69930095A22}"/>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1357">
                <a:extLst>
                  <a:ext uri="{FF2B5EF4-FFF2-40B4-BE49-F238E27FC236}">
                    <a16:creationId xmlns:a16="http://schemas.microsoft.com/office/drawing/2014/main" id="{F625E600-C32E-44C1-BF8F-790FF25AFD31}"/>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59">
                <a:extLst>
                  <a:ext uri="{FF2B5EF4-FFF2-40B4-BE49-F238E27FC236}">
                    <a16:creationId xmlns:a16="http://schemas.microsoft.com/office/drawing/2014/main" id="{E5296ECA-3977-4D11-B929-636D4B6DAEEF}"/>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60">
                <a:extLst>
                  <a:ext uri="{FF2B5EF4-FFF2-40B4-BE49-F238E27FC236}">
                    <a16:creationId xmlns:a16="http://schemas.microsoft.com/office/drawing/2014/main" id="{BB201B33-0A6C-4018-8AEE-350242FE4E58}"/>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61">
                <a:extLst>
                  <a:ext uri="{FF2B5EF4-FFF2-40B4-BE49-F238E27FC236}">
                    <a16:creationId xmlns:a16="http://schemas.microsoft.com/office/drawing/2014/main" id="{01C1979F-2A86-4BD4-9C56-1B7294D00583}"/>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62">
                <a:extLst>
                  <a:ext uri="{FF2B5EF4-FFF2-40B4-BE49-F238E27FC236}">
                    <a16:creationId xmlns:a16="http://schemas.microsoft.com/office/drawing/2014/main" id="{4CE01406-2984-44E4-ADB0-7BB33A20508B}"/>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63">
                <a:extLst>
                  <a:ext uri="{FF2B5EF4-FFF2-40B4-BE49-F238E27FC236}">
                    <a16:creationId xmlns:a16="http://schemas.microsoft.com/office/drawing/2014/main" id="{2F5B97A5-7DB7-447E-895A-460A61E8917F}"/>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65">
                <a:extLst>
                  <a:ext uri="{FF2B5EF4-FFF2-40B4-BE49-F238E27FC236}">
                    <a16:creationId xmlns:a16="http://schemas.microsoft.com/office/drawing/2014/main" id="{D2661C6F-0711-40AE-A82F-EB945F05DCDC}"/>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66">
                <a:extLst>
                  <a:ext uri="{FF2B5EF4-FFF2-40B4-BE49-F238E27FC236}">
                    <a16:creationId xmlns:a16="http://schemas.microsoft.com/office/drawing/2014/main" id="{6CB2C952-BB47-46D1-8AFD-B7605DA17BDF}"/>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67">
                <a:extLst>
                  <a:ext uri="{FF2B5EF4-FFF2-40B4-BE49-F238E27FC236}">
                    <a16:creationId xmlns:a16="http://schemas.microsoft.com/office/drawing/2014/main" id="{3BAF610B-B9D0-4703-BDC7-5416E49E29A4}"/>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68">
                <a:extLst>
                  <a:ext uri="{FF2B5EF4-FFF2-40B4-BE49-F238E27FC236}">
                    <a16:creationId xmlns:a16="http://schemas.microsoft.com/office/drawing/2014/main" id="{1CDE72A8-8CF7-4A25-8BF9-C71162F777AA}"/>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69">
                <a:extLst>
                  <a:ext uri="{FF2B5EF4-FFF2-40B4-BE49-F238E27FC236}">
                    <a16:creationId xmlns:a16="http://schemas.microsoft.com/office/drawing/2014/main" id="{71344004-DE20-43A5-8E25-374C42FF6D2E}"/>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70">
                <a:extLst>
                  <a:ext uri="{FF2B5EF4-FFF2-40B4-BE49-F238E27FC236}">
                    <a16:creationId xmlns:a16="http://schemas.microsoft.com/office/drawing/2014/main" id="{CEB672F7-7F18-4878-8945-DFF7DF22F8BE}"/>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71">
                <a:extLst>
                  <a:ext uri="{FF2B5EF4-FFF2-40B4-BE49-F238E27FC236}">
                    <a16:creationId xmlns:a16="http://schemas.microsoft.com/office/drawing/2014/main" id="{C4DB4BED-B045-4388-940F-17EAD565691E}"/>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72">
                <a:extLst>
                  <a:ext uri="{FF2B5EF4-FFF2-40B4-BE49-F238E27FC236}">
                    <a16:creationId xmlns:a16="http://schemas.microsoft.com/office/drawing/2014/main" id="{5F6959DF-65A8-44BC-ADDB-7AD312D51E2F}"/>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73">
                <a:extLst>
                  <a:ext uri="{FF2B5EF4-FFF2-40B4-BE49-F238E27FC236}">
                    <a16:creationId xmlns:a16="http://schemas.microsoft.com/office/drawing/2014/main" id="{E12DDFA8-5CE0-4028-BFFE-ED37DCF0BD9B}"/>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74">
                <a:extLst>
                  <a:ext uri="{FF2B5EF4-FFF2-40B4-BE49-F238E27FC236}">
                    <a16:creationId xmlns:a16="http://schemas.microsoft.com/office/drawing/2014/main" id="{944A00AD-03B3-4D48-AA1C-4938AFC40A46}"/>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5">
                <a:extLst>
                  <a:ext uri="{FF2B5EF4-FFF2-40B4-BE49-F238E27FC236}">
                    <a16:creationId xmlns:a16="http://schemas.microsoft.com/office/drawing/2014/main" id="{7780B366-E402-4D58-9F35-376493857E76}"/>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76">
                <a:extLst>
                  <a:ext uri="{FF2B5EF4-FFF2-40B4-BE49-F238E27FC236}">
                    <a16:creationId xmlns:a16="http://schemas.microsoft.com/office/drawing/2014/main" id="{68994032-8659-48BD-8315-A878580AB60A}"/>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77">
                <a:extLst>
                  <a:ext uri="{FF2B5EF4-FFF2-40B4-BE49-F238E27FC236}">
                    <a16:creationId xmlns:a16="http://schemas.microsoft.com/office/drawing/2014/main" id="{31A30A33-3E37-4577-BD30-A091A3EB50BE}"/>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78">
                <a:extLst>
                  <a:ext uri="{FF2B5EF4-FFF2-40B4-BE49-F238E27FC236}">
                    <a16:creationId xmlns:a16="http://schemas.microsoft.com/office/drawing/2014/main" id="{238F0ABC-F91D-4966-9D72-8919FFC55507}"/>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79">
                <a:extLst>
                  <a:ext uri="{FF2B5EF4-FFF2-40B4-BE49-F238E27FC236}">
                    <a16:creationId xmlns:a16="http://schemas.microsoft.com/office/drawing/2014/main" id="{8646311D-D893-4464-9F66-72AB664E75CB}"/>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81">
                <a:extLst>
                  <a:ext uri="{FF2B5EF4-FFF2-40B4-BE49-F238E27FC236}">
                    <a16:creationId xmlns:a16="http://schemas.microsoft.com/office/drawing/2014/main" id="{F15E5265-2965-413C-9E32-10683608A87F}"/>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82">
                <a:extLst>
                  <a:ext uri="{FF2B5EF4-FFF2-40B4-BE49-F238E27FC236}">
                    <a16:creationId xmlns:a16="http://schemas.microsoft.com/office/drawing/2014/main" id="{57942FB5-30AA-4824-A4C3-C2C5D9023BA0}"/>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83">
                <a:extLst>
                  <a:ext uri="{FF2B5EF4-FFF2-40B4-BE49-F238E27FC236}">
                    <a16:creationId xmlns:a16="http://schemas.microsoft.com/office/drawing/2014/main" id="{0C8F1479-A9B1-429E-9690-EE0E25B7AA5C}"/>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84">
                <a:extLst>
                  <a:ext uri="{FF2B5EF4-FFF2-40B4-BE49-F238E27FC236}">
                    <a16:creationId xmlns:a16="http://schemas.microsoft.com/office/drawing/2014/main" id="{0E96139B-B0AB-48B5-BB38-9E007E2A6457}"/>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85">
                <a:extLst>
                  <a:ext uri="{FF2B5EF4-FFF2-40B4-BE49-F238E27FC236}">
                    <a16:creationId xmlns:a16="http://schemas.microsoft.com/office/drawing/2014/main" id="{A9782483-F5F9-4285-BBDE-FD0BF96F5559}"/>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Freeform 1386">
              <a:extLst>
                <a:ext uri="{FF2B5EF4-FFF2-40B4-BE49-F238E27FC236}">
                  <a16:creationId xmlns:a16="http://schemas.microsoft.com/office/drawing/2014/main" id="{0B6C505B-8A61-4DA2-9DBA-8A7213CA3362}"/>
                </a:ext>
              </a:extLst>
            </p:cNvPr>
            <p:cNvSpPr>
              <a:spLocks noEditPoints="1"/>
            </p:cNvSpPr>
            <p:nvPr/>
          </p:nvSpPr>
          <p:spPr bwMode="auto">
            <a:xfrm>
              <a:off x="5547893" y="2335465"/>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7" name="TextBox 206">
            <a:extLst>
              <a:ext uri="{FF2B5EF4-FFF2-40B4-BE49-F238E27FC236}">
                <a16:creationId xmlns:a16="http://schemas.microsoft.com/office/drawing/2014/main" id="{AAA5EE06-4F38-444E-8452-67FB9033C030}"/>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08" name="Rectangle 207">
            <a:extLst>
              <a:ext uri="{FF2B5EF4-FFF2-40B4-BE49-F238E27FC236}">
                <a16:creationId xmlns:a16="http://schemas.microsoft.com/office/drawing/2014/main" id="{0087B443-C895-4228-BBD0-A24D3A334C24}"/>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B986FEA5-EDB4-4E41-ABED-EFE6820F4242}"/>
              </a:ext>
            </a:extLst>
          </p:cNvPr>
          <p:cNvGrpSpPr/>
          <p:nvPr/>
        </p:nvGrpSpPr>
        <p:grpSpPr>
          <a:xfrm>
            <a:off x="10801898" y="240143"/>
            <a:ext cx="1069796" cy="1063330"/>
            <a:chOff x="-91190" y="0"/>
            <a:chExt cx="2480341" cy="2381250"/>
          </a:xfrm>
        </p:grpSpPr>
        <p:pic>
          <p:nvPicPr>
            <p:cNvPr id="210" name="Picture 209" descr="ÙØªÙØ¬Ø© Ø¨Ø­Ø« Ø§ÙØµÙØ± Ø¹Ù Ø¬Ø§ÙØ¹Ø© Ø§ÙØ¯ÙÙ Ø§ÙØ¹Ø±Ø¨ÙØ©">
              <a:extLst>
                <a:ext uri="{FF2B5EF4-FFF2-40B4-BE49-F238E27FC236}">
                  <a16:creationId xmlns:a16="http://schemas.microsoft.com/office/drawing/2014/main" id="{B9A08F8F-DF2D-466D-993D-E039A1E0C9B3}"/>
                </a:ext>
              </a:extLst>
            </p:cNvPr>
            <p:cNvPicPr>
              <a:picLocks noChangeAspect="1"/>
            </p:cNvPicPr>
            <p:nvPr/>
          </p:nvPicPr>
          <p:blipFill rotWithShape="1">
            <a:blip r:embed="rId7">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11" name="Picture 210" descr="ÙØªÙØ¬Ø© Ø¨Ø­Ø« Ø§ÙØµÙØ± Ø¹Ù âªchina flagâ¬â">
              <a:extLst>
                <a:ext uri="{FF2B5EF4-FFF2-40B4-BE49-F238E27FC236}">
                  <a16:creationId xmlns:a16="http://schemas.microsoft.com/office/drawing/2014/main" id="{5A688E51-39CC-4C54-A351-7C75412D1DBB}"/>
                </a:ext>
              </a:extLst>
            </p:cNvPr>
            <p:cNvPicPr>
              <a:picLocks noChangeAspect="1"/>
            </p:cNvPicPr>
            <p:nvPr/>
          </p:nvPicPr>
          <p:blipFill rotWithShape="1">
            <a:blip r:embed="rId8">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07670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strVal val="#ppt_w*0.70"/>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heel(1)">
                                      <p:cBhvr>
                                        <p:cTn id="19" dur="2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
                                            <p:graphicEl>
                                              <a:chart seriesIdx="-3" categoryIdx="-3" bldStep="gridLegend"/>
                                            </p:graphicEl>
                                          </p:spTgt>
                                        </p:tgtEl>
                                        <p:attrNameLst>
                                          <p:attrName>style.visibility</p:attrName>
                                        </p:attrNameLst>
                                      </p:cBhvr>
                                      <p:to>
                                        <p:strVal val="visible"/>
                                      </p:to>
                                    </p:set>
                                    <p:anim calcmode="lin" valueType="num">
                                      <p:cBhvr>
                                        <p:cTn id="29" dur="1000" fill="hold"/>
                                        <p:tgtEl>
                                          <p:spTgt spid="13">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30" dur="1000" fill="hold"/>
                                        <p:tgtEl>
                                          <p:spTgt spid="13">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31" dur="1000"/>
                                        <p:tgtEl>
                                          <p:spTgt spid="13">
                                            <p:graphicEl>
                                              <a:chart seriesIdx="-3" categoryIdx="-3" bldStep="gridLegen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up)">
                                      <p:cBhvr>
                                        <p:cTn id="34" dur="1000"/>
                                        <p:tgtEl>
                                          <p:spTgt spid="13">
                                            <p:graphicEl>
                                              <a:chart seriesIdx="-4" categoryIdx="0" bldStep="category"/>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up)">
                                      <p:cBhvr>
                                        <p:cTn id="37" dur="1000"/>
                                        <p:tgtEl>
                                          <p:spTgt spid="1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Graphic spid="76" grpId="0">
        <p:bldAsOne/>
      </p:bldGraphic>
      <p:bldP spid="2" grpId="0" animBg="1"/>
      <p:bldGraphic spid="13" grpId="0" uiExpand="1">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7511" y="4985"/>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sp>
        <p:nvSpPr>
          <p:cNvPr id="47" name="TextBox 46">
            <a:extLst>
              <a:ext uri="{FF2B5EF4-FFF2-40B4-BE49-F238E27FC236}">
                <a16:creationId xmlns:a16="http://schemas.microsoft.com/office/drawing/2014/main" id="{6834B5A6-67BA-4C9A-9C2A-EDEADA363DD9}"/>
              </a:ext>
            </a:extLst>
          </p:cNvPr>
          <p:cNvSpPr txBox="1"/>
          <p:nvPr/>
        </p:nvSpPr>
        <p:spPr>
          <a:xfrm flipH="1">
            <a:off x="3095741" y="562057"/>
            <a:ext cx="5203399" cy="430887"/>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2</a:t>
            </a:r>
            <a:r>
              <a:rPr lang="en-US" sz="2200" b="1" kern="0" dirty="0">
                <a:solidFill>
                  <a:schemeClr val="tx2"/>
                </a:solidFill>
                <a:latin typeface="Arial" pitchFamily="34" charset="0"/>
                <a:cs typeface="PT Bold Heading" panose="02010400000000000000" pitchFamily="2" charset="-78"/>
              </a:rPr>
              <a:t>.</a:t>
            </a:r>
            <a:r>
              <a:rPr lang="ar-EG"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PT Bold Heading" panose="02010400000000000000" pitchFamily="2" charset="-78"/>
              </a:rPr>
              <a:t>الغاز الطبيعي</a:t>
            </a:r>
            <a:endParaRPr lang="en-US" sz="2200" b="1" dirty="0">
              <a:solidFill>
                <a:schemeClr val="tx2"/>
              </a:solidFill>
              <a:cs typeface="PT Bold Heading" panose="02010400000000000000" pitchFamily="2" charset="-78"/>
            </a:endParaRPr>
          </a:p>
        </p:txBody>
      </p:sp>
      <p:sp>
        <p:nvSpPr>
          <p:cNvPr id="18" name="TextBox 17">
            <a:extLst>
              <a:ext uri="{FF2B5EF4-FFF2-40B4-BE49-F238E27FC236}">
                <a16:creationId xmlns:a16="http://schemas.microsoft.com/office/drawing/2014/main" id="{5A8E98EC-7E98-488F-B368-3C81582DB937}"/>
              </a:ext>
            </a:extLst>
          </p:cNvPr>
          <p:cNvSpPr txBox="1"/>
          <p:nvPr/>
        </p:nvSpPr>
        <p:spPr>
          <a:xfrm flipH="1">
            <a:off x="886695" y="1393421"/>
            <a:ext cx="3759927" cy="707886"/>
          </a:xfrm>
          <a:prstGeom prst="rect">
            <a:avLst/>
          </a:prstGeom>
          <a:noFill/>
        </p:spPr>
        <p:txBody>
          <a:bodyPr wrap="square" rtlCol="0">
            <a:spAutoFit/>
          </a:bodyPr>
          <a:lstStyle/>
          <a:p>
            <a:pPr algn="ctr" rtl="1"/>
            <a:r>
              <a:rPr lang="ar-EG" sz="2000" b="1" kern="0" dirty="0">
                <a:solidFill>
                  <a:schemeClr val="accent1">
                    <a:lumMod val="50000"/>
                  </a:schemeClr>
                </a:solidFill>
                <a:latin typeface="Arial" pitchFamily="34" charset="0"/>
                <a:cs typeface="PT Bold Heading" panose="02010400000000000000" pitchFamily="2" charset="-78"/>
              </a:rPr>
              <a:t>توزع </a:t>
            </a:r>
            <a:r>
              <a:rPr lang="ar-KW" sz="2000" b="1" kern="0" dirty="0">
                <a:solidFill>
                  <a:schemeClr val="accent1">
                    <a:lumMod val="50000"/>
                  </a:schemeClr>
                </a:solidFill>
                <a:latin typeface="Arial" pitchFamily="34" charset="0"/>
                <a:cs typeface="PT Bold Heading" panose="02010400000000000000" pitchFamily="2" charset="-78"/>
              </a:rPr>
              <a:t>الكميات المنتجة</a:t>
            </a:r>
            <a:r>
              <a:rPr lang="ar-EG" sz="2000" b="1" kern="0" dirty="0">
                <a:solidFill>
                  <a:schemeClr val="accent1">
                    <a:lumMod val="50000"/>
                  </a:schemeClr>
                </a:solidFill>
                <a:latin typeface="Arial" pitchFamily="34" charset="0"/>
                <a:cs typeface="PT Bold Heading" panose="02010400000000000000" pitchFamily="2" charset="-78"/>
              </a:rPr>
              <a:t>من </a:t>
            </a:r>
            <a:r>
              <a:rPr lang="ar-KW" sz="2000" b="1" kern="0" dirty="0">
                <a:solidFill>
                  <a:schemeClr val="accent1">
                    <a:lumMod val="50000"/>
                  </a:schemeClr>
                </a:solidFill>
                <a:latin typeface="Arial" pitchFamily="34" charset="0"/>
                <a:cs typeface="PT Bold Heading" panose="02010400000000000000" pitchFamily="2" charset="-78"/>
              </a:rPr>
              <a:t>الغاز المسوق </a:t>
            </a:r>
            <a:r>
              <a:rPr lang="ar-EG" sz="2000" b="1" kern="0" dirty="0">
                <a:solidFill>
                  <a:schemeClr val="accent1">
                    <a:lumMod val="50000"/>
                  </a:schemeClr>
                </a:solidFill>
                <a:latin typeface="Arial" pitchFamily="34" charset="0"/>
                <a:cs typeface="PT Bold Heading" panose="02010400000000000000" pitchFamily="2" charset="-78"/>
              </a:rPr>
              <a:t>وفق المجموعات الدولية، </a:t>
            </a:r>
            <a:r>
              <a:rPr lang="en-US" sz="2000" b="1" kern="0" dirty="0">
                <a:solidFill>
                  <a:srgbClr val="C00000"/>
                </a:solidFill>
                <a:latin typeface="Times New Roman" panose="02020603050405020304" pitchFamily="18" charset="0"/>
                <a:cs typeface="Times New Roman" panose="02020603050405020304" pitchFamily="18" charset="0"/>
              </a:rPr>
              <a:t>2017</a:t>
            </a:r>
            <a:r>
              <a:rPr lang="ar-EG" sz="2000" b="1" kern="0" dirty="0">
                <a:solidFill>
                  <a:schemeClr val="accent1">
                    <a:lumMod val="50000"/>
                  </a:schemeClr>
                </a:solidFill>
                <a:latin typeface="Arial" pitchFamily="34" charset="0"/>
                <a:cs typeface="PT Bold Heading" panose="02010400000000000000" pitchFamily="2" charset="-78"/>
              </a:rPr>
              <a:t> </a:t>
            </a:r>
            <a:r>
              <a:rPr lang="en-US" sz="2000" b="1" kern="0" dirty="0">
                <a:latin typeface="Arial" pitchFamily="34" charset="0"/>
                <a:cs typeface="PT Bold Heading" panose="02010400000000000000" pitchFamily="2" charset="-78"/>
              </a:rPr>
              <a:t>(%)</a:t>
            </a:r>
            <a:endParaRPr lang="en-US" sz="2000" b="1" dirty="0">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a:extLst>
              <a:ext uri="{FF2B5EF4-FFF2-40B4-BE49-F238E27FC236}">
                <a16:creationId xmlns:a16="http://schemas.microsoft.com/office/drawing/2014/main" id="{BFAEABEB-A10C-4824-A3D1-1AA9F9ED5621}"/>
              </a:ext>
            </a:extLst>
          </p:cNvPr>
          <p:cNvGraphicFramePr/>
          <p:nvPr>
            <p:extLst>
              <p:ext uri="{D42A27DB-BD31-4B8C-83A1-F6EECF244321}">
                <p14:modId xmlns:p14="http://schemas.microsoft.com/office/powerpoint/2010/main" val="2641782400"/>
              </p:ext>
            </p:extLst>
          </p:nvPr>
        </p:nvGraphicFramePr>
        <p:xfrm>
          <a:off x="4908844" y="2133599"/>
          <a:ext cx="7559040" cy="47305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926C2869-367A-428A-85F5-A4DA90216E4A}"/>
              </a:ext>
            </a:extLst>
          </p:cNvPr>
          <p:cNvGraphicFramePr/>
          <p:nvPr>
            <p:extLst>
              <p:ext uri="{D42A27DB-BD31-4B8C-83A1-F6EECF244321}">
                <p14:modId xmlns:p14="http://schemas.microsoft.com/office/powerpoint/2010/main" val="1691797485"/>
              </p:ext>
            </p:extLst>
          </p:nvPr>
        </p:nvGraphicFramePr>
        <p:xfrm>
          <a:off x="-535534" y="2166980"/>
          <a:ext cx="7559040" cy="4730515"/>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51AE9326-7A65-47CB-B775-21BFF4F6F00D}"/>
              </a:ext>
            </a:extLst>
          </p:cNvPr>
          <p:cNvSpPr txBox="1"/>
          <p:nvPr/>
        </p:nvSpPr>
        <p:spPr>
          <a:xfrm flipH="1">
            <a:off x="7237930" y="1381056"/>
            <a:ext cx="4067375" cy="707886"/>
          </a:xfrm>
          <a:prstGeom prst="rect">
            <a:avLst/>
          </a:prstGeom>
          <a:noFill/>
        </p:spPr>
        <p:txBody>
          <a:bodyPr wrap="square" rtlCol="0">
            <a:spAutoFit/>
          </a:bodyPr>
          <a:lstStyle/>
          <a:p>
            <a:pPr algn="ctr" rtl="1"/>
            <a:r>
              <a:rPr lang="ar-EG" sz="2000" b="1" kern="0" dirty="0">
                <a:solidFill>
                  <a:schemeClr val="accent1">
                    <a:lumMod val="50000"/>
                  </a:schemeClr>
                </a:solidFill>
                <a:latin typeface="Arial" pitchFamily="34" charset="0"/>
                <a:cs typeface="PT Bold Heading" panose="02010400000000000000" pitchFamily="2" charset="-78"/>
              </a:rPr>
              <a:t>توزع الاحتياطي المؤكد من </a:t>
            </a:r>
            <a:r>
              <a:rPr lang="ar-KW" sz="2000" b="1" kern="0" dirty="0">
                <a:solidFill>
                  <a:schemeClr val="accent1">
                    <a:lumMod val="50000"/>
                  </a:schemeClr>
                </a:solidFill>
                <a:latin typeface="Arial" pitchFamily="34" charset="0"/>
                <a:cs typeface="PT Bold Heading" panose="02010400000000000000" pitchFamily="2" charset="-78"/>
              </a:rPr>
              <a:t>الغاز الطبيعي</a:t>
            </a:r>
            <a:r>
              <a:rPr lang="ar-EG" sz="2000" b="1" kern="0" dirty="0">
                <a:solidFill>
                  <a:schemeClr val="accent1">
                    <a:lumMod val="50000"/>
                  </a:schemeClr>
                </a:solidFill>
                <a:latin typeface="Arial" pitchFamily="34" charset="0"/>
                <a:cs typeface="PT Bold Heading" panose="02010400000000000000" pitchFamily="2" charset="-78"/>
              </a:rPr>
              <a:t> وفق المجموعات الدولية، </a:t>
            </a:r>
            <a:r>
              <a:rPr lang="en-US" sz="2000" b="1" kern="0" dirty="0">
                <a:solidFill>
                  <a:srgbClr val="C00000"/>
                </a:solidFill>
                <a:latin typeface="Times New Roman" panose="02020603050405020304" pitchFamily="18" charset="0"/>
                <a:cs typeface="Times New Roman" panose="02020603050405020304" pitchFamily="18" charset="0"/>
              </a:rPr>
              <a:t>2017</a:t>
            </a:r>
            <a:r>
              <a:rPr lang="ar-EG" sz="2000" b="1" kern="0" dirty="0">
                <a:solidFill>
                  <a:schemeClr val="accent1">
                    <a:lumMod val="50000"/>
                  </a:schemeClr>
                </a:solidFill>
                <a:latin typeface="Arial" pitchFamily="34" charset="0"/>
                <a:cs typeface="PT Bold Heading" panose="02010400000000000000" pitchFamily="2" charset="-78"/>
              </a:rPr>
              <a:t> </a:t>
            </a:r>
            <a:r>
              <a:rPr lang="en-US" sz="2000" b="1" kern="0" dirty="0">
                <a:latin typeface="Arial" pitchFamily="34" charset="0"/>
                <a:cs typeface="PT Bold Heading" panose="02010400000000000000" pitchFamily="2" charset="-78"/>
              </a:rPr>
              <a:t>(%)</a:t>
            </a:r>
            <a:endParaRPr lang="en-US" sz="2000" b="1" dirty="0">
              <a:cs typeface="PT Bold Heading" panose="02010400000000000000" pitchFamily="2" charset="-78"/>
            </a:endParaRPr>
          </a:p>
        </p:txBody>
      </p:sp>
      <p:grpSp>
        <p:nvGrpSpPr>
          <p:cNvPr id="13" name="Group 12">
            <a:extLst>
              <a:ext uri="{FF2B5EF4-FFF2-40B4-BE49-F238E27FC236}">
                <a16:creationId xmlns:a16="http://schemas.microsoft.com/office/drawing/2014/main" id="{8B5518E4-39A3-4824-9146-C7201F478BE4}"/>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14" name="Freeform 1208">
              <a:extLst>
                <a:ext uri="{FF2B5EF4-FFF2-40B4-BE49-F238E27FC236}">
                  <a16:creationId xmlns:a16="http://schemas.microsoft.com/office/drawing/2014/main" id="{AB5CCE23-CC16-46BC-9579-B16E507DBD9D}"/>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227">
              <a:extLst>
                <a:ext uri="{FF2B5EF4-FFF2-40B4-BE49-F238E27FC236}">
                  <a16:creationId xmlns:a16="http://schemas.microsoft.com/office/drawing/2014/main" id="{01799464-48B8-4A17-B724-F6925FA7A337}"/>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E51FFDA0-08B8-4C27-A62F-9FE487C05023}"/>
                </a:ext>
              </a:extLst>
            </p:cNvPr>
            <p:cNvGrpSpPr/>
            <p:nvPr/>
          </p:nvGrpSpPr>
          <p:grpSpPr>
            <a:xfrm>
              <a:off x="3823545" y="4144788"/>
              <a:ext cx="1121241" cy="1809322"/>
              <a:chOff x="3823545" y="4144788"/>
              <a:chExt cx="1121241" cy="1809322"/>
            </a:xfrm>
            <a:grpFill/>
          </p:grpSpPr>
          <p:sp>
            <p:nvSpPr>
              <p:cNvPr id="204" name="Freeform 1228">
                <a:extLst>
                  <a:ext uri="{FF2B5EF4-FFF2-40B4-BE49-F238E27FC236}">
                    <a16:creationId xmlns:a16="http://schemas.microsoft.com/office/drawing/2014/main" id="{069318FC-F3E8-4ED5-AC61-1DACF10796C8}"/>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230">
                <a:extLst>
                  <a:ext uri="{FF2B5EF4-FFF2-40B4-BE49-F238E27FC236}">
                    <a16:creationId xmlns:a16="http://schemas.microsoft.com/office/drawing/2014/main" id="{15035439-1623-4539-B130-102B789A4024}"/>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231">
                <a:extLst>
                  <a:ext uri="{FF2B5EF4-FFF2-40B4-BE49-F238E27FC236}">
                    <a16:creationId xmlns:a16="http://schemas.microsoft.com/office/drawing/2014/main" id="{D6F3236A-3F18-4889-8F4E-966AFDFC502C}"/>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1BD35F5E-DE8A-4EB8-A4D5-2E11780FAA3A}"/>
                </a:ext>
              </a:extLst>
            </p:cNvPr>
            <p:cNvGrpSpPr/>
            <p:nvPr/>
          </p:nvGrpSpPr>
          <p:grpSpPr>
            <a:xfrm>
              <a:off x="1751012" y="1676400"/>
              <a:ext cx="3720198" cy="2808284"/>
              <a:chOff x="1751012" y="1676400"/>
              <a:chExt cx="3720198" cy="2808284"/>
            </a:xfrm>
            <a:grpFill/>
          </p:grpSpPr>
          <p:sp>
            <p:nvSpPr>
              <p:cNvPr id="139" name="Freeform 1229">
                <a:extLst>
                  <a:ext uri="{FF2B5EF4-FFF2-40B4-BE49-F238E27FC236}">
                    <a16:creationId xmlns:a16="http://schemas.microsoft.com/office/drawing/2014/main" id="{BCAB69C1-8E2B-4E09-9F30-57BF1B9B739A}"/>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33">
                <a:extLst>
                  <a:ext uri="{FF2B5EF4-FFF2-40B4-BE49-F238E27FC236}">
                    <a16:creationId xmlns:a16="http://schemas.microsoft.com/office/drawing/2014/main" id="{A9E496C5-3366-48B8-90F1-CB97308BA292}"/>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34">
                <a:extLst>
                  <a:ext uri="{FF2B5EF4-FFF2-40B4-BE49-F238E27FC236}">
                    <a16:creationId xmlns:a16="http://schemas.microsoft.com/office/drawing/2014/main" id="{AE1E0E2F-8DDD-484B-93AA-9AB00E4C3D53}"/>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35">
                <a:extLst>
                  <a:ext uri="{FF2B5EF4-FFF2-40B4-BE49-F238E27FC236}">
                    <a16:creationId xmlns:a16="http://schemas.microsoft.com/office/drawing/2014/main" id="{C1948195-0C95-410F-A02E-3480E0984E61}"/>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36">
                <a:extLst>
                  <a:ext uri="{FF2B5EF4-FFF2-40B4-BE49-F238E27FC236}">
                    <a16:creationId xmlns:a16="http://schemas.microsoft.com/office/drawing/2014/main" id="{FEA03C8A-DA68-40C4-9D86-E553EDD3D763}"/>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37">
                <a:extLst>
                  <a:ext uri="{FF2B5EF4-FFF2-40B4-BE49-F238E27FC236}">
                    <a16:creationId xmlns:a16="http://schemas.microsoft.com/office/drawing/2014/main" id="{CF7D05F0-B774-468E-841D-6043FE6F39A5}"/>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38">
                <a:extLst>
                  <a:ext uri="{FF2B5EF4-FFF2-40B4-BE49-F238E27FC236}">
                    <a16:creationId xmlns:a16="http://schemas.microsoft.com/office/drawing/2014/main" id="{8E82FC87-0021-4184-8D28-0AC975AFCE7F}"/>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39">
                <a:extLst>
                  <a:ext uri="{FF2B5EF4-FFF2-40B4-BE49-F238E27FC236}">
                    <a16:creationId xmlns:a16="http://schemas.microsoft.com/office/drawing/2014/main" id="{A60EB0B5-831C-4E3C-B7C9-3A3412152296}"/>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40">
                <a:extLst>
                  <a:ext uri="{FF2B5EF4-FFF2-40B4-BE49-F238E27FC236}">
                    <a16:creationId xmlns:a16="http://schemas.microsoft.com/office/drawing/2014/main" id="{361A715C-0AF2-4E68-A846-DCCA5C80FF3D}"/>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41">
                <a:extLst>
                  <a:ext uri="{FF2B5EF4-FFF2-40B4-BE49-F238E27FC236}">
                    <a16:creationId xmlns:a16="http://schemas.microsoft.com/office/drawing/2014/main" id="{D8662F09-24AF-4896-A04A-DA86B0651F2A}"/>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42">
                <a:extLst>
                  <a:ext uri="{FF2B5EF4-FFF2-40B4-BE49-F238E27FC236}">
                    <a16:creationId xmlns:a16="http://schemas.microsoft.com/office/drawing/2014/main" id="{AF84EC16-4A85-4F82-90CE-E3A1D54879E0}"/>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43">
                <a:extLst>
                  <a:ext uri="{FF2B5EF4-FFF2-40B4-BE49-F238E27FC236}">
                    <a16:creationId xmlns:a16="http://schemas.microsoft.com/office/drawing/2014/main" id="{4C23690F-E0D5-4A19-BAFB-2552BB2CFD49}"/>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44">
                <a:extLst>
                  <a:ext uri="{FF2B5EF4-FFF2-40B4-BE49-F238E27FC236}">
                    <a16:creationId xmlns:a16="http://schemas.microsoft.com/office/drawing/2014/main" id="{0DDFA254-511D-44AA-8278-1C959AC853AA}"/>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45">
                <a:extLst>
                  <a:ext uri="{FF2B5EF4-FFF2-40B4-BE49-F238E27FC236}">
                    <a16:creationId xmlns:a16="http://schemas.microsoft.com/office/drawing/2014/main" id="{96C472ED-C73E-469A-921F-451EB0250805}"/>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46">
                <a:extLst>
                  <a:ext uri="{FF2B5EF4-FFF2-40B4-BE49-F238E27FC236}">
                    <a16:creationId xmlns:a16="http://schemas.microsoft.com/office/drawing/2014/main" id="{F1619DA6-DD41-4C2D-BEBC-25DC3F34E6D4}"/>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47">
                <a:extLst>
                  <a:ext uri="{FF2B5EF4-FFF2-40B4-BE49-F238E27FC236}">
                    <a16:creationId xmlns:a16="http://schemas.microsoft.com/office/drawing/2014/main" id="{5C21208D-9C80-4095-9E63-0CC52907FBB7}"/>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48">
                <a:extLst>
                  <a:ext uri="{FF2B5EF4-FFF2-40B4-BE49-F238E27FC236}">
                    <a16:creationId xmlns:a16="http://schemas.microsoft.com/office/drawing/2014/main" id="{F8660F38-D7A1-4E5B-A981-360A5C5555BB}"/>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49">
                <a:extLst>
                  <a:ext uri="{FF2B5EF4-FFF2-40B4-BE49-F238E27FC236}">
                    <a16:creationId xmlns:a16="http://schemas.microsoft.com/office/drawing/2014/main" id="{A4D63823-FE63-4ADE-A768-5BE7CD6301D6}"/>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50">
                <a:extLst>
                  <a:ext uri="{FF2B5EF4-FFF2-40B4-BE49-F238E27FC236}">
                    <a16:creationId xmlns:a16="http://schemas.microsoft.com/office/drawing/2014/main" id="{BA125AD3-BB14-4DD3-B6B3-4A0A4055FFB8}"/>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51">
                <a:extLst>
                  <a:ext uri="{FF2B5EF4-FFF2-40B4-BE49-F238E27FC236}">
                    <a16:creationId xmlns:a16="http://schemas.microsoft.com/office/drawing/2014/main" id="{24A5A153-5442-4062-9057-B65C8C9E9CF0}"/>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52">
                <a:extLst>
                  <a:ext uri="{FF2B5EF4-FFF2-40B4-BE49-F238E27FC236}">
                    <a16:creationId xmlns:a16="http://schemas.microsoft.com/office/drawing/2014/main" id="{6B28FD39-E7B7-4471-938C-8B08CF9AE84E}"/>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253">
                <a:extLst>
                  <a:ext uri="{FF2B5EF4-FFF2-40B4-BE49-F238E27FC236}">
                    <a16:creationId xmlns:a16="http://schemas.microsoft.com/office/drawing/2014/main" id="{9649A8AB-B707-406D-8E28-3AC211626638}"/>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254">
                <a:extLst>
                  <a:ext uri="{FF2B5EF4-FFF2-40B4-BE49-F238E27FC236}">
                    <a16:creationId xmlns:a16="http://schemas.microsoft.com/office/drawing/2014/main" id="{D02F34AA-1FB6-47E8-A9F7-B981CF576869}"/>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255">
                <a:extLst>
                  <a:ext uri="{FF2B5EF4-FFF2-40B4-BE49-F238E27FC236}">
                    <a16:creationId xmlns:a16="http://schemas.microsoft.com/office/drawing/2014/main" id="{59A32ACB-4E4C-41B6-8D26-49BEF75BB757}"/>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256">
                <a:extLst>
                  <a:ext uri="{FF2B5EF4-FFF2-40B4-BE49-F238E27FC236}">
                    <a16:creationId xmlns:a16="http://schemas.microsoft.com/office/drawing/2014/main" id="{1C137DF2-5BA1-46AE-9B4D-1DBBECF6866D}"/>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257">
                <a:extLst>
                  <a:ext uri="{FF2B5EF4-FFF2-40B4-BE49-F238E27FC236}">
                    <a16:creationId xmlns:a16="http://schemas.microsoft.com/office/drawing/2014/main" id="{0C8C9FBB-8582-4F6E-AD6E-6DB446CAA1C9}"/>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258">
                <a:extLst>
                  <a:ext uri="{FF2B5EF4-FFF2-40B4-BE49-F238E27FC236}">
                    <a16:creationId xmlns:a16="http://schemas.microsoft.com/office/drawing/2014/main" id="{359F1665-4876-4229-9385-9AC77BED6440}"/>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259">
                <a:extLst>
                  <a:ext uri="{FF2B5EF4-FFF2-40B4-BE49-F238E27FC236}">
                    <a16:creationId xmlns:a16="http://schemas.microsoft.com/office/drawing/2014/main" id="{0026F3A7-721E-4F36-B84E-C842B48156B2}"/>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260">
                <a:extLst>
                  <a:ext uri="{FF2B5EF4-FFF2-40B4-BE49-F238E27FC236}">
                    <a16:creationId xmlns:a16="http://schemas.microsoft.com/office/drawing/2014/main" id="{DA43FF70-5B8D-43CD-BE6F-80DBC4ECF37E}"/>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261">
                <a:extLst>
                  <a:ext uri="{FF2B5EF4-FFF2-40B4-BE49-F238E27FC236}">
                    <a16:creationId xmlns:a16="http://schemas.microsoft.com/office/drawing/2014/main" id="{2F7D63C6-30EA-4334-A789-F5CFB095B7E5}"/>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262">
                <a:extLst>
                  <a:ext uri="{FF2B5EF4-FFF2-40B4-BE49-F238E27FC236}">
                    <a16:creationId xmlns:a16="http://schemas.microsoft.com/office/drawing/2014/main" id="{7E6DD2DA-0E2D-4047-AA43-B4CB4A8B9FBE}"/>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263">
                <a:extLst>
                  <a:ext uri="{FF2B5EF4-FFF2-40B4-BE49-F238E27FC236}">
                    <a16:creationId xmlns:a16="http://schemas.microsoft.com/office/drawing/2014/main" id="{D8C9C73C-169A-48D0-A106-B211FD3FDA52}"/>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264">
                <a:extLst>
                  <a:ext uri="{FF2B5EF4-FFF2-40B4-BE49-F238E27FC236}">
                    <a16:creationId xmlns:a16="http://schemas.microsoft.com/office/drawing/2014/main" id="{B26493D9-9908-4B9A-B032-9290059BD0E7}"/>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65">
                <a:extLst>
                  <a:ext uri="{FF2B5EF4-FFF2-40B4-BE49-F238E27FC236}">
                    <a16:creationId xmlns:a16="http://schemas.microsoft.com/office/drawing/2014/main" id="{8B8BC5FD-8E1A-4FE4-B959-9A0601FAE959}"/>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66">
                <a:extLst>
                  <a:ext uri="{FF2B5EF4-FFF2-40B4-BE49-F238E27FC236}">
                    <a16:creationId xmlns:a16="http://schemas.microsoft.com/office/drawing/2014/main" id="{61129221-5EB0-4A62-8169-52262051EDE1}"/>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67">
                <a:extLst>
                  <a:ext uri="{FF2B5EF4-FFF2-40B4-BE49-F238E27FC236}">
                    <a16:creationId xmlns:a16="http://schemas.microsoft.com/office/drawing/2014/main" id="{D7E90CF4-0E61-4D45-98D4-E7828D189207}"/>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68">
                <a:extLst>
                  <a:ext uri="{FF2B5EF4-FFF2-40B4-BE49-F238E27FC236}">
                    <a16:creationId xmlns:a16="http://schemas.microsoft.com/office/drawing/2014/main" id="{D9A575D6-9A29-4034-96EA-D409E2688D79}"/>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269">
                <a:extLst>
                  <a:ext uri="{FF2B5EF4-FFF2-40B4-BE49-F238E27FC236}">
                    <a16:creationId xmlns:a16="http://schemas.microsoft.com/office/drawing/2014/main" id="{933EF0E8-4027-4B8A-9C49-12F2F2E19D17}"/>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70">
                <a:extLst>
                  <a:ext uri="{FF2B5EF4-FFF2-40B4-BE49-F238E27FC236}">
                    <a16:creationId xmlns:a16="http://schemas.microsoft.com/office/drawing/2014/main" id="{7CBFB1B8-8CDA-4043-B731-DC7E0E6D5945}"/>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271">
                <a:extLst>
                  <a:ext uri="{FF2B5EF4-FFF2-40B4-BE49-F238E27FC236}">
                    <a16:creationId xmlns:a16="http://schemas.microsoft.com/office/drawing/2014/main" id="{35E9FD26-83B8-4112-86A2-1811E48C975D}"/>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272">
                <a:extLst>
                  <a:ext uri="{FF2B5EF4-FFF2-40B4-BE49-F238E27FC236}">
                    <a16:creationId xmlns:a16="http://schemas.microsoft.com/office/drawing/2014/main" id="{F0237525-865F-4D15-A8CB-C2F8A0B587CB}"/>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273">
                <a:extLst>
                  <a:ext uri="{FF2B5EF4-FFF2-40B4-BE49-F238E27FC236}">
                    <a16:creationId xmlns:a16="http://schemas.microsoft.com/office/drawing/2014/main" id="{EE992695-27F7-445D-9622-E5215493223E}"/>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274">
                <a:extLst>
                  <a:ext uri="{FF2B5EF4-FFF2-40B4-BE49-F238E27FC236}">
                    <a16:creationId xmlns:a16="http://schemas.microsoft.com/office/drawing/2014/main" id="{6C111A5E-AC82-4489-A165-467796DD1F8B}"/>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75">
                <a:extLst>
                  <a:ext uri="{FF2B5EF4-FFF2-40B4-BE49-F238E27FC236}">
                    <a16:creationId xmlns:a16="http://schemas.microsoft.com/office/drawing/2014/main" id="{0F898A07-206E-400F-A7A3-13812A9E76EC}"/>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276">
                <a:extLst>
                  <a:ext uri="{FF2B5EF4-FFF2-40B4-BE49-F238E27FC236}">
                    <a16:creationId xmlns:a16="http://schemas.microsoft.com/office/drawing/2014/main" id="{D535BAC9-F554-4F2D-A6C6-A7C4883D6342}"/>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77">
                <a:extLst>
                  <a:ext uri="{FF2B5EF4-FFF2-40B4-BE49-F238E27FC236}">
                    <a16:creationId xmlns:a16="http://schemas.microsoft.com/office/drawing/2014/main" id="{372F3130-BF50-46F8-B9FF-EFA14F93490E}"/>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278">
                <a:extLst>
                  <a:ext uri="{FF2B5EF4-FFF2-40B4-BE49-F238E27FC236}">
                    <a16:creationId xmlns:a16="http://schemas.microsoft.com/office/drawing/2014/main" id="{C7F5DEBD-051B-44B8-994D-9F97A1CAFBEE}"/>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279">
                <a:extLst>
                  <a:ext uri="{FF2B5EF4-FFF2-40B4-BE49-F238E27FC236}">
                    <a16:creationId xmlns:a16="http://schemas.microsoft.com/office/drawing/2014/main" id="{FF600B6D-9FC9-4B45-959F-00B229F6AF58}"/>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280">
                <a:extLst>
                  <a:ext uri="{FF2B5EF4-FFF2-40B4-BE49-F238E27FC236}">
                    <a16:creationId xmlns:a16="http://schemas.microsoft.com/office/drawing/2014/main" id="{EFE37103-EFC0-4DB6-9337-99C03C19B9F5}"/>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81">
                <a:extLst>
                  <a:ext uri="{FF2B5EF4-FFF2-40B4-BE49-F238E27FC236}">
                    <a16:creationId xmlns:a16="http://schemas.microsoft.com/office/drawing/2014/main" id="{D958C3F1-A5F4-4AED-9000-1591954F50F2}"/>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82">
                <a:extLst>
                  <a:ext uri="{FF2B5EF4-FFF2-40B4-BE49-F238E27FC236}">
                    <a16:creationId xmlns:a16="http://schemas.microsoft.com/office/drawing/2014/main" id="{48D83D9A-C596-4886-A6BF-D2C37055C569}"/>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83">
                <a:extLst>
                  <a:ext uri="{FF2B5EF4-FFF2-40B4-BE49-F238E27FC236}">
                    <a16:creationId xmlns:a16="http://schemas.microsoft.com/office/drawing/2014/main" id="{4FFBDE28-99DA-46BB-994A-0B9E9916FAF2}"/>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284">
                <a:extLst>
                  <a:ext uri="{FF2B5EF4-FFF2-40B4-BE49-F238E27FC236}">
                    <a16:creationId xmlns:a16="http://schemas.microsoft.com/office/drawing/2014/main" id="{80835194-ACF8-461F-873A-2A553BA11EBE}"/>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285">
                <a:extLst>
                  <a:ext uri="{FF2B5EF4-FFF2-40B4-BE49-F238E27FC236}">
                    <a16:creationId xmlns:a16="http://schemas.microsoft.com/office/drawing/2014/main" id="{E5B62717-4050-408F-931C-B70FE81F6439}"/>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286">
                <a:extLst>
                  <a:ext uri="{FF2B5EF4-FFF2-40B4-BE49-F238E27FC236}">
                    <a16:creationId xmlns:a16="http://schemas.microsoft.com/office/drawing/2014/main" id="{24D9B501-C61F-42D6-9642-2085A420A2CE}"/>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287">
                <a:extLst>
                  <a:ext uri="{FF2B5EF4-FFF2-40B4-BE49-F238E27FC236}">
                    <a16:creationId xmlns:a16="http://schemas.microsoft.com/office/drawing/2014/main" id="{A150D889-30CB-4179-A66C-F4F291C73240}"/>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88">
                <a:extLst>
                  <a:ext uri="{FF2B5EF4-FFF2-40B4-BE49-F238E27FC236}">
                    <a16:creationId xmlns:a16="http://schemas.microsoft.com/office/drawing/2014/main" id="{A7349FB3-D35E-4064-9A73-358537066802}"/>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89">
                <a:extLst>
                  <a:ext uri="{FF2B5EF4-FFF2-40B4-BE49-F238E27FC236}">
                    <a16:creationId xmlns:a16="http://schemas.microsoft.com/office/drawing/2014/main" id="{EDE11BF6-0160-4E46-8A7D-9AC0E0A553DC}"/>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290">
                <a:extLst>
                  <a:ext uri="{FF2B5EF4-FFF2-40B4-BE49-F238E27FC236}">
                    <a16:creationId xmlns:a16="http://schemas.microsoft.com/office/drawing/2014/main" id="{A8F911A7-AFC8-44B8-B8AE-4C39533477C3}"/>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91">
                <a:extLst>
                  <a:ext uri="{FF2B5EF4-FFF2-40B4-BE49-F238E27FC236}">
                    <a16:creationId xmlns:a16="http://schemas.microsoft.com/office/drawing/2014/main" id="{379500CA-3D90-4399-8FF0-908E92F36309}"/>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92">
                <a:extLst>
                  <a:ext uri="{FF2B5EF4-FFF2-40B4-BE49-F238E27FC236}">
                    <a16:creationId xmlns:a16="http://schemas.microsoft.com/office/drawing/2014/main" id="{1C8C91BE-F6E1-4133-80D0-AB00EB51F129}"/>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293">
                <a:extLst>
                  <a:ext uri="{FF2B5EF4-FFF2-40B4-BE49-F238E27FC236}">
                    <a16:creationId xmlns:a16="http://schemas.microsoft.com/office/drawing/2014/main" id="{0741A336-3E10-4CE8-8522-9D57EF07CF24}"/>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94">
                <a:extLst>
                  <a:ext uri="{FF2B5EF4-FFF2-40B4-BE49-F238E27FC236}">
                    <a16:creationId xmlns:a16="http://schemas.microsoft.com/office/drawing/2014/main" id="{06295D43-8A72-4778-AA51-9554AB43FB68}"/>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295">
                <a:extLst>
                  <a:ext uri="{FF2B5EF4-FFF2-40B4-BE49-F238E27FC236}">
                    <a16:creationId xmlns:a16="http://schemas.microsoft.com/office/drawing/2014/main" id="{F5973221-9B61-44F8-B8FB-C88BDE10A2D2}"/>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96">
                <a:extLst>
                  <a:ext uri="{FF2B5EF4-FFF2-40B4-BE49-F238E27FC236}">
                    <a16:creationId xmlns:a16="http://schemas.microsoft.com/office/drawing/2014/main" id="{3AB708C7-B249-4475-B863-FE9CDFC84311}"/>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reeform 1364">
              <a:extLst>
                <a:ext uri="{FF2B5EF4-FFF2-40B4-BE49-F238E27FC236}">
                  <a16:creationId xmlns:a16="http://schemas.microsoft.com/office/drawing/2014/main" id="{60C355D1-BD09-423F-8738-53F153C3DD0C}"/>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26">
              <a:extLst>
                <a:ext uri="{FF2B5EF4-FFF2-40B4-BE49-F238E27FC236}">
                  <a16:creationId xmlns:a16="http://schemas.microsoft.com/office/drawing/2014/main" id="{ECF0E603-A29B-4A02-AA36-5785DDA4BAFC}"/>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84B0AFFC-5959-446C-85BD-F2EAB100DEFD}"/>
                </a:ext>
              </a:extLst>
            </p:cNvPr>
            <p:cNvGrpSpPr/>
            <p:nvPr/>
          </p:nvGrpSpPr>
          <p:grpSpPr>
            <a:xfrm>
              <a:off x="8486745" y="4130279"/>
              <a:ext cx="1562691" cy="1521241"/>
              <a:chOff x="8486745" y="4130279"/>
              <a:chExt cx="1562691" cy="1521241"/>
            </a:xfrm>
            <a:grpFill/>
          </p:grpSpPr>
          <p:sp>
            <p:nvSpPr>
              <p:cNvPr id="119" name="Freeform 1220">
                <a:extLst>
                  <a:ext uri="{FF2B5EF4-FFF2-40B4-BE49-F238E27FC236}">
                    <a16:creationId xmlns:a16="http://schemas.microsoft.com/office/drawing/2014/main" id="{54F57B08-5107-4B0C-B8CF-E4B9BDFC6057}"/>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21">
                <a:extLst>
                  <a:ext uri="{FF2B5EF4-FFF2-40B4-BE49-F238E27FC236}">
                    <a16:creationId xmlns:a16="http://schemas.microsoft.com/office/drawing/2014/main" id="{FBD4FD91-A7D1-49A8-97C5-492D57E5C69A}"/>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22">
                <a:extLst>
                  <a:ext uri="{FF2B5EF4-FFF2-40B4-BE49-F238E27FC236}">
                    <a16:creationId xmlns:a16="http://schemas.microsoft.com/office/drawing/2014/main" id="{52472BD7-CD0B-407E-B7AE-B1D8E33D5B66}"/>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3">
                <a:extLst>
                  <a:ext uri="{FF2B5EF4-FFF2-40B4-BE49-F238E27FC236}">
                    <a16:creationId xmlns:a16="http://schemas.microsoft.com/office/drawing/2014/main" id="{A47F04EA-DE6F-41AA-A6DE-95A2E654CB65}"/>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24">
                <a:extLst>
                  <a:ext uri="{FF2B5EF4-FFF2-40B4-BE49-F238E27FC236}">
                    <a16:creationId xmlns:a16="http://schemas.microsoft.com/office/drawing/2014/main" id="{E4E4B914-0A41-4DF2-A0EA-1D392EA3D269}"/>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25">
                <a:extLst>
                  <a:ext uri="{FF2B5EF4-FFF2-40B4-BE49-F238E27FC236}">
                    <a16:creationId xmlns:a16="http://schemas.microsoft.com/office/drawing/2014/main" id="{18717742-6998-4D47-BB1A-2053B7738F38}"/>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09">
                <a:extLst>
                  <a:ext uri="{FF2B5EF4-FFF2-40B4-BE49-F238E27FC236}">
                    <a16:creationId xmlns:a16="http://schemas.microsoft.com/office/drawing/2014/main" id="{208FFB4F-65F6-4203-B8B7-F75DA19C767A}"/>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10">
                <a:extLst>
                  <a:ext uri="{FF2B5EF4-FFF2-40B4-BE49-F238E27FC236}">
                    <a16:creationId xmlns:a16="http://schemas.microsoft.com/office/drawing/2014/main" id="{477FB49C-AFAF-40CB-8137-99C79B78ED57}"/>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11">
                <a:extLst>
                  <a:ext uri="{FF2B5EF4-FFF2-40B4-BE49-F238E27FC236}">
                    <a16:creationId xmlns:a16="http://schemas.microsoft.com/office/drawing/2014/main" id="{7E1CAC1A-3EF5-4233-930B-0FB603304B36}"/>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12">
                <a:extLst>
                  <a:ext uri="{FF2B5EF4-FFF2-40B4-BE49-F238E27FC236}">
                    <a16:creationId xmlns:a16="http://schemas.microsoft.com/office/drawing/2014/main" id="{1447480A-DECE-4C4A-B2DF-73469F98E61F}"/>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13">
                <a:extLst>
                  <a:ext uri="{FF2B5EF4-FFF2-40B4-BE49-F238E27FC236}">
                    <a16:creationId xmlns:a16="http://schemas.microsoft.com/office/drawing/2014/main" id="{842C56F5-5AD6-4721-93DF-6C3EAFB32CEF}"/>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4">
                <a:extLst>
                  <a:ext uri="{FF2B5EF4-FFF2-40B4-BE49-F238E27FC236}">
                    <a16:creationId xmlns:a16="http://schemas.microsoft.com/office/drawing/2014/main" id="{20AE9C5A-6517-4B09-822F-7EBF40F179C6}"/>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15">
                <a:extLst>
                  <a:ext uri="{FF2B5EF4-FFF2-40B4-BE49-F238E27FC236}">
                    <a16:creationId xmlns:a16="http://schemas.microsoft.com/office/drawing/2014/main" id="{883C0528-7FD6-4725-996F-DDF54D1893FD}"/>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16">
                <a:extLst>
                  <a:ext uri="{FF2B5EF4-FFF2-40B4-BE49-F238E27FC236}">
                    <a16:creationId xmlns:a16="http://schemas.microsoft.com/office/drawing/2014/main" id="{46FF985E-0F5E-4D5B-BBBC-DD0549D55CAE}"/>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17">
                <a:extLst>
                  <a:ext uri="{FF2B5EF4-FFF2-40B4-BE49-F238E27FC236}">
                    <a16:creationId xmlns:a16="http://schemas.microsoft.com/office/drawing/2014/main" id="{7333144F-E949-433F-A5F4-F218601D992C}"/>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18">
                <a:extLst>
                  <a:ext uri="{FF2B5EF4-FFF2-40B4-BE49-F238E27FC236}">
                    <a16:creationId xmlns:a16="http://schemas.microsoft.com/office/drawing/2014/main" id="{204A8AA2-A069-4842-BA83-F7ACADAE041B}"/>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19">
                <a:extLst>
                  <a:ext uri="{FF2B5EF4-FFF2-40B4-BE49-F238E27FC236}">
                    <a16:creationId xmlns:a16="http://schemas.microsoft.com/office/drawing/2014/main" id="{179A68B2-3B6D-4FDA-B651-F667CED9A9E6}"/>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08">
                <a:extLst>
                  <a:ext uri="{FF2B5EF4-FFF2-40B4-BE49-F238E27FC236}">
                    <a16:creationId xmlns:a16="http://schemas.microsoft.com/office/drawing/2014/main" id="{E89D0BB9-08E4-4F24-9315-7B3F188D0F70}"/>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14">
                <a:extLst>
                  <a:ext uri="{FF2B5EF4-FFF2-40B4-BE49-F238E27FC236}">
                    <a16:creationId xmlns:a16="http://schemas.microsoft.com/office/drawing/2014/main" id="{7685BC16-CA0B-4D1F-B27F-5760C628E45A}"/>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18">
                <a:extLst>
                  <a:ext uri="{FF2B5EF4-FFF2-40B4-BE49-F238E27FC236}">
                    <a16:creationId xmlns:a16="http://schemas.microsoft.com/office/drawing/2014/main" id="{FAEA0EDA-D47C-4FB2-878B-D0364D3FC93F}"/>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BAFE4832-90F9-4E82-B450-C30C3967A8CA}"/>
                </a:ext>
              </a:extLst>
            </p:cNvPr>
            <p:cNvGrpSpPr/>
            <p:nvPr/>
          </p:nvGrpSpPr>
          <p:grpSpPr>
            <a:xfrm>
              <a:off x="6389342" y="1817332"/>
              <a:ext cx="3937813" cy="2901547"/>
              <a:chOff x="6389342" y="1817332"/>
              <a:chExt cx="3937813" cy="2901547"/>
            </a:xfrm>
            <a:grpFill/>
          </p:grpSpPr>
          <p:sp>
            <p:nvSpPr>
              <p:cNvPr id="66" name="Freeform 1297">
                <a:extLst>
                  <a:ext uri="{FF2B5EF4-FFF2-40B4-BE49-F238E27FC236}">
                    <a16:creationId xmlns:a16="http://schemas.microsoft.com/office/drawing/2014/main" id="{6B81C2B6-3363-4794-B27C-7EF45BDDBB84}"/>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98">
                <a:extLst>
                  <a:ext uri="{FF2B5EF4-FFF2-40B4-BE49-F238E27FC236}">
                    <a16:creationId xmlns:a16="http://schemas.microsoft.com/office/drawing/2014/main" id="{E5CE505B-47C3-4300-844E-09500EBC821F}"/>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99">
                <a:extLst>
                  <a:ext uri="{FF2B5EF4-FFF2-40B4-BE49-F238E27FC236}">
                    <a16:creationId xmlns:a16="http://schemas.microsoft.com/office/drawing/2014/main" id="{B92EDEBE-DA2B-408E-82A0-0B1621BD38C0}"/>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300">
                <a:extLst>
                  <a:ext uri="{FF2B5EF4-FFF2-40B4-BE49-F238E27FC236}">
                    <a16:creationId xmlns:a16="http://schemas.microsoft.com/office/drawing/2014/main" id="{ECBC44C7-4548-4889-B5EA-1417C3990BB7}"/>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301">
                <a:extLst>
                  <a:ext uri="{FF2B5EF4-FFF2-40B4-BE49-F238E27FC236}">
                    <a16:creationId xmlns:a16="http://schemas.microsoft.com/office/drawing/2014/main" id="{4A186633-2F51-4F0A-BF52-10984293BEDC}"/>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02">
                <a:extLst>
                  <a:ext uri="{FF2B5EF4-FFF2-40B4-BE49-F238E27FC236}">
                    <a16:creationId xmlns:a16="http://schemas.microsoft.com/office/drawing/2014/main" id="{54A39709-6B0A-4A91-B2B3-44DD4806CD0C}"/>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03">
                <a:extLst>
                  <a:ext uri="{FF2B5EF4-FFF2-40B4-BE49-F238E27FC236}">
                    <a16:creationId xmlns:a16="http://schemas.microsoft.com/office/drawing/2014/main" id="{BB32BA46-2DBB-47ED-8FC6-9C2F9978C42D}"/>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04">
                <a:extLst>
                  <a:ext uri="{FF2B5EF4-FFF2-40B4-BE49-F238E27FC236}">
                    <a16:creationId xmlns:a16="http://schemas.microsoft.com/office/drawing/2014/main" id="{326AE486-A30D-4252-B00D-58414566B012}"/>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05">
                <a:extLst>
                  <a:ext uri="{FF2B5EF4-FFF2-40B4-BE49-F238E27FC236}">
                    <a16:creationId xmlns:a16="http://schemas.microsoft.com/office/drawing/2014/main" id="{FA706443-D56C-4EFD-B85E-2D33F4652B64}"/>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06">
                <a:extLst>
                  <a:ext uri="{FF2B5EF4-FFF2-40B4-BE49-F238E27FC236}">
                    <a16:creationId xmlns:a16="http://schemas.microsoft.com/office/drawing/2014/main" id="{149F4242-CE27-4159-A410-CFF065813300}"/>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07">
                <a:extLst>
                  <a:ext uri="{FF2B5EF4-FFF2-40B4-BE49-F238E27FC236}">
                    <a16:creationId xmlns:a16="http://schemas.microsoft.com/office/drawing/2014/main" id="{052AF7C5-A547-4AF7-BBBC-2549737A1094}"/>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09">
                <a:extLst>
                  <a:ext uri="{FF2B5EF4-FFF2-40B4-BE49-F238E27FC236}">
                    <a16:creationId xmlns:a16="http://schemas.microsoft.com/office/drawing/2014/main" id="{D126F148-15ED-4892-894C-4D1A1E0E65D9}"/>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10">
                <a:extLst>
                  <a:ext uri="{FF2B5EF4-FFF2-40B4-BE49-F238E27FC236}">
                    <a16:creationId xmlns:a16="http://schemas.microsoft.com/office/drawing/2014/main" id="{F1864A57-5842-4090-A6F6-EA1082F49132}"/>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11">
                <a:extLst>
                  <a:ext uri="{FF2B5EF4-FFF2-40B4-BE49-F238E27FC236}">
                    <a16:creationId xmlns:a16="http://schemas.microsoft.com/office/drawing/2014/main" id="{672275C3-1D35-4179-9947-201AECB4001C}"/>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12">
                <a:extLst>
                  <a:ext uri="{FF2B5EF4-FFF2-40B4-BE49-F238E27FC236}">
                    <a16:creationId xmlns:a16="http://schemas.microsoft.com/office/drawing/2014/main" id="{3E1F9298-F657-4B91-B75D-99C3E74E8EA2}"/>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13">
                <a:extLst>
                  <a:ext uri="{FF2B5EF4-FFF2-40B4-BE49-F238E27FC236}">
                    <a16:creationId xmlns:a16="http://schemas.microsoft.com/office/drawing/2014/main" id="{BAA21158-1433-4BA1-BD45-37C46119F4B0}"/>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15">
                <a:extLst>
                  <a:ext uri="{FF2B5EF4-FFF2-40B4-BE49-F238E27FC236}">
                    <a16:creationId xmlns:a16="http://schemas.microsoft.com/office/drawing/2014/main" id="{C676F48E-99E2-4F29-B784-0EA4572F8434}"/>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16">
                <a:extLst>
                  <a:ext uri="{FF2B5EF4-FFF2-40B4-BE49-F238E27FC236}">
                    <a16:creationId xmlns:a16="http://schemas.microsoft.com/office/drawing/2014/main" id="{52743E7D-85EA-4278-9FFE-90F195B7D0A3}"/>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17">
                <a:extLst>
                  <a:ext uri="{FF2B5EF4-FFF2-40B4-BE49-F238E27FC236}">
                    <a16:creationId xmlns:a16="http://schemas.microsoft.com/office/drawing/2014/main" id="{A788C6C5-1F35-4B7F-BA01-D34B24CF72FC}"/>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19">
                <a:extLst>
                  <a:ext uri="{FF2B5EF4-FFF2-40B4-BE49-F238E27FC236}">
                    <a16:creationId xmlns:a16="http://schemas.microsoft.com/office/drawing/2014/main" id="{F6B731EA-81AB-4FFF-A35B-5BE15383C8BD}"/>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20">
                <a:extLst>
                  <a:ext uri="{FF2B5EF4-FFF2-40B4-BE49-F238E27FC236}">
                    <a16:creationId xmlns:a16="http://schemas.microsoft.com/office/drawing/2014/main" id="{18F8B1AE-9AD1-45E1-BBCA-9BA356A59A8B}"/>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21">
                <a:extLst>
                  <a:ext uri="{FF2B5EF4-FFF2-40B4-BE49-F238E27FC236}">
                    <a16:creationId xmlns:a16="http://schemas.microsoft.com/office/drawing/2014/main" id="{5D0CFBCB-F1DB-407C-B045-33904A2E148B}"/>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22">
                <a:extLst>
                  <a:ext uri="{FF2B5EF4-FFF2-40B4-BE49-F238E27FC236}">
                    <a16:creationId xmlns:a16="http://schemas.microsoft.com/office/drawing/2014/main" id="{F697B2A3-66EA-48EE-BDA0-CFE5BCA8ACC8}"/>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23">
                <a:extLst>
                  <a:ext uri="{FF2B5EF4-FFF2-40B4-BE49-F238E27FC236}">
                    <a16:creationId xmlns:a16="http://schemas.microsoft.com/office/drawing/2014/main" id="{E285E22F-3544-420F-9CD0-277B8B208F80}"/>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24">
                <a:extLst>
                  <a:ext uri="{FF2B5EF4-FFF2-40B4-BE49-F238E27FC236}">
                    <a16:creationId xmlns:a16="http://schemas.microsoft.com/office/drawing/2014/main" id="{02E7EFCE-A7F5-44EB-B5EC-9C990F4F1629}"/>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25">
                <a:extLst>
                  <a:ext uri="{FF2B5EF4-FFF2-40B4-BE49-F238E27FC236}">
                    <a16:creationId xmlns:a16="http://schemas.microsoft.com/office/drawing/2014/main" id="{6A0D42E1-8B0B-4FCE-96B9-6BF90E59F47B}"/>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26">
                <a:extLst>
                  <a:ext uri="{FF2B5EF4-FFF2-40B4-BE49-F238E27FC236}">
                    <a16:creationId xmlns:a16="http://schemas.microsoft.com/office/drawing/2014/main" id="{456A0C96-EAA0-4C91-84D7-96A4418CD509}"/>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27">
                <a:extLst>
                  <a:ext uri="{FF2B5EF4-FFF2-40B4-BE49-F238E27FC236}">
                    <a16:creationId xmlns:a16="http://schemas.microsoft.com/office/drawing/2014/main" id="{75D8FB08-F2FF-4F3B-8001-82375657B217}"/>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28">
                <a:extLst>
                  <a:ext uri="{FF2B5EF4-FFF2-40B4-BE49-F238E27FC236}">
                    <a16:creationId xmlns:a16="http://schemas.microsoft.com/office/drawing/2014/main" id="{E609531F-78B9-4F25-827D-876D42AE9826}"/>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29">
                <a:extLst>
                  <a:ext uri="{FF2B5EF4-FFF2-40B4-BE49-F238E27FC236}">
                    <a16:creationId xmlns:a16="http://schemas.microsoft.com/office/drawing/2014/main" id="{B213AA99-BE68-460A-968A-E32B32B2EFE8}"/>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30">
                <a:extLst>
                  <a:ext uri="{FF2B5EF4-FFF2-40B4-BE49-F238E27FC236}">
                    <a16:creationId xmlns:a16="http://schemas.microsoft.com/office/drawing/2014/main" id="{5EFD04B2-A5EE-4CF7-A1B0-B0F204053FDF}"/>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31">
                <a:extLst>
                  <a:ext uri="{FF2B5EF4-FFF2-40B4-BE49-F238E27FC236}">
                    <a16:creationId xmlns:a16="http://schemas.microsoft.com/office/drawing/2014/main" id="{B31BF91C-9A82-4B26-A047-78D3B1E08E3B}"/>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32">
                <a:extLst>
                  <a:ext uri="{FF2B5EF4-FFF2-40B4-BE49-F238E27FC236}">
                    <a16:creationId xmlns:a16="http://schemas.microsoft.com/office/drawing/2014/main" id="{5B620652-536D-4F3F-8495-C50F0179EE13}"/>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33">
                <a:extLst>
                  <a:ext uri="{FF2B5EF4-FFF2-40B4-BE49-F238E27FC236}">
                    <a16:creationId xmlns:a16="http://schemas.microsoft.com/office/drawing/2014/main" id="{F513224D-4A53-4E3A-9EFE-A0C6F2385C57}"/>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34">
                <a:extLst>
                  <a:ext uri="{FF2B5EF4-FFF2-40B4-BE49-F238E27FC236}">
                    <a16:creationId xmlns:a16="http://schemas.microsoft.com/office/drawing/2014/main" id="{C9DDC24D-3132-4D73-BBF3-B4BB02FE17FF}"/>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35">
                <a:extLst>
                  <a:ext uri="{FF2B5EF4-FFF2-40B4-BE49-F238E27FC236}">
                    <a16:creationId xmlns:a16="http://schemas.microsoft.com/office/drawing/2014/main" id="{12C4F5FE-D31B-445A-B8C5-9BFA01A3A823}"/>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36">
                <a:extLst>
                  <a:ext uri="{FF2B5EF4-FFF2-40B4-BE49-F238E27FC236}">
                    <a16:creationId xmlns:a16="http://schemas.microsoft.com/office/drawing/2014/main" id="{ED632D43-D927-425B-91A2-B59FB067A7FA}"/>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37">
                <a:extLst>
                  <a:ext uri="{FF2B5EF4-FFF2-40B4-BE49-F238E27FC236}">
                    <a16:creationId xmlns:a16="http://schemas.microsoft.com/office/drawing/2014/main" id="{5CBF530D-FC46-4F91-9997-89D61C43A4B4}"/>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38">
                <a:extLst>
                  <a:ext uri="{FF2B5EF4-FFF2-40B4-BE49-F238E27FC236}">
                    <a16:creationId xmlns:a16="http://schemas.microsoft.com/office/drawing/2014/main" id="{F0D5C7EC-C3B0-43B6-9163-799DDC565B13}"/>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39">
                <a:extLst>
                  <a:ext uri="{FF2B5EF4-FFF2-40B4-BE49-F238E27FC236}">
                    <a16:creationId xmlns:a16="http://schemas.microsoft.com/office/drawing/2014/main" id="{3C046358-19B5-4EC2-BBE2-FE26C5C53E5C}"/>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40">
                <a:extLst>
                  <a:ext uri="{FF2B5EF4-FFF2-40B4-BE49-F238E27FC236}">
                    <a16:creationId xmlns:a16="http://schemas.microsoft.com/office/drawing/2014/main" id="{79AE8245-58E0-4082-B26F-3B835511507B}"/>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41">
                <a:extLst>
                  <a:ext uri="{FF2B5EF4-FFF2-40B4-BE49-F238E27FC236}">
                    <a16:creationId xmlns:a16="http://schemas.microsoft.com/office/drawing/2014/main" id="{469B31BF-EF18-4116-BCF7-FECC599DBB6C}"/>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42">
                <a:extLst>
                  <a:ext uri="{FF2B5EF4-FFF2-40B4-BE49-F238E27FC236}">
                    <a16:creationId xmlns:a16="http://schemas.microsoft.com/office/drawing/2014/main" id="{96F31B6E-EC99-4C7C-AE5B-A71C186AAF90}"/>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43">
                <a:extLst>
                  <a:ext uri="{FF2B5EF4-FFF2-40B4-BE49-F238E27FC236}">
                    <a16:creationId xmlns:a16="http://schemas.microsoft.com/office/drawing/2014/main" id="{5D87A63C-855C-4F09-8F94-EEF9EE2248BB}"/>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44">
                <a:extLst>
                  <a:ext uri="{FF2B5EF4-FFF2-40B4-BE49-F238E27FC236}">
                    <a16:creationId xmlns:a16="http://schemas.microsoft.com/office/drawing/2014/main" id="{744177A8-85EE-4B2E-B073-276E36CCE774}"/>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45">
                <a:extLst>
                  <a:ext uri="{FF2B5EF4-FFF2-40B4-BE49-F238E27FC236}">
                    <a16:creationId xmlns:a16="http://schemas.microsoft.com/office/drawing/2014/main" id="{69CE3255-09CF-45BB-A5FB-C694FE108C75}"/>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47">
                <a:extLst>
                  <a:ext uri="{FF2B5EF4-FFF2-40B4-BE49-F238E27FC236}">
                    <a16:creationId xmlns:a16="http://schemas.microsoft.com/office/drawing/2014/main" id="{092FE624-01BF-4D18-B056-D09F0732BFD4}"/>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49">
                <a:extLst>
                  <a:ext uri="{FF2B5EF4-FFF2-40B4-BE49-F238E27FC236}">
                    <a16:creationId xmlns:a16="http://schemas.microsoft.com/office/drawing/2014/main" id="{7566ED7B-4591-40C5-B6FA-4D90115A9C49}"/>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51">
                <a:extLst>
                  <a:ext uri="{FF2B5EF4-FFF2-40B4-BE49-F238E27FC236}">
                    <a16:creationId xmlns:a16="http://schemas.microsoft.com/office/drawing/2014/main" id="{E41C1287-BBF4-41F8-8FF6-75D3AF1963C3}"/>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352">
                <a:extLst>
                  <a:ext uri="{FF2B5EF4-FFF2-40B4-BE49-F238E27FC236}">
                    <a16:creationId xmlns:a16="http://schemas.microsoft.com/office/drawing/2014/main" id="{CF84A320-A2D1-4F8A-B5AF-7E5376CECFA7}"/>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353">
                <a:extLst>
                  <a:ext uri="{FF2B5EF4-FFF2-40B4-BE49-F238E27FC236}">
                    <a16:creationId xmlns:a16="http://schemas.microsoft.com/office/drawing/2014/main" id="{22D3E259-91F8-4A84-94E6-8428B6E288D1}"/>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358">
                <a:extLst>
                  <a:ext uri="{FF2B5EF4-FFF2-40B4-BE49-F238E27FC236}">
                    <a16:creationId xmlns:a16="http://schemas.microsoft.com/office/drawing/2014/main" id="{BE915DA8-E2AA-486C-8DBE-54DAC11AF191}"/>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Freeform 1380">
              <a:extLst>
                <a:ext uri="{FF2B5EF4-FFF2-40B4-BE49-F238E27FC236}">
                  <a16:creationId xmlns:a16="http://schemas.microsoft.com/office/drawing/2014/main" id="{481BC393-C55D-459A-BF06-7344F661969C}"/>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a:extLst>
                <a:ext uri="{FF2B5EF4-FFF2-40B4-BE49-F238E27FC236}">
                  <a16:creationId xmlns:a16="http://schemas.microsoft.com/office/drawing/2014/main" id="{E38914D2-5079-48ED-A204-72B7706132B5}"/>
                </a:ext>
              </a:extLst>
            </p:cNvPr>
            <p:cNvGrpSpPr/>
            <p:nvPr/>
          </p:nvGrpSpPr>
          <p:grpSpPr>
            <a:xfrm>
              <a:off x="5601779" y="1788317"/>
              <a:ext cx="1875644" cy="1772016"/>
              <a:chOff x="5601779" y="1788317"/>
              <a:chExt cx="1875644" cy="1772016"/>
            </a:xfrm>
            <a:grpFill/>
          </p:grpSpPr>
          <p:sp>
            <p:nvSpPr>
              <p:cNvPr id="30" name="Freeform 1232">
                <a:extLst>
                  <a:ext uri="{FF2B5EF4-FFF2-40B4-BE49-F238E27FC236}">
                    <a16:creationId xmlns:a16="http://schemas.microsoft.com/office/drawing/2014/main" id="{9D56D45D-1D32-4FD3-A4CC-AA49685A4BA6}"/>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346">
                <a:extLst>
                  <a:ext uri="{FF2B5EF4-FFF2-40B4-BE49-F238E27FC236}">
                    <a16:creationId xmlns:a16="http://schemas.microsoft.com/office/drawing/2014/main" id="{B47B2BF3-AD9B-4AC2-B9BB-93410A5113ED}"/>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48">
                <a:extLst>
                  <a:ext uri="{FF2B5EF4-FFF2-40B4-BE49-F238E27FC236}">
                    <a16:creationId xmlns:a16="http://schemas.microsoft.com/office/drawing/2014/main" id="{C052A466-C921-4C64-A3AD-0E0437E5FCCC}"/>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50">
                <a:extLst>
                  <a:ext uri="{FF2B5EF4-FFF2-40B4-BE49-F238E27FC236}">
                    <a16:creationId xmlns:a16="http://schemas.microsoft.com/office/drawing/2014/main" id="{6A09812B-9870-43B7-B266-8677962489A2}"/>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54">
                <a:extLst>
                  <a:ext uri="{FF2B5EF4-FFF2-40B4-BE49-F238E27FC236}">
                    <a16:creationId xmlns:a16="http://schemas.microsoft.com/office/drawing/2014/main" id="{6F09159D-B933-4B0F-8961-E3E0B32EA141}"/>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55">
                <a:extLst>
                  <a:ext uri="{FF2B5EF4-FFF2-40B4-BE49-F238E27FC236}">
                    <a16:creationId xmlns:a16="http://schemas.microsoft.com/office/drawing/2014/main" id="{8B92CB4E-5CE1-4221-ACE8-A61C1A8626A4}"/>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56">
                <a:extLst>
                  <a:ext uri="{FF2B5EF4-FFF2-40B4-BE49-F238E27FC236}">
                    <a16:creationId xmlns:a16="http://schemas.microsoft.com/office/drawing/2014/main" id="{F11E16BB-2CF7-4D12-8B84-B3565C0482B8}"/>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357">
                <a:extLst>
                  <a:ext uri="{FF2B5EF4-FFF2-40B4-BE49-F238E27FC236}">
                    <a16:creationId xmlns:a16="http://schemas.microsoft.com/office/drawing/2014/main" id="{A03F40D5-97A5-4A7E-8465-71EFBF984718}"/>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59">
                <a:extLst>
                  <a:ext uri="{FF2B5EF4-FFF2-40B4-BE49-F238E27FC236}">
                    <a16:creationId xmlns:a16="http://schemas.microsoft.com/office/drawing/2014/main" id="{4E99ED94-F8A0-4845-B43A-AD5D3C70B8A0}"/>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60">
                <a:extLst>
                  <a:ext uri="{FF2B5EF4-FFF2-40B4-BE49-F238E27FC236}">
                    <a16:creationId xmlns:a16="http://schemas.microsoft.com/office/drawing/2014/main" id="{523AD15B-5BA1-49DD-AB38-E2DAC7F5F415}"/>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61">
                <a:extLst>
                  <a:ext uri="{FF2B5EF4-FFF2-40B4-BE49-F238E27FC236}">
                    <a16:creationId xmlns:a16="http://schemas.microsoft.com/office/drawing/2014/main" id="{07CA1DF9-43C7-4D18-B37C-CEDD6D69217E}"/>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62">
                <a:extLst>
                  <a:ext uri="{FF2B5EF4-FFF2-40B4-BE49-F238E27FC236}">
                    <a16:creationId xmlns:a16="http://schemas.microsoft.com/office/drawing/2014/main" id="{B9D552E0-3C90-4F50-99A1-71BD01FB19BA}"/>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63">
                <a:extLst>
                  <a:ext uri="{FF2B5EF4-FFF2-40B4-BE49-F238E27FC236}">
                    <a16:creationId xmlns:a16="http://schemas.microsoft.com/office/drawing/2014/main" id="{87F562B9-23CC-4A6F-80F9-B7681CB09CDC}"/>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65">
                <a:extLst>
                  <a:ext uri="{FF2B5EF4-FFF2-40B4-BE49-F238E27FC236}">
                    <a16:creationId xmlns:a16="http://schemas.microsoft.com/office/drawing/2014/main" id="{3A301629-D392-45CA-822F-D7D2E9EAD7F3}"/>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66">
                <a:extLst>
                  <a:ext uri="{FF2B5EF4-FFF2-40B4-BE49-F238E27FC236}">
                    <a16:creationId xmlns:a16="http://schemas.microsoft.com/office/drawing/2014/main" id="{F2A02795-9B14-4625-83CF-89F49C0D5EA1}"/>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67">
                <a:extLst>
                  <a:ext uri="{FF2B5EF4-FFF2-40B4-BE49-F238E27FC236}">
                    <a16:creationId xmlns:a16="http://schemas.microsoft.com/office/drawing/2014/main" id="{D1A6D39D-44B6-4BD9-91C2-2229B59D8C07}"/>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68">
                <a:extLst>
                  <a:ext uri="{FF2B5EF4-FFF2-40B4-BE49-F238E27FC236}">
                    <a16:creationId xmlns:a16="http://schemas.microsoft.com/office/drawing/2014/main" id="{EA6A4F58-7DA7-4D6F-8DA1-A9821F6913E9}"/>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69">
                <a:extLst>
                  <a:ext uri="{FF2B5EF4-FFF2-40B4-BE49-F238E27FC236}">
                    <a16:creationId xmlns:a16="http://schemas.microsoft.com/office/drawing/2014/main" id="{8E63CE97-EB7E-40E1-A616-1B4726CF2F57}"/>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70">
                <a:extLst>
                  <a:ext uri="{FF2B5EF4-FFF2-40B4-BE49-F238E27FC236}">
                    <a16:creationId xmlns:a16="http://schemas.microsoft.com/office/drawing/2014/main" id="{252B659B-1DDB-45C3-A241-94AFCE92DD0F}"/>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1">
                <a:extLst>
                  <a:ext uri="{FF2B5EF4-FFF2-40B4-BE49-F238E27FC236}">
                    <a16:creationId xmlns:a16="http://schemas.microsoft.com/office/drawing/2014/main" id="{C971497E-5BFA-41CC-9F36-1E4616CB431B}"/>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72">
                <a:extLst>
                  <a:ext uri="{FF2B5EF4-FFF2-40B4-BE49-F238E27FC236}">
                    <a16:creationId xmlns:a16="http://schemas.microsoft.com/office/drawing/2014/main" id="{4D473B46-5CDD-4238-BB9F-8C78C0BC239B}"/>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73">
                <a:extLst>
                  <a:ext uri="{FF2B5EF4-FFF2-40B4-BE49-F238E27FC236}">
                    <a16:creationId xmlns:a16="http://schemas.microsoft.com/office/drawing/2014/main" id="{E66488D5-8E77-436F-B52A-9AA373BCF3BE}"/>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74">
                <a:extLst>
                  <a:ext uri="{FF2B5EF4-FFF2-40B4-BE49-F238E27FC236}">
                    <a16:creationId xmlns:a16="http://schemas.microsoft.com/office/drawing/2014/main" id="{FF3D35CC-BC6A-49CC-A8EF-70ECD13F8776}"/>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75">
                <a:extLst>
                  <a:ext uri="{FF2B5EF4-FFF2-40B4-BE49-F238E27FC236}">
                    <a16:creationId xmlns:a16="http://schemas.microsoft.com/office/drawing/2014/main" id="{6F67810F-BAC9-4D22-AFA7-D7C3123CF5A2}"/>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76">
                <a:extLst>
                  <a:ext uri="{FF2B5EF4-FFF2-40B4-BE49-F238E27FC236}">
                    <a16:creationId xmlns:a16="http://schemas.microsoft.com/office/drawing/2014/main" id="{806993E7-C759-4A1D-A869-F47636811311}"/>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77">
                <a:extLst>
                  <a:ext uri="{FF2B5EF4-FFF2-40B4-BE49-F238E27FC236}">
                    <a16:creationId xmlns:a16="http://schemas.microsoft.com/office/drawing/2014/main" id="{E628DC72-AB79-4F38-9FE6-BEEBE5D9F146}"/>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78">
                <a:extLst>
                  <a:ext uri="{FF2B5EF4-FFF2-40B4-BE49-F238E27FC236}">
                    <a16:creationId xmlns:a16="http://schemas.microsoft.com/office/drawing/2014/main" id="{574D5627-443D-4106-BDEB-1790230012F0}"/>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79">
                <a:extLst>
                  <a:ext uri="{FF2B5EF4-FFF2-40B4-BE49-F238E27FC236}">
                    <a16:creationId xmlns:a16="http://schemas.microsoft.com/office/drawing/2014/main" id="{B072F318-8806-43ED-AC40-28A74DA9CD6B}"/>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81">
                <a:extLst>
                  <a:ext uri="{FF2B5EF4-FFF2-40B4-BE49-F238E27FC236}">
                    <a16:creationId xmlns:a16="http://schemas.microsoft.com/office/drawing/2014/main" id="{65504EDC-7039-4A5B-AC85-F3E57E58364D}"/>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82">
                <a:extLst>
                  <a:ext uri="{FF2B5EF4-FFF2-40B4-BE49-F238E27FC236}">
                    <a16:creationId xmlns:a16="http://schemas.microsoft.com/office/drawing/2014/main" id="{DFD3B25A-1269-4B8D-81F4-98789F4337D9}"/>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83">
                <a:extLst>
                  <a:ext uri="{FF2B5EF4-FFF2-40B4-BE49-F238E27FC236}">
                    <a16:creationId xmlns:a16="http://schemas.microsoft.com/office/drawing/2014/main" id="{31890E3B-B282-46EB-A878-56A2E65A8A53}"/>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384">
                <a:extLst>
                  <a:ext uri="{FF2B5EF4-FFF2-40B4-BE49-F238E27FC236}">
                    <a16:creationId xmlns:a16="http://schemas.microsoft.com/office/drawing/2014/main" id="{347D9289-E03E-496C-A6BA-0FE3A45A89C2}"/>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85">
                <a:extLst>
                  <a:ext uri="{FF2B5EF4-FFF2-40B4-BE49-F238E27FC236}">
                    <a16:creationId xmlns:a16="http://schemas.microsoft.com/office/drawing/2014/main" id="{6F1A5242-A382-4628-B791-1303F2AC9169}"/>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Freeform 1386">
              <a:extLst>
                <a:ext uri="{FF2B5EF4-FFF2-40B4-BE49-F238E27FC236}">
                  <a16:creationId xmlns:a16="http://schemas.microsoft.com/office/drawing/2014/main" id="{4E10910E-1749-46B5-BCE7-5FF07E28C26E}"/>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1" name="TextBox 210">
            <a:extLst>
              <a:ext uri="{FF2B5EF4-FFF2-40B4-BE49-F238E27FC236}">
                <a16:creationId xmlns:a16="http://schemas.microsoft.com/office/drawing/2014/main" id="{0CBD2701-4AC7-448E-8FF0-48DFE3C67991}"/>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12" name="Rectangle 211">
            <a:extLst>
              <a:ext uri="{FF2B5EF4-FFF2-40B4-BE49-F238E27FC236}">
                <a16:creationId xmlns:a16="http://schemas.microsoft.com/office/drawing/2014/main" id="{D4A320C9-6D05-4438-8BCC-5C62C855418E}"/>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0BF313CF-A7BF-40BB-B908-99BD7D394ECC}"/>
              </a:ext>
            </a:extLst>
          </p:cNvPr>
          <p:cNvGrpSpPr/>
          <p:nvPr/>
        </p:nvGrpSpPr>
        <p:grpSpPr>
          <a:xfrm>
            <a:off x="10801898" y="240143"/>
            <a:ext cx="1069796" cy="1063330"/>
            <a:chOff x="-91190" y="0"/>
            <a:chExt cx="2480341" cy="2381250"/>
          </a:xfrm>
        </p:grpSpPr>
        <p:pic>
          <p:nvPicPr>
            <p:cNvPr id="214" name="Picture 213" descr="ÙØªÙØ¬Ø© Ø¨Ø­Ø« Ø§ÙØµÙØ± Ø¹Ù Ø¬Ø§ÙØ¹Ø© Ø§ÙØ¯ÙÙ Ø§ÙØ¹Ø±Ø¨ÙØ©">
              <a:extLst>
                <a:ext uri="{FF2B5EF4-FFF2-40B4-BE49-F238E27FC236}">
                  <a16:creationId xmlns:a16="http://schemas.microsoft.com/office/drawing/2014/main" id="{999A8D6B-96AE-4C90-BE27-8A10810D5BEA}"/>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15" name="Picture 214" descr="ÙØªÙØ¬Ø© Ø¨Ø­Ø« Ø§ÙØµÙØ± Ø¹Ù âªchina flagâ¬â">
              <a:extLst>
                <a:ext uri="{FF2B5EF4-FFF2-40B4-BE49-F238E27FC236}">
                  <a16:creationId xmlns:a16="http://schemas.microsoft.com/office/drawing/2014/main" id="{A785B809-3083-4EB9-9A43-9DA1ED7C0240}"/>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6277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strVal val="#ppt_w*0.70"/>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heel(1)">
                                      <p:cBhvr>
                                        <p:cTn id="19" dur="2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Graphic spid="76" grpId="0">
        <p:bldAsOne/>
      </p:bldGraphic>
      <p:bldP spid="2" grpId="0" animBg="1"/>
      <p:bldGraphic spid="21" grpId="0">
        <p:bldAsOne/>
      </p:bldGraphic>
      <p:bldGraphic spid="24" grpId="0">
        <p:bldAsOne/>
      </p:bldGraphic>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sp>
        <p:nvSpPr>
          <p:cNvPr id="47" name="TextBox 46">
            <a:extLst>
              <a:ext uri="{FF2B5EF4-FFF2-40B4-BE49-F238E27FC236}">
                <a16:creationId xmlns:a16="http://schemas.microsoft.com/office/drawing/2014/main" id="{6834B5A6-67BA-4C9A-9C2A-EDEADA363DD9}"/>
              </a:ext>
            </a:extLst>
          </p:cNvPr>
          <p:cNvSpPr txBox="1"/>
          <p:nvPr/>
        </p:nvSpPr>
        <p:spPr>
          <a:xfrm flipH="1">
            <a:off x="3095741" y="562057"/>
            <a:ext cx="5203399" cy="430887"/>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2</a:t>
            </a:r>
            <a:r>
              <a:rPr lang="en-US" sz="2200" b="1" kern="0" dirty="0">
                <a:solidFill>
                  <a:schemeClr val="tx2"/>
                </a:solidFill>
                <a:latin typeface="Arial" pitchFamily="34" charset="0"/>
                <a:cs typeface="PT Bold Heading" panose="02010400000000000000" pitchFamily="2" charset="-78"/>
              </a:rPr>
              <a:t>.</a:t>
            </a:r>
            <a:r>
              <a:rPr lang="ar-EG"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PT Bold Heading" panose="02010400000000000000" pitchFamily="2" charset="-78"/>
              </a:rPr>
              <a:t>الغاز الطبيعي</a:t>
            </a:r>
            <a:endParaRPr lang="en-US" sz="2200" b="1" dirty="0">
              <a:solidFill>
                <a:schemeClr val="tx2"/>
              </a:solidFill>
              <a:cs typeface="PT Bold Heading" panose="02010400000000000000" pitchFamily="2" charset="-78"/>
            </a:endParaRPr>
          </a:p>
        </p:txBody>
      </p:sp>
      <p:sp>
        <p:nvSpPr>
          <p:cNvPr id="18" name="TextBox 17">
            <a:extLst>
              <a:ext uri="{FF2B5EF4-FFF2-40B4-BE49-F238E27FC236}">
                <a16:creationId xmlns:a16="http://schemas.microsoft.com/office/drawing/2014/main" id="{5A8E98EC-7E98-488F-B368-3C81582DB937}"/>
              </a:ext>
            </a:extLst>
          </p:cNvPr>
          <p:cNvSpPr txBox="1"/>
          <p:nvPr/>
        </p:nvSpPr>
        <p:spPr>
          <a:xfrm flipH="1">
            <a:off x="3462230" y="1049017"/>
            <a:ext cx="4578300" cy="707886"/>
          </a:xfrm>
          <a:prstGeom prst="rect">
            <a:avLst/>
          </a:prstGeom>
          <a:noFill/>
        </p:spPr>
        <p:txBody>
          <a:bodyPr wrap="square" rtlCol="0">
            <a:spAutoFit/>
          </a:bodyPr>
          <a:lstStyle/>
          <a:p>
            <a:pPr algn="ctr" rtl="1"/>
            <a:r>
              <a:rPr lang="ar-KW" sz="2000" b="1" kern="0" dirty="0">
                <a:solidFill>
                  <a:schemeClr val="accent1">
                    <a:lumMod val="50000"/>
                  </a:schemeClr>
                </a:solidFill>
                <a:latin typeface="Arial" pitchFamily="34" charset="0"/>
                <a:cs typeface="PT Bold Heading" panose="02010400000000000000" pitchFamily="2" charset="-78"/>
              </a:rPr>
              <a:t>ميزان الغاز الطبيعي </a:t>
            </a:r>
            <a:r>
              <a:rPr lang="ar-EG" sz="2000" b="1" kern="0" dirty="0">
                <a:solidFill>
                  <a:schemeClr val="accent1">
                    <a:lumMod val="50000"/>
                  </a:schemeClr>
                </a:solidFill>
                <a:latin typeface="Arial" pitchFamily="34" charset="0"/>
                <a:cs typeface="PT Bold Heading" panose="02010400000000000000" pitchFamily="2" charset="-78"/>
              </a:rPr>
              <a:t>وفق المجموعات الدولية، </a:t>
            </a:r>
            <a:r>
              <a:rPr lang="ar-KW" sz="2000" b="1" kern="0" dirty="0">
                <a:latin typeface="Times New Roman" panose="02020603050405020304" pitchFamily="18" charset="0"/>
                <a:cs typeface="Times New Roman" panose="02020603050405020304" pitchFamily="18" charset="0"/>
              </a:rPr>
              <a:t>(</a:t>
            </a:r>
            <a:r>
              <a:rPr lang="ar-KW" sz="2000" b="1" kern="0" dirty="0">
                <a:latin typeface="Arial" pitchFamily="34" charset="0"/>
                <a:cs typeface="PT Bold Heading" panose="02010400000000000000" pitchFamily="2" charset="-78"/>
              </a:rPr>
              <a:t>مليار متر مكعب</a:t>
            </a:r>
            <a:r>
              <a:rPr lang="ar-KW" sz="2000" b="1" kern="0" dirty="0">
                <a:latin typeface="Times New Roman" panose="02020603050405020304" pitchFamily="18" charset="0"/>
                <a:cs typeface="Times New Roman" panose="02020603050405020304" pitchFamily="18" charset="0"/>
              </a:rPr>
              <a:t>)</a:t>
            </a:r>
            <a:endParaRPr lang="en-US" sz="2000" b="1" kern="0" dirty="0">
              <a:latin typeface="Times New Roman" panose="02020603050405020304" pitchFamily="18" charset="0"/>
              <a:cs typeface="Times New Roman" panose="02020603050405020304" pitchFamily="18" charset="0"/>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E1F8AF5A-86A9-442F-AEC1-19D5B2B31354}"/>
              </a:ext>
            </a:extLst>
          </p:cNvPr>
          <p:cNvGraphicFramePr/>
          <p:nvPr>
            <p:extLst>
              <p:ext uri="{D42A27DB-BD31-4B8C-83A1-F6EECF244321}">
                <p14:modId xmlns:p14="http://schemas.microsoft.com/office/powerpoint/2010/main" val="2191180604"/>
              </p:ext>
            </p:extLst>
          </p:nvPr>
        </p:nvGraphicFramePr>
        <p:xfrm>
          <a:off x="1622738" y="1812976"/>
          <a:ext cx="8873544" cy="4884039"/>
        </p:xfrm>
        <a:graphic>
          <a:graphicData uri="http://schemas.openxmlformats.org/drawingml/2006/chart">
            <c:chart xmlns:c="http://schemas.openxmlformats.org/drawingml/2006/chart" xmlns:r="http://schemas.openxmlformats.org/officeDocument/2006/relationships" r:id="rId6"/>
          </a:graphicData>
        </a:graphic>
      </p:graphicFrame>
      <p:grpSp>
        <p:nvGrpSpPr>
          <p:cNvPr id="203" name="Group 202">
            <a:extLst>
              <a:ext uri="{FF2B5EF4-FFF2-40B4-BE49-F238E27FC236}">
                <a16:creationId xmlns:a16="http://schemas.microsoft.com/office/drawing/2014/main" id="{201A863E-BC34-49EF-92CA-58DE3E0B18D8}"/>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204" name="Freeform 1208">
              <a:extLst>
                <a:ext uri="{FF2B5EF4-FFF2-40B4-BE49-F238E27FC236}">
                  <a16:creationId xmlns:a16="http://schemas.microsoft.com/office/drawing/2014/main" id="{D3D17897-A7E7-4268-BAE5-98FFA709681B}"/>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227">
              <a:extLst>
                <a:ext uri="{FF2B5EF4-FFF2-40B4-BE49-F238E27FC236}">
                  <a16:creationId xmlns:a16="http://schemas.microsoft.com/office/drawing/2014/main" id="{EFBF70AF-97B8-4CBF-8F0F-0A9C5C232056}"/>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6" name="Group 205">
              <a:extLst>
                <a:ext uri="{FF2B5EF4-FFF2-40B4-BE49-F238E27FC236}">
                  <a16:creationId xmlns:a16="http://schemas.microsoft.com/office/drawing/2014/main" id="{4EDAD40D-AAAD-424B-9212-8BE8A95FE29C}"/>
                </a:ext>
              </a:extLst>
            </p:cNvPr>
            <p:cNvGrpSpPr/>
            <p:nvPr/>
          </p:nvGrpSpPr>
          <p:grpSpPr>
            <a:xfrm>
              <a:off x="3823545" y="4144788"/>
              <a:ext cx="1121241" cy="1809322"/>
              <a:chOff x="3823545" y="4144788"/>
              <a:chExt cx="1121241" cy="1809322"/>
            </a:xfrm>
            <a:grpFill/>
          </p:grpSpPr>
          <p:sp>
            <p:nvSpPr>
              <p:cNvPr id="385" name="Freeform 1228">
                <a:extLst>
                  <a:ext uri="{FF2B5EF4-FFF2-40B4-BE49-F238E27FC236}">
                    <a16:creationId xmlns:a16="http://schemas.microsoft.com/office/drawing/2014/main" id="{8B25F839-9F25-40ED-9FBD-2FED68835AA6}"/>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30">
                <a:extLst>
                  <a:ext uri="{FF2B5EF4-FFF2-40B4-BE49-F238E27FC236}">
                    <a16:creationId xmlns:a16="http://schemas.microsoft.com/office/drawing/2014/main" id="{0061C1B8-F4B9-45D0-9DA3-1D5BA121F3F0}"/>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31">
                <a:extLst>
                  <a:ext uri="{FF2B5EF4-FFF2-40B4-BE49-F238E27FC236}">
                    <a16:creationId xmlns:a16="http://schemas.microsoft.com/office/drawing/2014/main" id="{F383B0F8-1F15-4F4D-9FFD-BFFBE3485970}"/>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 name="Group 206">
              <a:extLst>
                <a:ext uri="{FF2B5EF4-FFF2-40B4-BE49-F238E27FC236}">
                  <a16:creationId xmlns:a16="http://schemas.microsoft.com/office/drawing/2014/main" id="{5CFB31E5-FBC2-4294-93BC-9682470DB97A}"/>
                </a:ext>
              </a:extLst>
            </p:cNvPr>
            <p:cNvGrpSpPr/>
            <p:nvPr/>
          </p:nvGrpSpPr>
          <p:grpSpPr>
            <a:xfrm>
              <a:off x="1751012" y="1676400"/>
              <a:ext cx="3720198" cy="2808284"/>
              <a:chOff x="1751012" y="1676400"/>
              <a:chExt cx="3720198" cy="2808284"/>
            </a:xfrm>
            <a:grpFill/>
          </p:grpSpPr>
          <p:sp>
            <p:nvSpPr>
              <p:cNvPr id="320" name="Freeform 1229">
                <a:extLst>
                  <a:ext uri="{FF2B5EF4-FFF2-40B4-BE49-F238E27FC236}">
                    <a16:creationId xmlns:a16="http://schemas.microsoft.com/office/drawing/2014/main" id="{7CC01041-7551-4B9B-83D9-CE59F69698CB}"/>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233">
                <a:extLst>
                  <a:ext uri="{FF2B5EF4-FFF2-40B4-BE49-F238E27FC236}">
                    <a16:creationId xmlns:a16="http://schemas.microsoft.com/office/drawing/2014/main" id="{069DD9A0-8384-47BA-A7CD-0CA338F0622C}"/>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234">
                <a:extLst>
                  <a:ext uri="{FF2B5EF4-FFF2-40B4-BE49-F238E27FC236}">
                    <a16:creationId xmlns:a16="http://schemas.microsoft.com/office/drawing/2014/main" id="{9C3D3A1C-88E8-4105-BB5D-C017E21136A3}"/>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235">
                <a:extLst>
                  <a:ext uri="{FF2B5EF4-FFF2-40B4-BE49-F238E27FC236}">
                    <a16:creationId xmlns:a16="http://schemas.microsoft.com/office/drawing/2014/main" id="{02F2607F-BD23-42B6-9655-A8A96BC5075B}"/>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236">
                <a:extLst>
                  <a:ext uri="{FF2B5EF4-FFF2-40B4-BE49-F238E27FC236}">
                    <a16:creationId xmlns:a16="http://schemas.microsoft.com/office/drawing/2014/main" id="{40968C52-E275-4B6C-B5AD-FE2F3A7BEAD2}"/>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237">
                <a:extLst>
                  <a:ext uri="{FF2B5EF4-FFF2-40B4-BE49-F238E27FC236}">
                    <a16:creationId xmlns:a16="http://schemas.microsoft.com/office/drawing/2014/main" id="{5BC7D178-4790-4C03-8A13-28F01D9372AC}"/>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238">
                <a:extLst>
                  <a:ext uri="{FF2B5EF4-FFF2-40B4-BE49-F238E27FC236}">
                    <a16:creationId xmlns:a16="http://schemas.microsoft.com/office/drawing/2014/main" id="{56390A56-7877-4371-9C31-CFD7FBE68F16}"/>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239">
                <a:extLst>
                  <a:ext uri="{FF2B5EF4-FFF2-40B4-BE49-F238E27FC236}">
                    <a16:creationId xmlns:a16="http://schemas.microsoft.com/office/drawing/2014/main" id="{62B35BF3-1316-427B-9C17-82607E6360DE}"/>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240">
                <a:extLst>
                  <a:ext uri="{FF2B5EF4-FFF2-40B4-BE49-F238E27FC236}">
                    <a16:creationId xmlns:a16="http://schemas.microsoft.com/office/drawing/2014/main" id="{47843195-DAEC-4ABD-BE73-3E41DF72AAA5}"/>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241">
                <a:extLst>
                  <a:ext uri="{FF2B5EF4-FFF2-40B4-BE49-F238E27FC236}">
                    <a16:creationId xmlns:a16="http://schemas.microsoft.com/office/drawing/2014/main" id="{A4C37AC0-091F-472F-95C7-2B0618AF199B}"/>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242">
                <a:extLst>
                  <a:ext uri="{FF2B5EF4-FFF2-40B4-BE49-F238E27FC236}">
                    <a16:creationId xmlns:a16="http://schemas.microsoft.com/office/drawing/2014/main" id="{CC358160-B242-467F-9F67-3A36C082ACD7}"/>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243">
                <a:extLst>
                  <a:ext uri="{FF2B5EF4-FFF2-40B4-BE49-F238E27FC236}">
                    <a16:creationId xmlns:a16="http://schemas.microsoft.com/office/drawing/2014/main" id="{B9D48B88-DE1F-47D8-89AB-A2F665F365BF}"/>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244">
                <a:extLst>
                  <a:ext uri="{FF2B5EF4-FFF2-40B4-BE49-F238E27FC236}">
                    <a16:creationId xmlns:a16="http://schemas.microsoft.com/office/drawing/2014/main" id="{15D8DB55-0742-4753-939F-35198ED47418}"/>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245">
                <a:extLst>
                  <a:ext uri="{FF2B5EF4-FFF2-40B4-BE49-F238E27FC236}">
                    <a16:creationId xmlns:a16="http://schemas.microsoft.com/office/drawing/2014/main" id="{18235A04-84AD-473E-A6EB-522C219D9C42}"/>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246">
                <a:extLst>
                  <a:ext uri="{FF2B5EF4-FFF2-40B4-BE49-F238E27FC236}">
                    <a16:creationId xmlns:a16="http://schemas.microsoft.com/office/drawing/2014/main" id="{264F979A-C722-479A-9999-190159899A91}"/>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247">
                <a:extLst>
                  <a:ext uri="{FF2B5EF4-FFF2-40B4-BE49-F238E27FC236}">
                    <a16:creationId xmlns:a16="http://schemas.microsoft.com/office/drawing/2014/main" id="{4059A0E7-03CB-4FB2-B0C4-6EBA7D375A3E}"/>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248">
                <a:extLst>
                  <a:ext uri="{FF2B5EF4-FFF2-40B4-BE49-F238E27FC236}">
                    <a16:creationId xmlns:a16="http://schemas.microsoft.com/office/drawing/2014/main" id="{3F187E5D-8BCF-422B-BE5D-DCF5D915B03B}"/>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249">
                <a:extLst>
                  <a:ext uri="{FF2B5EF4-FFF2-40B4-BE49-F238E27FC236}">
                    <a16:creationId xmlns:a16="http://schemas.microsoft.com/office/drawing/2014/main" id="{3BB66163-8948-4D8C-8397-8CE08FAE778F}"/>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250">
                <a:extLst>
                  <a:ext uri="{FF2B5EF4-FFF2-40B4-BE49-F238E27FC236}">
                    <a16:creationId xmlns:a16="http://schemas.microsoft.com/office/drawing/2014/main" id="{26A64744-826F-4699-85CC-05970FBF182E}"/>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251">
                <a:extLst>
                  <a:ext uri="{FF2B5EF4-FFF2-40B4-BE49-F238E27FC236}">
                    <a16:creationId xmlns:a16="http://schemas.microsoft.com/office/drawing/2014/main" id="{F7284F09-0995-48CE-96CC-BE6D33B39198}"/>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252">
                <a:extLst>
                  <a:ext uri="{FF2B5EF4-FFF2-40B4-BE49-F238E27FC236}">
                    <a16:creationId xmlns:a16="http://schemas.microsoft.com/office/drawing/2014/main" id="{AAE90A5A-7B3A-48EC-BE51-51CBEC97A908}"/>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253">
                <a:extLst>
                  <a:ext uri="{FF2B5EF4-FFF2-40B4-BE49-F238E27FC236}">
                    <a16:creationId xmlns:a16="http://schemas.microsoft.com/office/drawing/2014/main" id="{5CB9E50E-3195-481F-A9F8-DB5CA62CCEC3}"/>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54">
                <a:extLst>
                  <a:ext uri="{FF2B5EF4-FFF2-40B4-BE49-F238E27FC236}">
                    <a16:creationId xmlns:a16="http://schemas.microsoft.com/office/drawing/2014/main" id="{22C1C9A7-5D43-4C3B-A761-39952805DB27}"/>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255">
                <a:extLst>
                  <a:ext uri="{FF2B5EF4-FFF2-40B4-BE49-F238E27FC236}">
                    <a16:creationId xmlns:a16="http://schemas.microsoft.com/office/drawing/2014/main" id="{BAC73915-F0D3-4242-9A76-A1AADD483452}"/>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256">
                <a:extLst>
                  <a:ext uri="{FF2B5EF4-FFF2-40B4-BE49-F238E27FC236}">
                    <a16:creationId xmlns:a16="http://schemas.microsoft.com/office/drawing/2014/main" id="{ED4912A0-E8D7-4E21-B195-187AB7AB4345}"/>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257">
                <a:extLst>
                  <a:ext uri="{FF2B5EF4-FFF2-40B4-BE49-F238E27FC236}">
                    <a16:creationId xmlns:a16="http://schemas.microsoft.com/office/drawing/2014/main" id="{D8302029-527A-4AE2-B8F9-89A6447C4C8C}"/>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258">
                <a:extLst>
                  <a:ext uri="{FF2B5EF4-FFF2-40B4-BE49-F238E27FC236}">
                    <a16:creationId xmlns:a16="http://schemas.microsoft.com/office/drawing/2014/main" id="{90D49E6A-FD1E-4EA2-86D6-1CC6F2B7EDED}"/>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259">
                <a:extLst>
                  <a:ext uri="{FF2B5EF4-FFF2-40B4-BE49-F238E27FC236}">
                    <a16:creationId xmlns:a16="http://schemas.microsoft.com/office/drawing/2014/main" id="{91ED432F-5769-475A-826A-60A5CF1603DD}"/>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60">
                <a:extLst>
                  <a:ext uri="{FF2B5EF4-FFF2-40B4-BE49-F238E27FC236}">
                    <a16:creationId xmlns:a16="http://schemas.microsoft.com/office/drawing/2014/main" id="{A2B24E2A-7D83-4A74-9BC0-B153AB3A1FFE}"/>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261">
                <a:extLst>
                  <a:ext uri="{FF2B5EF4-FFF2-40B4-BE49-F238E27FC236}">
                    <a16:creationId xmlns:a16="http://schemas.microsoft.com/office/drawing/2014/main" id="{A30F8E78-017B-4E3B-A138-4AC4D62E86AC}"/>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262">
                <a:extLst>
                  <a:ext uri="{FF2B5EF4-FFF2-40B4-BE49-F238E27FC236}">
                    <a16:creationId xmlns:a16="http://schemas.microsoft.com/office/drawing/2014/main" id="{40268416-74F9-4D5E-93E7-5765E10E026B}"/>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263">
                <a:extLst>
                  <a:ext uri="{FF2B5EF4-FFF2-40B4-BE49-F238E27FC236}">
                    <a16:creationId xmlns:a16="http://schemas.microsoft.com/office/drawing/2014/main" id="{8F3FE33C-D2B4-4739-90E3-28A59D5E46F4}"/>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264">
                <a:extLst>
                  <a:ext uri="{FF2B5EF4-FFF2-40B4-BE49-F238E27FC236}">
                    <a16:creationId xmlns:a16="http://schemas.microsoft.com/office/drawing/2014/main" id="{9793EED1-F822-432E-AE25-E6A2681A5891}"/>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265">
                <a:extLst>
                  <a:ext uri="{FF2B5EF4-FFF2-40B4-BE49-F238E27FC236}">
                    <a16:creationId xmlns:a16="http://schemas.microsoft.com/office/drawing/2014/main" id="{E5C914B2-F787-4F80-9A92-289121093D9A}"/>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266">
                <a:extLst>
                  <a:ext uri="{FF2B5EF4-FFF2-40B4-BE49-F238E27FC236}">
                    <a16:creationId xmlns:a16="http://schemas.microsoft.com/office/drawing/2014/main" id="{AB57309D-D9E1-4A72-8726-4C13EF296F84}"/>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267">
                <a:extLst>
                  <a:ext uri="{FF2B5EF4-FFF2-40B4-BE49-F238E27FC236}">
                    <a16:creationId xmlns:a16="http://schemas.microsoft.com/office/drawing/2014/main" id="{A53C03B1-F15C-43E6-A8E2-3151FA1A9469}"/>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268">
                <a:extLst>
                  <a:ext uri="{FF2B5EF4-FFF2-40B4-BE49-F238E27FC236}">
                    <a16:creationId xmlns:a16="http://schemas.microsoft.com/office/drawing/2014/main" id="{90BB27EF-B51E-45CF-8617-F4A92B80435A}"/>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269">
                <a:extLst>
                  <a:ext uri="{FF2B5EF4-FFF2-40B4-BE49-F238E27FC236}">
                    <a16:creationId xmlns:a16="http://schemas.microsoft.com/office/drawing/2014/main" id="{F555F5E6-838E-42F4-963E-41640F1ED513}"/>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270">
                <a:extLst>
                  <a:ext uri="{FF2B5EF4-FFF2-40B4-BE49-F238E27FC236}">
                    <a16:creationId xmlns:a16="http://schemas.microsoft.com/office/drawing/2014/main" id="{7C9DE3D7-31B9-4EFD-94BC-FC938F663A5E}"/>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271">
                <a:extLst>
                  <a:ext uri="{FF2B5EF4-FFF2-40B4-BE49-F238E27FC236}">
                    <a16:creationId xmlns:a16="http://schemas.microsoft.com/office/drawing/2014/main" id="{A6D374F6-A371-4817-A444-E55A9DB37154}"/>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272">
                <a:extLst>
                  <a:ext uri="{FF2B5EF4-FFF2-40B4-BE49-F238E27FC236}">
                    <a16:creationId xmlns:a16="http://schemas.microsoft.com/office/drawing/2014/main" id="{ED27A4CE-B419-481B-A157-0780984513DC}"/>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273">
                <a:extLst>
                  <a:ext uri="{FF2B5EF4-FFF2-40B4-BE49-F238E27FC236}">
                    <a16:creationId xmlns:a16="http://schemas.microsoft.com/office/drawing/2014/main" id="{5B664FF5-53E5-46DF-9D89-D24111E6AC88}"/>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274">
                <a:extLst>
                  <a:ext uri="{FF2B5EF4-FFF2-40B4-BE49-F238E27FC236}">
                    <a16:creationId xmlns:a16="http://schemas.microsoft.com/office/drawing/2014/main" id="{311029EF-F82E-446D-B2F5-7DBC33C0BBAA}"/>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275">
                <a:extLst>
                  <a:ext uri="{FF2B5EF4-FFF2-40B4-BE49-F238E27FC236}">
                    <a16:creationId xmlns:a16="http://schemas.microsoft.com/office/drawing/2014/main" id="{21AAF178-20A4-43DF-9ABD-65474159CEF1}"/>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276">
                <a:extLst>
                  <a:ext uri="{FF2B5EF4-FFF2-40B4-BE49-F238E27FC236}">
                    <a16:creationId xmlns:a16="http://schemas.microsoft.com/office/drawing/2014/main" id="{7277ACE6-726D-4459-A32D-A8933C66A2CE}"/>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277">
                <a:extLst>
                  <a:ext uri="{FF2B5EF4-FFF2-40B4-BE49-F238E27FC236}">
                    <a16:creationId xmlns:a16="http://schemas.microsoft.com/office/drawing/2014/main" id="{2D8971BF-0CB5-4876-AA9B-193B30E1F4AA}"/>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278">
                <a:extLst>
                  <a:ext uri="{FF2B5EF4-FFF2-40B4-BE49-F238E27FC236}">
                    <a16:creationId xmlns:a16="http://schemas.microsoft.com/office/drawing/2014/main" id="{58740360-1D4F-43E6-9D9A-030C4E5E2A65}"/>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279">
                <a:extLst>
                  <a:ext uri="{FF2B5EF4-FFF2-40B4-BE49-F238E27FC236}">
                    <a16:creationId xmlns:a16="http://schemas.microsoft.com/office/drawing/2014/main" id="{84035315-E3E1-44AB-882B-39E07C3872A6}"/>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280">
                <a:extLst>
                  <a:ext uri="{FF2B5EF4-FFF2-40B4-BE49-F238E27FC236}">
                    <a16:creationId xmlns:a16="http://schemas.microsoft.com/office/drawing/2014/main" id="{32406BF5-3E50-4357-816B-3D5AC50402DE}"/>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281">
                <a:extLst>
                  <a:ext uri="{FF2B5EF4-FFF2-40B4-BE49-F238E27FC236}">
                    <a16:creationId xmlns:a16="http://schemas.microsoft.com/office/drawing/2014/main" id="{81104588-BFD0-43ED-B31C-E3692CA3ADF3}"/>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282">
                <a:extLst>
                  <a:ext uri="{FF2B5EF4-FFF2-40B4-BE49-F238E27FC236}">
                    <a16:creationId xmlns:a16="http://schemas.microsoft.com/office/drawing/2014/main" id="{5D0609BB-F56B-49B9-8541-23711290810E}"/>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83">
                <a:extLst>
                  <a:ext uri="{FF2B5EF4-FFF2-40B4-BE49-F238E27FC236}">
                    <a16:creationId xmlns:a16="http://schemas.microsoft.com/office/drawing/2014/main" id="{4F37147C-2ABF-4984-8E97-A5E8F6811926}"/>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284">
                <a:extLst>
                  <a:ext uri="{FF2B5EF4-FFF2-40B4-BE49-F238E27FC236}">
                    <a16:creationId xmlns:a16="http://schemas.microsoft.com/office/drawing/2014/main" id="{75429842-1C1E-4AF7-9DAF-2DFC5DBD6763}"/>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285">
                <a:extLst>
                  <a:ext uri="{FF2B5EF4-FFF2-40B4-BE49-F238E27FC236}">
                    <a16:creationId xmlns:a16="http://schemas.microsoft.com/office/drawing/2014/main" id="{BF91E5E1-C3B8-473B-8612-2BEB91FF1A62}"/>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286">
                <a:extLst>
                  <a:ext uri="{FF2B5EF4-FFF2-40B4-BE49-F238E27FC236}">
                    <a16:creationId xmlns:a16="http://schemas.microsoft.com/office/drawing/2014/main" id="{D0B2BD47-D4F7-403F-B6FD-872F56A461C9}"/>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287">
                <a:extLst>
                  <a:ext uri="{FF2B5EF4-FFF2-40B4-BE49-F238E27FC236}">
                    <a16:creationId xmlns:a16="http://schemas.microsoft.com/office/drawing/2014/main" id="{6CD6E581-B147-4B08-AADE-A725C6389757}"/>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288">
                <a:extLst>
                  <a:ext uri="{FF2B5EF4-FFF2-40B4-BE49-F238E27FC236}">
                    <a16:creationId xmlns:a16="http://schemas.microsoft.com/office/drawing/2014/main" id="{537845DD-EA2B-4514-AEB6-E08CF3C882F1}"/>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289">
                <a:extLst>
                  <a:ext uri="{FF2B5EF4-FFF2-40B4-BE49-F238E27FC236}">
                    <a16:creationId xmlns:a16="http://schemas.microsoft.com/office/drawing/2014/main" id="{6195AC21-287A-47CA-B33A-711F3F1D92BB}"/>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290">
                <a:extLst>
                  <a:ext uri="{FF2B5EF4-FFF2-40B4-BE49-F238E27FC236}">
                    <a16:creationId xmlns:a16="http://schemas.microsoft.com/office/drawing/2014/main" id="{78D5C199-6C4C-4899-8B80-982394AE0BD7}"/>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291">
                <a:extLst>
                  <a:ext uri="{FF2B5EF4-FFF2-40B4-BE49-F238E27FC236}">
                    <a16:creationId xmlns:a16="http://schemas.microsoft.com/office/drawing/2014/main" id="{D08065D8-91C9-457F-8907-5BD62A1F7D61}"/>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292">
                <a:extLst>
                  <a:ext uri="{FF2B5EF4-FFF2-40B4-BE49-F238E27FC236}">
                    <a16:creationId xmlns:a16="http://schemas.microsoft.com/office/drawing/2014/main" id="{0CFBA4FB-15E4-4905-AACE-65C3C0E6DEC0}"/>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93">
                <a:extLst>
                  <a:ext uri="{FF2B5EF4-FFF2-40B4-BE49-F238E27FC236}">
                    <a16:creationId xmlns:a16="http://schemas.microsoft.com/office/drawing/2014/main" id="{0C50E391-68DF-4446-9017-539BA0E1C5B6}"/>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94">
                <a:extLst>
                  <a:ext uri="{FF2B5EF4-FFF2-40B4-BE49-F238E27FC236}">
                    <a16:creationId xmlns:a16="http://schemas.microsoft.com/office/drawing/2014/main" id="{160AF66B-5A00-4F54-AEB6-CD1072FCC1A3}"/>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95">
                <a:extLst>
                  <a:ext uri="{FF2B5EF4-FFF2-40B4-BE49-F238E27FC236}">
                    <a16:creationId xmlns:a16="http://schemas.microsoft.com/office/drawing/2014/main" id="{BE490F62-7B26-464C-AEF9-3033F639DB83}"/>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296">
                <a:extLst>
                  <a:ext uri="{FF2B5EF4-FFF2-40B4-BE49-F238E27FC236}">
                    <a16:creationId xmlns:a16="http://schemas.microsoft.com/office/drawing/2014/main" id="{9413AC31-FBFF-4F8D-9586-7FEE434D7F97}"/>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 name="Freeform 1364">
              <a:extLst>
                <a:ext uri="{FF2B5EF4-FFF2-40B4-BE49-F238E27FC236}">
                  <a16:creationId xmlns:a16="http://schemas.microsoft.com/office/drawing/2014/main" id="{CF62A6F9-AE0F-4DC5-AE2A-ABFDD7355925}"/>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226">
              <a:extLst>
                <a:ext uri="{FF2B5EF4-FFF2-40B4-BE49-F238E27FC236}">
                  <a16:creationId xmlns:a16="http://schemas.microsoft.com/office/drawing/2014/main" id="{739F4954-9947-4D01-9A20-0B518AE6C84A}"/>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0" name="Group 209">
              <a:extLst>
                <a:ext uri="{FF2B5EF4-FFF2-40B4-BE49-F238E27FC236}">
                  <a16:creationId xmlns:a16="http://schemas.microsoft.com/office/drawing/2014/main" id="{A6B49F38-47AF-478D-83B4-E63970A87CF7}"/>
                </a:ext>
              </a:extLst>
            </p:cNvPr>
            <p:cNvGrpSpPr/>
            <p:nvPr/>
          </p:nvGrpSpPr>
          <p:grpSpPr>
            <a:xfrm>
              <a:off x="8486745" y="4130279"/>
              <a:ext cx="1562691" cy="1521241"/>
              <a:chOff x="8486745" y="4130279"/>
              <a:chExt cx="1562691" cy="1521241"/>
            </a:xfrm>
            <a:grpFill/>
          </p:grpSpPr>
          <p:sp>
            <p:nvSpPr>
              <p:cNvPr id="300" name="Freeform 1220">
                <a:extLst>
                  <a:ext uri="{FF2B5EF4-FFF2-40B4-BE49-F238E27FC236}">
                    <a16:creationId xmlns:a16="http://schemas.microsoft.com/office/drawing/2014/main" id="{34BDC8DC-05EB-416C-B05A-A4986EF12BD6}"/>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221">
                <a:extLst>
                  <a:ext uri="{FF2B5EF4-FFF2-40B4-BE49-F238E27FC236}">
                    <a16:creationId xmlns:a16="http://schemas.microsoft.com/office/drawing/2014/main" id="{B082E5CD-1C3C-448C-92DC-51D4DD17060B}"/>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222">
                <a:extLst>
                  <a:ext uri="{FF2B5EF4-FFF2-40B4-BE49-F238E27FC236}">
                    <a16:creationId xmlns:a16="http://schemas.microsoft.com/office/drawing/2014/main" id="{4FF57532-4C1D-41C9-B8E7-1B88F3F603D4}"/>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223">
                <a:extLst>
                  <a:ext uri="{FF2B5EF4-FFF2-40B4-BE49-F238E27FC236}">
                    <a16:creationId xmlns:a16="http://schemas.microsoft.com/office/drawing/2014/main" id="{BCFA2E50-FDA6-4BE0-ADDB-68F26F19A20F}"/>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224">
                <a:extLst>
                  <a:ext uri="{FF2B5EF4-FFF2-40B4-BE49-F238E27FC236}">
                    <a16:creationId xmlns:a16="http://schemas.microsoft.com/office/drawing/2014/main" id="{B8C90DBE-8DEC-4787-A4C0-2142F5804673}"/>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225">
                <a:extLst>
                  <a:ext uri="{FF2B5EF4-FFF2-40B4-BE49-F238E27FC236}">
                    <a16:creationId xmlns:a16="http://schemas.microsoft.com/office/drawing/2014/main" id="{0304824A-077A-4FD9-AA72-2E606E492F48}"/>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209">
                <a:extLst>
                  <a:ext uri="{FF2B5EF4-FFF2-40B4-BE49-F238E27FC236}">
                    <a16:creationId xmlns:a16="http://schemas.microsoft.com/office/drawing/2014/main" id="{7D47AFFD-DC28-44D3-BDC4-759667080015}"/>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210">
                <a:extLst>
                  <a:ext uri="{FF2B5EF4-FFF2-40B4-BE49-F238E27FC236}">
                    <a16:creationId xmlns:a16="http://schemas.microsoft.com/office/drawing/2014/main" id="{3054D641-E526-4771-B510-1B951CEB817B}"/>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211">
                <a:extLst>
                  <a:ext uri="{FF2B5EF4-FFF2-40B4-BE49-F238E27FC236}">
                    <a16:creationId xmlns:a16="http://schemas.microsoft.com/office/drawing/2014/main" id="{6D292618-2B62-4873-93C7-E5E7329EEA29}"/>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212">
                <a:extLst>
                  <a:ext uri="{FF2B5EF4-FFF2-40B4-BE49-F238E27FC236}">
                    <a16:creationId xmlns:a16="http://schemas.microsoft.com/office/drawing/2014/main" id="{52A57F95-2214-4AB5-915B-5D42EA5CFC1E}"/>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213">
                <a:extLst>
                  <a:ext uri="{FF2B5EF4-FFF2-40B4-BE49-F238E27FC236}">
                    <a16:creationId xmlns:a16="http://schemas.microsoft.com/office/drawing/2014/main" id="{7484B7FD-DCD6-4E90-A681-F6A0858909AB}"/>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214">
                <a:extLst>
                  <a:ext uri="{FF2B5EF4-FFF2-40B4-BE49-F238E27FC236}">
                    <a16:creationId xmlns:a16="http://schemas.microsoft.com/office/drawing/2014/main" id="{B370D339-29C0-45F6-88AA-6770E82BDCEA}"/>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215">
                <a:extLst>
                  <a:ext uri="{FF2B5EF4-FFF2-40B4-BE49-F238E27FC236}">
                    <a16:creationId xmlns:a16="http://schemas.microsoft.com/office/drawing/2014/main" id="{B95EF3C1-1A3E-42BD-8091-555700F3EE16}"/>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216">
                <a:extLst>
                  <a:ext uri="{FF2B5EF4-FFF2-40B4-BE49-F238E27FC236}">
                    <a16:creationId xmlns:a16="http://schemas.microsoft.com/office/drawing/2014/main" id="{8AFDC841-BCCD-4C8E-B60A-B015AE686C51}"/>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217">
                <a:extLst>
                  <a:ext uri="{FF2B5EF4-FFF2-40B4-BE49-F238E27FC236}">
                    <a16:creationId xmlns:a16="http://schemas.microsoft.com/office/drawing/2014/main" id="{A6ED4041-50AC-4602-8397-FDA4CDB24D6C}"/>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218">
                <a:extLst>
                  <a:ext uri="{FF2B5EF4-FFF2-40B4-BE49-F238E27FC236}">
                    <a16:creationId xmlns:a16="http://schemas.microsoft.com/office/drawing/2014/main" id="{94120596-76CE-4D02-ADCB-3ED8E3983535}"/>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219">
                <a:extLst>
                  <a:ext uri="{FF2B5EF4-FFF2-40B4-BE49-F238E27FC236}">
                    <a16:creationId xmlns:a16="http://schemas.microsoft.com/office/drawing/2014/main" id="{533065B0-751B-40CE-8679-B8345A9EA5AC}"/>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308">
                <a:extLst>
                  <a:ext uri="{FF2B5EF4-FFF2-40B4-BE49-F238E27FC236}">
                    <a16:creationId xmlns:a16="http://schemas.microsoft.com/office/drawing/2014/main" id="{2D350C89-5048-4EBD-97BB-03456E796D25}"/>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314">
                <a:extLst>
                  <a:ext uri="{FF2B5EF4-FFF2-40B4-BE49-F238E27FC236}">
                    <a16:creationId xmlns:a16="http://schemas.microsoft.com/office/drawing/2014/main" id="{FD70E086-F88A-4595-8BDD-E48E49DA092B}"/>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318">
                <a:extLst>
                  <a:ext uri="{FF2B5EF4-FFF2-40B4-BE49-F238E27FC236}">
                    <a16:creationId xmlns:a16="http://schemas.microsoft.com/office/drawing/2014/main" id="{B4635E10-E00C-4315-9535-95BDACF1BF74}"/>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210">
              <a:extLst>
                <a:ext uri="{FF2B5EF4-FFF2-40B4-BE49-F238E27FC236}">
                  <a16:creationId xmlns:a16="http://schemas.microsoft.com/office/drawing/2014/main" id="{13E509ED-533E-43A4-9E39-0EFBA448D55D}"/>
                </a:ext>
              </a:extLst>
            </p:cNvPr>
            <p:cNvGrpSpPr/>
            <p:nvPr/>
          </p:nvGrpSpPr>
          <p:grpSpPr>
            <a:xfrm>
              <a:off x="6389342" y="1817332"/>
              <a:ext cx="3937813" cy="2901547"/>
              <a:chOff x="6389342" y="1817332"/>
              <a:chExt cx="3937813" cy="2901547"/>
            </a:xfrm>
            <a:grpFill/>
          </p:grpSpPr>
          <p:sp>
            <p:nvSpPr>
              <p:cNvPr id="248" name="Freeform 1297">
                <a:extLst>
                  <a:ext uri="{FF2B5EF4-FFF2-40B4-BE49-F238E27FC236}">
                    <a16:creationId xmlns:a16="http://schemas.microsoft.com/office/drawing/2014/main" id="{C5812046-7857-487C-A617-C5E7335C0813}"/>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298">
                <a:extLst>
                  <a:ext uri="{FF2B5EF4-FFF2-40B4-BE49-F238E27FC236}">
                    <a16:creationId xmlns:a16="http://schemas.microsoft.com/office/drawing/2014/main" id="{302E6963-7FDB-49A1-8DE4-1EDBAE3DDDAB}"/>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299">
                <a:extLst>
                  <a:ext uri="{FF2B5EF4-FFF2-40B4-BE49-F238E27FC236}">
                    <a16:creationId xmlns:a16="http://schemas.microsoft.com/office/drawing/2014/main" id="{6ABEAC92-6B1A-4FE5-9C1A-D6FC418C7048}"/>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300">
                <a:extLst>
                  <a:ext uri="{FF2B5EF4-FFF2-40B4-BE49-F238E27FC236}">
                    <a16:creationId xmlns:a16="http://schemas.microsoft.com/office/drawing/2014/main" id="{D59DD190-4D6A-45C8-BA74-A1911C13AB00}"/>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301">
                <a:extLst>
                  <a:ext uri="{FF2B5EF4-FFF2-40B4-BE49-F238E27FC236}">
                    <a16:creationId xmlns:a16="http://schemas.microsoft.com/office/drawing/2014/main" id="{6458F5A2-66EE-46C8-B1B9-BEFE060792A6}"/>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302">
                <a:extLst>
                  <a:ext uri="{FF2B5EF4-FFF2-40B4-BE49-F238E27FC236}">
                    <a16:creationId xmlns:a16="http://schemas.microsoft.com/office/drawing/2014/main" id="{30B5E407-5856-46F9-9BD2-F70634A5075E}"/>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303">
                <a:extLst>
                  <a:ext uri="{FF2B5EF4-FFF2-40B4-BE49-F238E27FC236}">
                    <a16:creationId xmlns:a16="http://schemas.microsoft.com/office/drawing/2014/main" id="{7CDC7459-961C-45B6-A365-8CBEF77C0E3E}"/>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04">
                <a:extLst>
                  <a:ext uri="{FF2B5EF4-FFF2-40B4-BE49-F238E27FC236}">
                    <a16:creationId xmlns:a16="http://schemas.microsoft.com/office/drawing/2014/main" id="{28E62490-0D95-4B88-98A0-4C0C51E4CCBE}"/>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305">
                <a:extLst>
                  <a:ext uri="{FF2B5EF4-FFF2-40B4-BE49-F238E27FC236}">
                    <a16:creationId xmlns:a16="http://schemas.microsoft.com/office/drawing/2014/main" id="{25312CF6-49EF-403E-A375-57DC25508A3A}"/>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306">
                <a:extLst>
                  <a:ext uri="{FF2B5EF4-FFF2-40B4-BE49-F238E27FC236}">
                    <a16:creationId xmlns:a16="http://schemas.microsoft.com/office/drawing/2014/main" id="{AB5DCB10-4035-43E7-8760-1ABEBDD563F3}"/>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307">
                <a:extLst>
                  <a:ext uri="{FF2B5EF4-FFF2-40B4-BE49-F238E27FC236}">
                    <a16:creationId xmlns:a16="http://schemas.microsoft.com/office/drawing/2014/main" id="{6E336A86-FD7E-4374-92D9-BCCC87C21C09}"/>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309">
                <a:extLst>
                  <a:ext uri="{FF2B5EF4-FFF2-40B4-BE49-F238E27FC236}">
                    <a16:creationId xmlns:a16="http://schemas.microsoft.com/office/drawing/2014/main" id="{2F0B5AD8-5F47-4EC7-8E70-8CDA1AE85BFD}"/>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10">
                <a:extLst>
                  <a:ext uri="{FF2B5EF4-FFF2-40B4-BE49-F238E27FC236}">
                    <a16:creationId xmlns:a16="http://schemas.microsoft.com/office/drawing/2014/main" id="{61A87400-5292-4384-95FD-4AD08A952E4D}"/>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11">
                <a:extLst>
                  <a:ext uri="{FF2B5EF4-FFF2-40B4-BE49-F238E27FC236}">
                    <a16:creationId xmlns:a16="http://schemas.microsoft.com/office/drawing/2014/main" id="{CE32C32C-5676-418C-9B27-726FCD7283E9}"/>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12">
                <a:extLst>
                  <a:ext uri="{FF2B5EF4-FFF2-40B4-BE49-F238E27FC236}">
                    <a16:creationId xmlns:a16="http://schemas.microsoft.com/office/drawing/2014/main" id="{89B67A82-CD80-4CB7-9542-8F19AE871634}"/>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13">
                <a:extLst>
                  <a:ext uri="{FF2B5EF4-FFF2-40B4-BE49-F238E27FC236}">
                    <a16:creationId xmlns:a16="http://schemas.microsoft.com/office/drawing/2014/main" id="{AFDA7A92-0DE3-47ED-8268-585F7CC9BAB5}"/>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15">
                <a:extLst>
                  <a:ext uri="{FF2B5EF4-FFF2-40B4-BE49-F238E27FC236}">
                    <a16:creationId xmlns:a16="http://schemas.microsoft.com/office/drawing/2014/main" id="{A245D049-529D-4708-8C12-C2B6845E1DD5}"/>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16">
                <a:extLst>
                  <a:ext uri="{FF2B5EF4-FFF2-40B4-BE49-F238E27FC236}">
                    <a16:creationId xmlns:a16="http://schemas.microsoft.com/office/drawing/2014/main" id="{51A85424-17B1-4690-9457-B3410E91B2A2}"/>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17">
                <a:extLst>
                  <a:ext uri="{FF2B5EF4-FFF2-40B4-BE49-F238E27FC236}">
                    <a16:creationId xmlns:a16="http://schemas.microsoft.com/office/drawing/2014/main" id="{565DD7E1-4BC0-4F62-BF11-75DFB63531C2}"/>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19">
                <a:extLst>
                  <a:ext uri="{FF2B5EF4-FFF2-40B4-BE49-F238E27FC236}">
                    <a16:creationId xmlns:a16="http://schemas.microsoft.com/office/drawing/2014/main" id="{1CA91996-3159-4F0E-A6F5-B599A23DA7C5}"/>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20">
                <a:extLst>
                  <a:ext uri="{FF2B5EF4-FFF2-40B4-BE49-F238E27FC236}">
                    <a16:creationId xmlns:a16="http://schemas.microsoft.com/office/drawing/2014/main" id="{55348F86-0CA9-4973-BA85-B7DAE4F6E5B5}"/>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21">
                <a:extLst>
                  <a:ext uri="{FF2B5EF4-FFF2-40B4-BE49-F238E27FC236}">
                    <a16:creationId xmlns:a16="http://schemas.microsoft.com/office/drawing/2014/main" id="{6334EA99-ADFD-4439-9D63-E98F7A82AE97}"/>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322">
                <a:extLst>
                  <a:ext uri="{FF2B5EF4-FFF2-40B4-BE49-F238E27FC236}">
                    <a16:creationId xmlns:a16="http://schemas.microsoft.com/office/drawing/2014/main" id="{A3A0774B-5283-48C6-B4C1-A7E8AE98B46E}"/>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323">
                <a:extLst>
                  <a:ext uri="{FF2B5EF4-FFF2-40B4-BE49-F238E27FC236}">
                    <a16:creationId xmlns:a16="http://schemas.microsoft.com/office/drawing/2014/main" id="{A200282C-0523-4E8A-8720-95A8C204ABE8}"/>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324">
                <a:extLst>
                  <a:ext uri="{FF2B5EF4-FFF2-40B4-BE49-F238E27FC236}">
                    <a16:creationId xmlns:a16="http://schemas.microsoft.com/office/drawing/2014/main" id="{2D6CEF50-DFC1-415C-A215-930CF822D291}"/>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325">
                <a:extLst>
                  <a:ext uri="{FF2B5EF4-FFF2-40B4-BE49-F238E27FC236}">
                    <a16:creationId xmlns:a16="http://schemas.microsoft.com/office/drawing/2014/main" id="{46D51908-CEAF-49BC-9C14-743CF966C104}"/>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26">
                <a:extLst>
                  <a:ext uri="{FF2B5EF4-FFF2-40B4-BE49-F238E27FC236}">
                    <a16:creationId xmlns:a16="http://schemas.microsoft.com/office/drawing/2014/main" id="{CA45E3B5-6C45-4336-AE68-7FB5578EA754}"/>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327">
                <a:extLst>
                  <a:ext uri="{FF2B5EF4-FFF2-40B4-BE49-F238E27FC236}">
                    <a16:creationId xmlns:a16="http://schemas.microsoft.com/office/drawing/2014/main" id="{C003A619-5118-4302-9FA3-47741B547896}"/>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328">
                <a:extLst>
                  <a:ext uri="{FF2B5EF4-FFF2-40B4-BE49-F238E27FC236}">
                    <a16:creationId xmlns:a16="http://schemas.microsoft.com/office/drawing/2014/main" id="{DE4BC717-C18D-4CFE-9641-C1728C369D0C}"/>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329">
                <a:extLst>
                  <a:ext uri="{FF2B5EF4-FFF2-40B4-BE49-F238E27FC236}">
                    <a16:creationId xmlns:a16="http://schemas.microsoft.com/office/drawing/2014/main" id="{F64BACF2-E396-43C6-91C2-AB01C93FF3BD}"/>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330">
                <a:extLst>
                  <a:ext uri="{FF2B5EF4-FFF2-40B4-BE49-F238E27FC236}">
                    <a16:creationId xmlns:a16="http://schemas.microsoft.com/office/drawing/2014/main" id="{DBBF779F-29A7-421F-99B5-F2D812B2D8A8}"/>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331">
                <a:extLst>
                  <a:ext uri="{FF2B5EF4-FFF2-40B4-BE49-F238E27FC236}">
                    <a16:creationId xmlns:a16="http://schemas.microsoft.com/office/drawing/2014/main" id="{9075980C-1DBC-4655-9206-419DDFC04375}"/>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332">
                <a:extLst>
                  <a:ext uri="{FF2B5EF4-FFF2-40B4-BE49-F238E27FC236}">
                    <a16:creationId xmlns:a16="http://schemas.microsoft.com/office/drawing/2014/main" id="{134B6ECA-D969-442B-8ADB-A40DD5773776}"/>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333">
                <a:extLst>
                  <a:ext uri="{FF2B5EF4-FFF2-40B4-BE49-F238E27FC236}">
                    <a16:creationId xmlns:a16="http://schemas.microsoft.com/office/drawing/2014/main" id="{F50A48B6-DC69-4AD8-AC81-7034FDD3FC56}"/>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334">
                <a:extLst>
                  <a:ext uri="{FF2B5EF4-FFF2-40B4-BE49-F238E27FC236}">
                    <a16:creationId xmlns:a16="http://schemas.microsoft.com/office/drawing/2014/main" id="{EAF183CF-A08F-42CF-BF2E-71CB0152AB4E}"/>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335">
                <a:extLst>
                  <a:ext uri="{FF2B5EF4-FFF2-40B4-BE49-F238E27FC236}">
                    <a16:creationId xmlns:a16="http://schemas.microsoft.com/office/drawing/2014/main" id="{93D295CD-E96D-4FF5-A45A-4A9FA39D5D4C}"/>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336">
                <a:extLst>
                  <a:ext uri="{FF2B5EF4-FFF2-40B4-BE49-F238E27FC236}">
                    <a16:creationId xmlns:a16="http://schemas.microsoft.com/office/drawing/2014/main" id="{FC522F3B-6053-4322-B2F1-3A3C8B418FBD}"/>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337">
                <a:extLst>
                  <a:ext uri="{FF2B5EF4-FFF2-40B4-BE49-F238E27FC236}">
                    <a16:creationId xmlns:a16="http://schemas.microsoft.com/office/drawing/2014/main" id="{045B9A9D-3007-4802-A26A-87D73C6E850E}"/>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338">
                <a:extLst>
                  <a:ext uri="{FF2B5EF4-FFF2-40B4-BE49-F238E27FC236}">
                    <a16:creationId xmlns:a16="http://schemas.microsoft.com/office/drawing/2014/main" id="{F4D61D87-7680-4133-B808-713F22096793}"/>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339">
                <a:extLst>
                  <a:ext uri="{FF2B5EF4-FFF2-40B4-BE49-F238E27FC236}">
                    <a16:creationId xmlns:a16="http://schemas.microsoft.com/office/drawing/2014/main" id="{28B1556E-4C21-4EB8-A1E6-7E17FCE8D31E}"/>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340">
                <a:extLst>
                  <a:ext uri="{FF2B5EF4-FFF2-40B4-BE49-F238E27FC236}">
                    <a16:creationId xmlns:a16="http://schemas.microsoft.com/office/drawing/2014/main" id="{A2CC5508-D319-4569-9406-CEB15D8D162A}"/>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341">
                <a:extLst>
                  <a:ext uri="{FF2B5EF4-FFF2-40B4-BE49-F238E27FC236}">
                    <a16:creationId xmlns:a16="http://schemas.microsoft.com/office/drawing/2014/main" id="{F47F47D2-2ECE-49B5-8E4F-064D0AB49843}"/>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342">
                <a:extLst>
                  <a:ext uri="{FF2B5EF4-FFF2-40B4-BE49-F238E27FC236}">
                    <a16:creationId xmlns:a16="http://schemas.microsoft.com/office/drawing/2014/main" id="{DF37278D-E2F5-4818-8469-7739CAB2666D}"/>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343">
                <a:extLst>
                  <a:ext uri="{FF2B5EF4-FFF2-40B4-BE49-F238E27FC236}">
                    <a16:creationId xmlns:a16="http://schemas.microsoft.com/office/drawing/2014/main" id="{711BC5BD-6CE9-44F1-B9E0-D6B593E10645}"/>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344">
                <a:extLst>
                  <a:ext uri="{FF2B5EF4-FFF2-40B4-BE49-F238E27FC236}">
                    <a16:creationId xmlns:a16="http://schemas.microsoft.com/office/drawing/2014/main" id="{AD2ED379-8D01-4D82-9609-7A5813B9E344}"/>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45">
                <a:extLst>
                  <a:ext uri="{FF2B5EF4-FFF2-40B4-BE49-F238E27FC236}">
                    <a16:creationId xmlns:a16="http://schemas.microsoft.com/office/drawing/2014/main" id="{016553EE-069D-4CB9-BC36-076A7D9B07D8}"/>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47">
                <a:extLst>
                  <a:ext uri="{FF2B5EF4-FFF2-40B4-BE49-F238E27FC236}">
                    <a16:creationId xmlns:a16="http://schemas.microsoft.com/office/drawing/2014/main" id="{6657F22C-0F1C-4C10-8259-9AD437002574}"/>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49">
                <a:extLst>
                  <a:ext uri="{FF2B5EF4-FFF2-40B4-BE49-F238E27FC236}">
                    <a16:creationId xmlns:a16="http://schemas.microsoft.com/office/drawing/2014/main" id="{2534127D-7DBD-4535-AF9C-7EB08B55826F}"/>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51">
                <a:extLst>
                  <a:ext uri="{FF2B5EF4-FFF2-40B4-BE49-F238E27FC236}">
                    <a16:creationId xmlns:a16="http://schemas.microsoft.com/office/drawing/2014/main" id="{BF7B0ACA-891A-4E91-8CE5-8452CEB5D9E8}"/>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52">
                <a:extLst>
                  <a:ext uri="{FF2B5EF4-FFF2-40B4-BE49-F238E27FC236}">
                    <a16:creationId xmlns:a16="http://schemas.microsoft.com/office/drawing/2014/main" id="{6CBF82BB-A492-4CF2-90A3-2BA5539B9419}"/>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53">
                <a:extLst>
                  <a:ext uri="{FF2B5EF4-FFF2-40B4-BE49-F238E27FC236}">
                    <a16:creationId xmlns:a16="http://schemas.microsoft.com/office/drawing/2014/main" id="{5BDD8BC9-8D6E-4483-A553-B425197F1962}"/>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58">
                <a:extLst>
                  <a:ext uri="{FF2B5EF4-FFF2-40B4-BE49-F238E27FC236}">
                    <a16:creationId xmlns:a16="http://schemas.microsoft.com/office/drawing/2014/main" id="{5D3BCCE2-331E-42D6-831E-77FB82F9DBF0}"/>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2" name="Freeform 1380">
              <a:extLst>
                <a:ext uri="{FF2B5EF4-FFF2-40B4-BE49-F238E27FC236}">
                  <a16:creationId xmlns:a16="http://schemas.microsoft.com/office/drawing/2014/main" id="{6F1F7705-8A18-46C7-A30A-A5460DCABB0D}"/>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3" name="Group 212">
              <a:extLst>
                <a:ext uri="{FF2B5EF4-FFF2-40B4-BE49-F238E27FC236}">
                  <a16:creationId xmlns:a16="http://schemas.microsoft.com/office/drawing/2014/main" id="{95D79F68-7DD5-42F8-981C-23D266126B9A}"/>
                </a:ext>
              </a:extLst>
            </p:cNvPr>
            <p:cNvGrpSpPr/>
            <p:nvPr/>
          </p:nvGrpSpPr>
          <p:grpSpPr>
            <a:xfrm>
              <a:off x="5601779" y="1788317"/>
              <a:ext cx="1875644" cy="1772016"/>
              <a:chOff x="5601779" y="1788317"/>
              <a:chExt cx="1875644" cy="1772016"/>
            </a:xfrm>
            <a:grpFill/>
          </p:grpSpPr>
          <p:sp>
            <p:nvSpPr>
              <p:cNvPr id="215" name="Freeform 1232">
                <a:extLst>
                  <a:ext uri="{FF2B5EF4-FFF2-40B4-BE49-F238E27FC236}">
                    <a16:creationId xmlns:a16="http://schemas.microsoft.com/office/drawing/2014/main" id="{E0623AF7-BE54-43A9-BFA2-A7CB2098DFDE}"/>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346">
                <a:extLst>
                  <a:ext uri="{FF2B5EF4-FFF2-40B4-BE49-F238E27FC236}">
                    <a16:creationId xmlns:a16="http://schemas.microsoft.com/office/drawing/2014/main" id="{E55FFE6A-3A75-4BB6-8B4A-9A5E5CD1D368}"/>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348">
                <a:extLst>
                  <a:ext uri="{FF2B5EF4-FFF2-40B4-BE49-F238E27FC236}">
                    <a16:creationId xmlns:a16="http://schemas.microsoft.com/office/drawing/2014/main" id="{CB5A3F5A-CCD9-4CD4-AA9F-349A9A545C14}"/>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350">
                <a:extLst>
                  <a:ext uri="{FF2B5EF4-FFF2-40B4-BE49-F238E27FC236}">
                    <a16:creationId xmlns:a16="http://schemas.microsoft.com/office/drawing/2014/main" id="{7B815B67-0A1F-4467-8C22-6BCCD16684AF}"/>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354">
                <a:extLst>
                  <a:ext uri="{FF2B5EF4-FFF2-40B4-BE49-F238E27FC236}">
                    <a16:creationId xmlns:a16="http://schemas.microsoft.com/office/drawing/2014/main" id="{C03C1EA2-F54F-4E61-BF37-47A31014E37D}"/>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355">
                <a:extLst>
                  <a:ext uri="{FF2B5EF4-FFF2-40B4-BE49-F238E27FC236}">
                    <a16:creationId xmlns:a16="http://schemas.microsoft.com/office/drawing/2014/main" id="{91773D51-CAD5-4927-9E07-6755AE064734}"/>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356">
                <a:extLst>
                  <a:ext uri="{FF2B5EF4-FFF2-40B4-BE49-F238E27FC236}">
                    <a16:creationId xmlns:a16="http://schemas.microsoft.com/office/drawing/2014/main" id="{80E0033E-62BF-44F8-A348-F65B4F0F0BBD}"/>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Rectangle 1357">
                <a:extLst>
                  <a:ext uri="{FF2B5EF4-FFF2-40B4-BE49-F238E27FC236}">
                    <a16:creationId xmlns:a16="http://schemas.microsoft.com/office/drawing/2014/main" id="{43ECF3F5-515C-40CE-B8EE-243F11FC5C0F}"/>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59">
                <a:extLst>
                  <a:ext uri="{FF2B5EF4-FFF2-40B4-BE49-F238E27FC236}">
                    <a16:creationId xmlns:a16="http://schemas.microsoft.com/office/drawing/2014/main" id="{16798A64-DD47-438F-8890-D62AC2C673BA}"/>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360">
                <a:extLst>
                  <a:ext uri="{FF2B5EF4-FFF2-40B4-BE49-F238E27FC236}">
                    <a16:creationId xmlns:a16="http://schemas.microsoft.com/office/drawing/2014/main" id="{6F46ABEF-6B6B-48FC-8D64-1CB3A4ECC609}"/>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361">
                <a:extLst>
                  <a:ext uri="{FF2B5EF4-FFF2-40B4-BE49-F238E27FC236}">
                    <a16:creationId xmlns:a16="http://schemas.microsoft.com/office/drawing/2014/main" id="{C6F7EC93-3F61-4AD3-8192-EB868F737B1A}"/>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362">
                <a:extLst>
                  <a:ext uri="{FF2B5EF4-FFF2-40B4-BE49-F238E27FC236}">
                    <a16:creationId xmlns:a16="http://schemas.microsoft.com/office/drawing/2014/main" id="{ACAD6685-73BC-4B50-B768-B0805C5E3F9D}"/>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363">
                <a:extLst>
                  <a:ext uri="{FF2B5EF4-FFF2-40B4-BE49-F238E27FC236}">
                    <a16:creationId xmlns:a16="http://schemas.microsoft.com/office/drawing/2014/main" id="{D9BA403D-80E9-4F2E-A3E4-DF4C3FF0D018}"/>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365">
                <a:extLst>
                  <a:ext uri="{FF2B5EF4-FFF2-40B4-BE49-F238E27FC236}">
                    <a16:creationId xmlns:a16="http://schemas.microsoft.com/office/drawing/2014/main" id="{65657AF1-ED6D-4B23-93DC-BFB7660B9AE8}"/>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366">
                <a:extLst>
                  <a:ext uri="{FF2B5EF4-FFF2-40B4-BE49-F238E27FC236}">
                    <a16:creationId xmlns:a16="http://schemas.microsoft.com/office/drawing/2014/main" id="{F8F264BD-3262-492B-AD21-1B4F529C9E82}"/>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367">
                <a:extLst>
                  <a:ext uri="{FF2B5EF4-FFF2-40B4-BE49-F238E27FC236}">
                    <a16:creationId xmlns:a16="http://schemas.microsoft.com/office/drawing/2014/main" id="{C4A3517E-A972-449A-8B42-E67E37670F22}"/>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368">
                <a:extLst>
                  <a:ext uri="{FF2B5EF4-FFF2-40B4-BE49-F238E27FC236}">
                    <a16:creationId xmlns:a16="http://schemas.microsoft.com/office/drawing/2014/main" id="{ACC95F00-3EE2-4629-9797-2B89950E4EC8}"/>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369">
                <a:extLst>
                  <a:ext uri="{FF2B5EF4-FFF2-40B4-BE49-F238E27FC236}">
                    <a16:creationId xmlns:a16="http://schemas.microsoft.com/office/drawing/2014/main" id="{6ADD805D-9128-405C-B0C5-2558F21FD97D}"/>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370">
                <a:extLst>
                  <a:ext uri="{FF2B5EF4-FFF2-40B4-BE49-F238E27FC236}">
                    <a16:creationId xmlns:a16="http://schemas.microsoft.com/office/drawing/2014/main" id="{83069E5C-57BF-4697-8940-1BA6606221BF}"/>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371">
                <a:extLst>
                  <a:ext uri="{FF2B5EF4-FFF2-40B4-BE49-F238E27FC236}">
                    <a16:creationId xmlns:a16="http://schemas.microsoft.com/office/drawing/2014/main" id="{00C76632-F98D-4FA9-AE44-8390BCD2FC25}"/>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372">
                <a:extLst>
                  <a:ext uri="{FF2B5EF4-FFF2-40B4-BE49-F238E27FC236}">
                    <a16:creationId xmlns:a16="http://schemas.microsoft.com/office/drawing/2014/main" id="{003613DF-79B9-4B2B-B127-1717915D8FB4}"/>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373">
                <a:extLst>
                  <a:ext uri="{FF2B5EF4-FFF2-40B4-BE49-F238E27FC236}">
                    <a16:creationId xmlns:a16="http://schemas.microsoft.com/office/drawing/2014/main" id="{20A5821E-68FC-4970-B55F-2C45808C3C3D}"/>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374">
                <a:extLst>
                  <a:ext uri="{FF2B5EF4-FFF2-40B4-BE49-F238E27FC236}">
                    <a16:creationId xmlns:a16="http://schemas.microsoft.com/office/drawing/2014/main" id="{1715ABD0-ED09-4341-A51A-3CF6A6ACAF8B}"/>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375">
                <a:extLst>
                  <a:ext uri="{FF2B5EF4-FFF2-40B4-BE49-F238E27FC236}">
                    <a16:creationId xmlns:a16="http://schemas.microsoft.com/office/drawing/2014/main" id="{E39B43DA-25A5-45AB-8E2B-6FDE6D0743A9}"/>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376">
                <a:extLst>
                  <a:ext uri="{FF2B5EF4-FFF2-40B4-BE49-F238E27FC236}">
                    <a16:creationId xmlns:a16="http://schemas.microsoft.com/office/drawing/2014/main" id="{2762FB77-D92D-49FC-98CB-C46DE47334F6}"/>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377">
                <a:extLst>
                  <a:ext uri="{FF2B5EF4-FFF2-40B4-BE49-F238E27FC236}">
                    <a16:creationId xmlns:a16="http://schemas.microsoft.com/office/drawing/2014/main" id="{287299F6-7F39-4A2C-A8F2-AD4471ABB0D0}"/>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378">
                <a:extLst>
                  <a:ext uri="{FF2B5EF4-FFF2-40B4-BE49-F238E27FC236}">
                    <a16:creationId xmlns:a16="http://schemas.microsoft.com/office/drawing/2014/main" id="{A325E2F6-2A24-45E2-B296-97C7C35699E3}"/>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379">
                <a:extLst>
                  <a:ext uri="{FF2B5EF4-FFF2-40B4-BE49-F238E27FC236}">
                    <a16:creationId xmlns:a16="http://schemas.microsoft.com/office/drawing/2014/main" id="{5F756B43-EB4F-402B-9342-EBA7098AAB5D}"/>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381">
                <a:extLst>
                  <a:ext uri="{FF2B5EF4-FFF2-40B4-BE49-F238E27FC236}">
                    <a16:creationId xmlns:a16="http://schemas.microsoft.com/office/drawing/2014/main" id="{1B969DEE-8C4F-488B-8B1B-717A70B1E140}"/>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382">
                <a:extLst>
                  <a:ext uri="{FF2B5EF4-FFF2-40B4-BE49-F238E27FC236}">
                    <a16:creationId xmlns:a16="http://schemas.microsoft.com/office/drawing/2014/main" id="{3988165D-C311-43DF-889A-D88C51322BA9}"/>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383">
                <a:extLst>
                  <a:ext uri="{FF2B5EF4-FFF2-40B4-BE49-F238E27FC236}">
                    <a16:creationId xmlns:a16="http://schemas.microsoft.com/office/drawing/2014/main" id="{2080FEB5-E04E-40F0-8B77-FA7BF48CA83E}"/>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384">
                <a:extLst>
                  <a:ext uri="{FF2B5EF4-FFF2-40B4-BE49-F238E27FC236}">
                    <a16:creationId xmlns:a16="http://schemas.microsoft.com/office/drawing/2014/main" id="{896F9A2E-EBFE-44FF-B7B0-20AD749AAD9F}"/>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385">
                <a:extLst>
                  <a:ext uri="{FF2B5EF4-FFF2-40B4-BE49-F238E27FC236}">
                    <a16:creationId xmlns:a16="http://schemas.microsoft.com/office/drawing/2014/main" id="{D94868BC-E80F-45AF-85CE-3606CDE40FEB}"/>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4" name="Freeform 1386">
              <a:extLst>
                <a:ext uri="{FF2B5EF4-FFF2-40B4-BE49-F238E27FC236}">
                  <a16:creationId xmlns:a16="http://schemas.microsoft.com/office/drawing/2014/main" id="{5CF8A221-26E8-419F-8CD5-97F0156D271C}"/>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 name="TextBox 199">
            <a:extLst>
              <a:ext uri="{FF2B5EF4-FFF2-40B4-BE49-F238E27FC236}">
                <a16:creationId xmlns:a16="http://schemas.microsoft.com/office/drawing/2014/main" id="{C138E750-1CD7-4411-8A8A-B18CFFAE775B}"/>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01" name="Rectangle 200">
            <a:extLst>
              <a:ext uri="{FF2B5EF4-FFF2-40B4-BE49-F238E27FC236}">
                <a16:creationId xmlns:a16="http://schemas.microsoft.com/office/drawing/2014/main" id="{460AE67A-7ACB-46AC-854A-AB8332221403}"/>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51083E18-A1ED-40FB-AC7F-A380B7B6DC30}"/>
              </a:ext>
            </a:extLst>
          </p:cNvPr>
          <p:cNvGrpSpPr/>
          <p:nvPr/>
        </p:nvGrpSpPr>
        <p:grpSpPr>
          <a:xfrm>
            <a:off x="10801898" y="240143"/>
            <a:ext cx="1069796" cy="1063330"/>
            <a:chOff x="-91190" y="0"/>
            <a:chExt cx="2480341" cy="2381250"/>
          </a:xfrm>
        </p:grpSpPr>
        <p:pic>
          <p:nvPicPr>
            <p:cNvPr id="388" name="Picture 387" descr="ÙØªÙØ¬Ø© Ø¨Ø­Ø« Ø§ÙØµÙØ± Ø¹Ù Ø¬Ø§ÙØ¹Ø© Ø§ÙØ¯ÙÙ Ø§ÙØ¹Ø±Ø¨ÙØ©">
              <a:extLst>
                <a:ext uri="{FF2B5EF4-FFF2-40B4-BE49-F238E27FC236}">
                  <a16:creationId xmlns:a16="http://schemas.microsoft.com/office/drawing/2014/main" id="{C181B459-8299-49CA-BB4B-371C1065D533}"/>
                </a:ext>
              </a:extLst>
            </p:cNvPr>
            <p:cNvPicPr>
              <a:picLocks noChangeAspect="1"/>
            </p:cNvPicPr>
            <p:nvPr/>
          </p:nvPicPr>
          <p:blipFill rotWithShape="1">
            <a:blip r:embed="rId7">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389" name="Picture 388" descr="ÙØªÙØ¬Ø© Ø¨Ø­Ø« Ø§ÙØµÙØ± Ø¹Ù âªchina flagâ¬â">
              <a:extLst>
                <a:ext uri="{FF2B5EF4-FFF2-40B4-BE49-F238E27FC236}">
                  <a16:creationId xmlns:a16="http://schemas.microsoft.com/office/drawing/2014/main" id="{B462C30A-0A54-43B3-86EC-0C0A723D62ED}"/>
                </a:ext>
              </a:extLst>
            </p:cNvPr>
            <p:cNvPicPr>
              <a:picLocks noChangeAspect="1"/>
            </p:cNvPicPr>
            <p:nvPr/>
          </p:nvPicPr>
          <p:blipFill rotWithShape="1">
            <a:blip r:embed="rId8">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37327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strVal val="#ppt_w*0.70"/>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heel(1)">
                                      <p:cBhvr>
                                        <p:cTn id="19" dur="2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
                                            <p:graphicEl>
                                              <a:chart seriesIdx="-3" categoryIdx="-3" bldStep="gridLegend"/>
                                            </p:graphicEl>
                                          </p:spTgt>
                                        </p:tgtEl>
                                        <p:attrNameLst>
                                          <p:attrName>style.visibility</p:attrName>
                                        </p:attrNameLst>
                                      </p:cBhvr>
                                      <p:to>
                                        <p:strVal val="visible"/>
                                      </p:to>
                                    </p:set>
                                    <p:anim calcmode="lin" valueType="num">
                                      <p:cBhvr>
                                        <p:cTn id="29" dur="1000" fill="hold"/>
                                        <p:tgtEl>
                                          <p:spTgt spid="13">
                                            <p:graphicEl>
                                              <a:chart seriesIdx="-3" categoryIdx="-3" bldStep="gridLegend"/>
                                            </p:graphicEl>
                                          </p:spTgt>
                                        </p:tgtEl>
                                        <p:attrNameLst>
                                          <p:attrName>ppt_w</p:attrName>
                                        </p:attrNameLst>
                                      </p:cBhvr>
                                      <p:tavLst>
                                        <p:tav tm="0">
                                          <p:val>
                                            <p:strVal val="#ppt_w*0.70"/>
                                          </p:val>
                                        </p:tav>
                                        <p:tav tm="100000">
                                          <p:val>
                                            <p:strVal val="#ppt_w"/>
                                          </p:val>
                                        </p:tav>
                                      </p:tavLst>
                                    </p:anim>
                                    <p:anim calcmode="lin" valueType="num">
                                      <p:cBhvr>
                                        <p:cTn id="30" dur="1000" fill="hold"/>
                                        <p:tgtEl>
                                          <p:spTgt spid="13">
                                            <p:graphicEl>
                                              <a:chart seriesIdx="-3" categoryIdx="-3" bldStep="gridLegend"/>
                                            </p:graphicEl>
                                          </p:spTgt>
                                        </p:tgtEl>
                                        <p:attrNameLst>
                                          <p:attrName>ppt_h</p:attrName>
                                        </p:attrNameLst>
                                      </p:cBhvr>
                                      <p:tavLst>
                                        <p:tav tm="0">
                                          <p:val>
                                            <p:strVal val="#ppt_h"/>
                                          </p:val>
                                        </p:tav>
                                        <p:tav tm="100000">
                                          <p:val>
                                            <p:strVal val="#ppt_h"/>
                                          </p:val>
                                        </p:tav>
                                      </p:tavLst>
                                    </p:anim>
                                    <p:animEffect transition="in" filter="fade">
                                      <p:cBhvr>
                                        <p:cTn id="31" dur="1000"/>
                                        <p:tgtEl>
                                          <p:spTgt spid="13">
                                            <p:graphicEl>
                                              <a:chart seriesIdx="-3" categoryIdx="-3" bldStep="gridLegen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up)">
                                      <p:cBhvr>
                                        <p:cTn id="34" dur="1000"/>
                                        <p:tgtEl>
                                          <p:spTgt spid="13">
                                            <p:graphicEl>
                                              <a:chart seriesIdx="-4" categoryIdx="0" bldStep="category"/>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up)">
                                      <p:cBhvr>
                                        <p:cTn id="37" dur="1000"/>
                                        <p:tgtEl>
                                          <p:spTgt spid="1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Graphic spid="76" grpId="0">
        <p:bldAsOne/>
      </p:bldGraphic>
      <p:bldP spid="2" grpId="0" animBg="1"/>
      <p:bldGraphic spid="13"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ext uri="{D42A27DB-BD31-4B8C-83A1-F6EECF244321}">
                <p14:modId xmlns:p14="http://schemas.microsoft.com/office/powerpoint/2010/main" val="1424317759"/>
              </p:ext>
            </p:extLst>
          </p:nvPr>
        </p:nvGraphicFramePr>
        <p:xfrm>
          <a:off x="7115969" y="2756870"/>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386371"/>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542784" y="562057"/>
            <a:ext cx="5756356"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تطور الطلب العالمي على النفط وفق المجموعات الدولية، </a:t>
            </a:r>
            <a:r>
              <a:rPr lang="ar-KW" sz="2200" b="1" kern="0" dirty="0">
                <a:latin typeface="Arial" pitchFamily="34" charset="0"/>
                <a:cs typeface="PT Bold Heading" panose="02010400000000000000" pitchFamily="2" charset="-78"/>
              </a:rPr>
              <a:t>2017</a:t>
            </a:r>
            <a:r>
              <a:rPr lang="ar-KW" sz="2200" b="1" kern="0" dirty="0">
                <a:solidFill>
                  <a:schemeClr val="tx2"/>
                </a:solidFill>
                <a:latin typeface="Arial" pitchFamily="34" charset="0"/>
                <a:cs typeface="PT Bold Heading" panose="02010400000000000000" pitchFamily="2" charset="-78"/>
              </a:rPr>
              <a:t> – </a:t>
            </a:r>
            <a:r>
              <a:rPr lang="ar-KW" sz="2200" b="1" kern="0" dirty="0">
                <a:latin typeface="Arial" pitchFamily="34" charset="0"/>
                <a:cs typeface="PT Bold Heading" panose="02010400000000000000" pitchFamily="2" charset="-78"/>
              </a:rPr>
              <a:t>2040</a:t>
            </a:r>
            <a:r>
              <a:rPr lang="ar-KW"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مليون ب/ي</a:t>
            </a:r>
            <a:r>
              <a:rPr lang="ar-KW" sz="2200" b="1" kern="0" dirty="0">
                <a:solidFill>
                  <a:schemeClr val="tx2"/>
                </a:solidFill>
                <a:latin typeface="Arial" pitchFamily="34" charset="0"/>
                <a:cs typeface="+mj-cs"/>
              </a:rPr>
              <a:t>)</a:t>
            </a:r>
            <a:endParaRPr lang="en-US" sz="2200" b="1" kern="0" dirty="0">
              <a:solidFill>
                <a:schemeClr val="tx2"/>
              </a:solidFill>
              <a:latin typeface="Arial" pitchFamily="34" charset="0"/>
              <a:cs typeface="+mj-cs"/>
            </a:endParaRPr>
          </a:p>
        </p:txBody>
      </p:sp>
      <p:graphicFrame>
        <p:nvGraphicFramePr>
          <p:cNvPr id="9" name="Chart 8">
            <a:extLst>
              <a:ext uri="{FF2B5EF4-FFF2-40B4-BE49-F238E27FC236}">
                <a16:creationId xmlns:a16="http://schemas.microsoft.com/office/drawing/2014/main" id="{2DACE53F-22DC-4D4A-8958-42B07DF30A6C}"/>
              </a:ext>
            </a:extLst>
          </p:cNvPr>
          <p:cNvGraphicFramePr/>
          <p:nvPr>
            <p:extLst>
              <p:ext uri="{D42A27DB-BD31-4B8C-83A1-F6EECF244321}">
                <p14:modId xmlns:p14="http://schemas.microsoft.com/office/powerpoint/2010/main" val="219028170"/>
              </p:ext>
            </p:extLst>
          </p:nvPr>
        </p:nvGraphicFramePr>
        <p:xfrm>
          <a:off x="82767" y="2005704"/>
          <a:ext cx="5295350" cy="4215650"/>
        </p:xfrm>
        <a:graphic>
          <a:graphicData uri="http://schemas.openxmlformats.org/drawingml/2006/chart">
            <c:chart xmlns:c="http://schemas.openxmlformats.org/drawingml/2006/chart" xmlns:r="http://schemas.openxmlformats.org/officeDocument/2006/relationships" r:id="rId6"/>
          </a:graphicData>
        </a:graphic>
      </p:graphicFrame>
      <p:sp>
        <p:nvSpPr>
          <p:cNvPr id="10" name="Freeform 95">
            <a:extLst>
              <a:ext uri="{FF2B5EF4-FFF2-40B4-BE49-F238E27FC236}">
                <a16:creationId xmlns:a16="http://schemas.microsoft.com/office/drawing/2014/main" id="{53ED5119-0465-40CC-B196-D0DF13634FC2}"/>
              </a:ext>
            </a:extLst>
          </p:cNvPr>
          <p:cNvSpPr>
            <a:spLocks/>
          </p:cNvSpPr>
          <p:nvPr/>
        </p:nvSpPr>
        <p:spPr bwMode="auto">
          <a:xfrm>
            <a:off x="2708512" y="1688509"/>
            <a:ext cx="271576" cy="292777"/>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B1B7A916-C60E-4A00-9EC4-80AE55343D7D}"/>
              </a:ext>
            </a:extLst>
          </p:cNvPr>
          <p:cNvSpPr>
            <a:spLocks/>
          </p:cNvSpPr>
          <p:nvPr/>
        </p:nvSpPr>
        <p:spPr bwMode="auto">
          <a:xfrm>
            <a:off x="2777584" y="2035441"/>
            <a:ext cx="323379" cy="242006"/>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7">
            <a:extLst>
              <a:ext uri="{FF2B5EF4-FFF2-40B4-BE49-F238E27FC236}">
                <a16:creationId xmlns:a16="http://schemas.microsoft.com/office/drawing/2014/main" id="{45D7F5D0-3796-4A9A-BC9F-28F20C087954}"/>
              </a:ext>
            </a:extLst>
          </p:cNvPr>
          <p:cNvSpPr>
            <a:spLocks/>
          </p:cNvSpPr>
          <p:nvPr/>
        </p:nvSpPr>
        <p:spPr bwMode="auto">
          <a:xfrm>
            <a:off x="2257979" y="1900053"/>
            <a:ext cx="571408" cy="768329"/>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09" y="181"/>
                  <a:pt x="109"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8">
            <a:extLst>
              <a:ext uri="{FF2B5EF4-FFF2-40B4-BE49-F238E27FC236}">
                <a16:creationId xmlns:a16="http://schemas.microsoft.com/office/drawing/2014/main" id="{5D59C612-3A26-4FD6-A8A0-3608F0902CE1}"/>
              </a:ext>
            </a:extLst>
          </p:cNvPr>
          <p:cNvSpPr>
            <a:spLocks/>
          </p:cNvSpPr>
          <p:nvPr/>
        </p:nvSpPr>
        <p:spPr bwMode="auto">
          <a:xfrm>
            <a:off x="2257979" y="2372220"/>
            <a:ext cx="304541" cy="394319"/>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5" name="Chart 14">
            <a:extLst>
              <a:ext uri="{FF2B5EF4-FFF2-40B4-BE49-F238E27FC236}">
                <a16:creationId xmlns:a16="http://schemas.microsoft.com/office/drawing/2014/main" id="{625207E3-DBEC-420D-926E-4B0EACBAA660}"/>
              </a:ext>
            </a:extLst>
          </p:cNvPr>
          <p:cNvGraphicFramePr/>
          <p:nvPr>
            <p:extLst>
              <p:ext uri="{D42A27DB-BD31-4B8C-83A1-F6EECF244321}">
                <p14:modId xmlns:p14="http://schemas.microsoft.com/office/powerpoint/2010/main" val="2193261880"/>
              </p:ext>
            </p:extLst>
          </p:nvPr>
        </p:nvGraphicFramePr>
        <p:xfrm>
          <a:off x="4928304" y="2787942"/>
          <a:ext cx="3851419" cy="24108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E67869A6-0B77-4184-AFA3-B51C67223CA2}"/>
              </a:ext>
            </a:extLst>
          </p:cNvPr>
          <p:cNvGraphicFramePr/>
          <p:nvPr>
            <p:extLst>
              <p:ext uri="{D42A27DB-BD31-4B8C-83A1-F6EECF244321}">
                <p14:modId xmlns:p14="http://schemas.microsoft.com/office/powerpoint/2010/main" val="859312676"/>
              </p:ext>
            </p:extLst>
          </p:nvPr>
        </p:nvGraphicFramePr>
        <p:xfrm>
          <a:off x="8295185" y="2382601"/>
          <a:ext cx="4362721" cy="3048242"/>
        </p:xfrm>
        <a:graphic>
          <a:graphicData uri="http://schemas.openxmlformats.org/drawingml/2006/chart">
            <c:chart xmlns:c="http://schemas.openxmlformats.org/drawingml/2006/chart" xmlns:r="http://schemas.openxmlformats.org/officeDocument/2006/relationships" r:id="rId8"/>
          </a:graphicData>
        </a:graphic>
      </p:graphicFrame>
      <p:cxnSp>
        <p:nvCxnSpPr>
          <p:cNvPr id="7" name="Straight Connector 6">
            <a:extLst>
              <a:ext uri="{FF2B5EF4-FFF2-40B4-BE49-F238E27FC236}">
                <a16:creationId xmlns:a16="http://schemas.microsoft.com/office/drawing/2014/main" id="{71D17ACF-E87B-4771-AB53-9039FA24B0EC}"/>
              </a:ext>
            </a:extLst>
          </p:cNvPr>
          <p:cNvCxnSpPr>
            <a:cxnSpLocks/>
          </p:cNvCxnSpPr>
          <p:nvPr/>
        </p:nvCxnSpPr>
        <p:spPr>
          <a:xfrm flipV="1">
            <a:off x="6813885" y="2787942"/>
            <a:ext cx="3870157" cy="328224"/>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513119-F646-4350-AE7B-1248E9123B6E}"/>
              </a:ext>
            </a:extLst>
          </p:cNvPr>
          <p:cNvCxnSpPr>
            <a:cxnSpLocks/>
          </p:cNvCxnSpPr>
          <p:nvPr/>
        </p:nvCxnSpPr>
        <p:spPr>
          <a:xfrm>
            <a:off x="6813885" y="5007536"/>
            <a:ext cx="3537591" cy="230633"/>
          </a:xfrm>
          <a:prstGeom prst="line">
            <a:avLst/>
          </a:prstGeom>
          <a:ln w="19050">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1A46025-41E2-463E-A3AA-8A848289F537}"/>
              </a:ext>
            </a:extLst>
          </p:cNvPr>
          <p:cNvGrpSpPr/>
          <p:nvPr/>
        </p:nvGrpSpPr>
        <p:grpSpPr>
          <a:xfrm>
            <a:off x="3924883" y="6312956"/>
            <a:ext cx="5507321" cy="404689"/>
            <a:chOff x="3971769" y="6291364"/>
            <a:chExt cx="5507321" cy="404689"/>
          </a:xfrm>
        </p:grpSpPr>
        <p:sp>
          <p:nvSpPr>
            <p:cNvPr id="25" name="TextBox 24">
              <a:extLst>
                <a:ext uri="{FF2B5EF4-FFF2-40B4-BE49-F238E27FC236}">
                  <a16:creationId xmlns:a16="http://schemas.microsoft.com/office/drawing/2014/main" id="{24047AD5-E08B-440E-BE44-5B86A293F6E5}"/>
                </a:ext>
              </a:extLst>
            </p:cNvPr>
            <p:cNvSpPr txBox="1"/>
            <p:nvPr/>
          </p:nvSpPr>
          <p:spPr>
            <a:xfrm>
              <a:off x="7664145" y="6292543"/>
              <a:ext cx="1814945" cy="400110"/>
            </a:xfrm>
            <a:prstGeom prst="rect">
              <a:avLst/>
            </a:prstGeom>
            <a:noFill/>
          </p:spPr>
          <p:txBody>
            <a:bodyPr wrap="square" rtlCol="0">
              <a:spAutoFit/>
            </a:bodyPr>
            <a:lstStyle/>
            <a:p>
              <a:pPr marL="285750" indent="-285750" algn="r" rtl="1">
                <a:buClr>
                  <a:schemeClr val="accent1">
                    <a:lumMod val="75000"/>
                  </a:schemeClr>
                </a:buClr>
                <a:buSzPct val="150000"/>
                <a:buFont typeface="Wingdings" panose="05000000000000000000" pitchFamily="2" charset="2"/>
                <a:buChar char="§"/>
              </a:pPr>
              <a:r>
                <a:rPr lang="ar-KW" sz="2000" b="1" dirty="0">
                  <a:solidFill>
                    <a:schemeClr val="accent1">
                      <a:lumMod val="75000"/>
                    </a:schemeClr>
                  </a:solidFill>
                  <a:cs typeface="+mj-cs"/>
                </a:rPr>
                <a:t>الدول الصناعية</a:t>
              </a:r>
              <a:endParaRPr lang="en-US" sz="2000" b="1" dirty="0">
                <a:solidFill>
                  <a:schemeClr val="accent1">
                    <a:lumMod val="75000"/>
                  </a:schemeClr>
                </a:solidFill>
                <a:cs typeface="+mj-cs"/>
              </a:endParaRPr>
            </a:p>
          </p:txBody>
        </p:sp>
        <p:sp>
          <p:nvSpPr>
            <p:cNvPr id="26" name="TextBox 25">
              <a:extLst>
                <a:ext uri="{FF2B5EF4-FFF2-40B4-BE49-F238E27FC236}">
                  <a16:creationId xmlns:a16="http://schemas.microsoft.com/office/drawing/2014/main" id="{BBD73B1F-DC44-40EC-9851-08F221512175}"/>
                </a:ext>
              </a:extLst>
            </p:cNvPr>
            <p:cNvSpPr txBox="1"/>
            <p:nvPr/>
          </p:nvSpPr>
          <p:spPr>
            <a:xfrm>
              <a:off x="5609768" y="6295943"/>
              <a:ext cx="2119741" cy="400110"/>
            </a:xfrm>
            <a:prstGeom prst="rect">
              <a:avLst/>
            </a:prstGeom>
            <a:noFill/>
          </p:spPr>
          <p:txBody>
            <a:bodyPr wrap="square" rtlCol="0">
              <a:spAutoFit/>
            </a:bodyPr>
            <a:lstStyle/>
            <a:p>
              <a:pPr marL="285750" indent="-285750" algn="r" rtl="1">
                <a:buClr>
                  <a:schemeClr val="accent2">
                    <a:lumMod val="75000"/>
                  </a:schemeClr>
                </a:buClr>
                <a:buSzPct val="150000"/>
                <a:buFont typeface="Wingdings" panose="05000000000000000000" pitchFamily="2" charset="2"/>
                <a:buChar char="§"/>
              </a:pPr>
              <a:r>
                <a:rPr lang="ar-KW" sz="2000" b="1" dirty="0">
                  <a:solidFill>
                    <a:schemeClr val="accent2">
                      <a:lumMod val="75000"/>
                    </a:schemeClr>
                  </a:solidFill>
                  <a:cs typeface="+mj-cs"/>
                </a:rPr>
                <a:t>الدول النامية</a:t>
              </a:r>
              <a:endParaRPr lang="en-US" sz="2000" b="1" dirty="0">
                <a:solidFill>
                  <a:schemeClr val="accent2">
                    <a:lumMod val="75000"/>
                  </a:schemeClr>
                </a:solidFill>
                <a:cs typeface="+mj-cs"/>
              </a:endParaRPr>
            </a:p>
          </p:txBody>
        </p:sp>
        <p:sp>
          <p:nvSpPr>
            <p:cNvPr id="27" name="TextBox 26">
              <a:extLst>
                <a:ext uri="{FF2B5EF4-FFF2-40B4-BE49-F238E27FC236}">
                  <a16:creationId xmlns:a16="http://schemas.microsoft.com/office/drawing/2014/main" id="{6A3BAF1C-F89D-4706-8B33-62EC9FD69D44}"/>
                </a:ext>
              </a:extLst>
            </p:cNvPr>
            <p:cNvSpPr txBox="1"/>
            <p:nvPr/>
          </p:nvSpPr>
          <p:spPr>
            <a:xfrm>
              <a:off x="3971769" y="6291364"/>
              <a:ext cx="2119741" cy="400110"/>
            </a:xfrm>
            <a:prstGeom prst="rect">
              <a:avLst/>
            </a:prstGeom>
            <a:noFill/>
          </p:spPr>
          <p:txBody>
            <a:bodyPr wrap="square" rtlCol="0">
              <a:spAutoFit/>
            </a:bodyPr>
            <a:lstStyle/>
            <a:p>
              <a:pPr marL="285750" indent="-285750" algn="r" rtl="1">
                <a:buClr>
                  <a:schemeClr val="bg2">
                    <a:lumMod val="50000"/>
                  </a:schemeClr>
                </a:buClr>
                <a:buSzPct val="150000"/>
                <a:buFont typeface="Wingdings" panose="05000000000000000000" pitchFamily="2" charset="2"/>
                <a:buChar char="§"/>
              </a:pPr>
              <a:r>
                <a:rPr lang="ar-KW" sz="2000" b="1" dirty="0">
                  <a:solidFill>
                    <a:schemeClr val="bg2">
                      <a:lumMod val="25000"/>
                    </a:schemeClr>
                  </a:solidFill>
                  <a:cs typeface="+mj-cs"/>
                </a:rPr>
                <a:t>دول أورواسيا</a:t>
              </a:r>
              <a:endParaRPr lang="en-US" sz="2000" b="1" dirty="0">
                <a:solidFill>
                  <a:schemeClr val="bg2">
                    <a:lumMod val="25000"/>
                  </a:schemeClr>
                </a:solidFill>
                <a:cs typeface="+mj-cs"/>
              </a:endParaRPr>
            </a:p>
          </p:txBody>
        </p:sp>
      </p:grpSp>
      <p:sp>
        <p:nvSpPr>
          <p:cNvPr id="40" name="TextBox 39">
            <a:extLst>
              <a:ext uri="{FF2B5EF4-FFF2-40B4-BE49-F238E27FC236}">
                <a16:creationId xmlns:a16="http://schemas.microsoft.com/office/drawing/2014/main" id="{DB1A2626-842C-4B02-ACEF-9F78960F41B5}"/>
              </a:ext>
            </a:extLst>
          </p:cNvPr>
          <p:cNvSpPr txBox="1"/>
          <p:nvPr/>
        </p:nvSpPr>
        <p:spPr>
          <a:xfrm flipH="1">
            <a:off x="9479090" y="1948640"/>
            <a:ext cx="1788111" cy="430887"/>
          </a:xfrm>
          <a:prstGeom prst="rect">
            <a:avLst/>
          </a:prstGeom>
          <a:noFill/>
        </p:spPr>
        <p:txBody>
          <a:bodyPr wrap="square" rtlCol="0">
            <a:spAutoFit/>
          </a:bodyPr>
          <a:lstStyle/>
          <a:p>
            <a:pPr algn="ctr" rtl="1"/>
            <a:r>
              <a:rPr lang="ar-KW" sz="2200" b="1" kern="0" dirty="0">
                <a:latin typeface="Times New Roman" panose="02020603050405020304" pitchFamily="18" charset="0"/>
                <a:cs typeface="Times New Roman" panose="02020603050405020304" pitchFamily="18" charset="0"/>
              </a:rPr>
              <a:t>عام</a:t>
            </a:r>
            <a:r>
              <a:rPr lang="ar-KW" sz="2200" b="1" kern="0" dirty="0">
                <a:solidFill>
                  <a:srgbClr val="C00000"/>
                </a:solidFill>
                <a:latin typeface="Times New Roman" panose="02020603050405020304" pitchFamily="18" charset="0"/>
                <a:cs typeface="Times New Roman" panose="02020603050405020304" pitchFamily="18" charset="0"/>
              </a:rPr>
              <a:t> 2040</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D12908C-3C9C-421B-959F-ED148117155F}"/>
              </a:ext>
            </a:extLst>
          </p:cNvPr>
          <p:cNvSpPr txBox="1"/>
          <p:nvPr/>
        </p:nvSpPr>
        <p:spPr>
          <a:xfrm flipH="1">
            <a:off x="5821488" y="2266748"/>
            <a:ext cx="1788111" cy="430887"/>
          </a:xfrm>
          <a:prstGeom prst="rect">
            <a:avLst/>
          </a:prstGeom>
          <a:noFill/>
        </p:spPr>
        <p:txBody>
          <a:bodyPr wrap="square" rtlCol="0">
            <a:spAutoFit/>
          </a:bodyPr>
          <a:lstStyle/>
          <a:p>
            <a:pPr algn="ctr" rtl="1"/>
            <a:r>
              <a:rPr lang="ar-KW" sz="2200" b="1" kern="0" dirty="0">
                <a:latin typeface="Times New Roman" panose="02020603050405020304" pitchFamily="18" charset="0"/>
                <a:cs typeface="Times New Roman" panose="02020603050405020304" pitchFamily="18" charset="0"/>
              </a:rPr>
              <a:t>عام</a:t>
            </a:r>
            <a:r>
              <a:rPr lang="ar-KW" sz="2200" b="1" kern="0" dirty="0">
                <a:solidFill>
                  <a:srgbClr val="C00000"/>
                </a:solidFill>
                <a:latin typeface="Times New Roman" panose="02020603050405020304" pitchFamily="18" charset="0"/>
                <a:cs typeface="Times New Roman" panose="02020603050405020304" pitchFamily="18" charset="0"/>
              </a:rPr>
              <a:t> 2017</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233" name="TextBox 232">
            <a:extLst>
              <a:ext uri="{FF2B5EF4-FFF2-40B4-BE49-F238E27FC236}">
                <a16:creationId xmlns:a16="http://schemas.microsoft.com/office/drawing/2014/main" id="{8C09FB5C-E27C-4999-B430-14175CFFD15B}"/>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34" name="Rectangle 233">
            <a:extLst>
              <a:ext uri="{FF2B5EF4-FFF2-40B4-BE49-F238E27FC236}">
                <a16:creationId xmlns:a16="http://schemas.microsoft.com/office/drawing/2014/main" id="{94D3BC78-DF2C-446D-AC5D-EA3299EED814}"/>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a:extLst>
              <a:ext uri="{FF2B5EF4-FFF2-40B4-BE49-F238E27FC236}">
                <a16:creationId xmlns:a16="http://schemas.microsoft.com/office/drawing/2014/main" id="{6F3CACE5-9BEF-46D6-A274-1D66FD08C7E3}"/>
              </a:ext>
            </a:extLst>
          </p:cNvPr>
          <p:cNvGrpSpPr/>
          <p:nvPr/>
        </p:nvGrpSpPr>
        <p:grpSpPr>
          <a:xfrm>
            <a:off x="10801898" y="240143"/>
            <a:ext cx="1069796" cy="1063330"/>
            <a:chOff x="-91190" y="0"/>
            <a:chExt cx="2480341" cy="2381250"/>
          </a:xfrm>
        </p:grpSpPr>
        <p:pic>
          <p:nvPicPr>
            <p:cNvPr id="236" name="Picture 235" descr="ÙØªÙØ¬Ø© Ø¨Ø­Ø« Ø§ÙØµÙØ± Ø¹Ù Ø¬Ø§ÙØ¹Ø© Ø§ÙØ¯ÙÙ Ø§ÙØ¹Ø±Ø¨ÙØ©">
              <a:extLst>
                <a:ext uri="{FF2B5EF4-FFF2-40B4-BE49-F238E27FC236}">
                  <a16:creationId xmlns:a16="http://schemas.microsoft.com/office/drawing/2014/main" id="{A54C09D4-AC54-4635-B123-74FFA794795B}"/>
                </a:ext>
              </a:extLst>
            </p:cNvPr>
            <p:cNvPicPr>
              <a:picLocks noChangeAspect="1"/>
            </p:cNvPicPr>
            <p:nvPr/>
          </p:nvPicPr>
          <p:blipFill rotWithShape="1">
            <a:blip r:embed="rId9">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37" name="Picture 236" descr="ÙØªÙØ¬Ø© Ø¨Ø­Ø« Ø§ÙØµÙØ± Ø¹Ù âªchina flagâ¬â">
              <a:extLst>
                <a:ext uri="{FF2B5EF4-FFF2-40B4-BE49-F238E27FC236}">
                  <a16:creationId xmlns:a16="http://schemas.microsoft.com/office/drawing/2014/main" id="{7117B508-91B0-4D32-9540-D72EDAA943E9}"/>
                </a:ext>
              </a:extLst>
            </p:cNvPr>
            <p:cNvPicPr>
              <a:picLocks noChangeAspect="1"/>
            </p:cNvPicPr>
            <p:nvPr/>
          </p:nvPicPr>
          <p:blipFill rotWithShape="1">
            <a:blip r:embed="rId10">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grpSp>
        <p:nvGrpSpPr>
          <p:cNvPr id="238" name="Group 237">
            <a:extLst>
              <a:ext uri="{FF2B5EF4-FFF2-40B4-BE49-F238E27FC236}">
                <a16:creationId xmlns:a16="http://schemas.microsoft.com/office/drawing/2014/main" id="{A4C9D114-39E4-4001-AA82-3A9AD68914AC}"/>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239" name="Freeform 1208">
              <a:extLst>
                <a:ext uri="{FF2B5EF4-FFF2-40B4-BE49-F238E27FC236}">
                  <a16:creationId xmlns:a16="http://schemas.microsoft.com/office/drawing/2014/main" id="{5D67ADE6-1FD5-4576-809B-35730F901141}"/>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227">
              <a:extLst>
                <a:ext uri="{FF2B5EF4-FFF2-40B4-BE49-F238E27FC236}">
                  <a16:creationId xmlns:a16="http://schemas.microsoft.com/office/drawing/2014/main" id="{4C07444B-CC6A-47B7-870F-3A1CD32AA659}"/>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1" name="Group 240">
              <a:extLst>
                <a:ext uri="{FF2B5EF4-FFF2-40B4-BE49-F238E27FC236}">
                  <a16:creationId xmlns:a16="http://schemas.microsoft.com/office/drawing/2014/main" id="{D09D574A-DE0F-4072-A8FB-B760E4DBDB7B}"/>
                </a:ext>
              </a:extLst>
            </p:cNvPr>
            <p:cNvGrpSpPr/>
            <p:nvPr/>
          </p:nvGrpSpPr>
          <p:grpSpPr>
            <a:xfrm>
              <a:off x="3823545" y="4144788"/>
              <a:ext cx="1121241" cy="1809322"/>
              <a:chOff x="3823545" y="4144788"/>
              <a:chExt cx="1121241" cy="1809322"/>
            </a:xfrm>
            <a:grpFill/>
          </p:grpSpPr>
          <p:sp>
            <p:nvSpPr>
              <p:cNvPr id="420" name="Freeform 1228">
                <a:extLst>
                  <a:ext uri="{FF2B5EF4-FFF2-40B4-BE49-F238E27FC236}">
                    <a16:creationId xmlns:a16="http://schemas.microsoft.com/office/drawing/2014/main" id="{3D3F2104-C083-4D32-B3D3-90C77CCC829E}"/>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230">
                <a:extLst>
                  <a:ext uri="{FF2B5EF4-FFF2-40B4-BE49-F238E27FC236}">
                    <a16:creationId xmlns:a16="http://schemas.microsoft.com/office/drawing/2014/main" id="{4B268452-3C30-47AC-B60C-D6B8540415D9}"/>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231">
                <a:extLst>
                  <a:ext uri="{FF2B5EF4-FFF2-40B4-BE49-F238E27FC236}">
                    <a16:creationId xmlns:a16="http://schemas.microsoft.com/office/drawing/2014/main" id="{A81ED5B2-33A6-4504-AA30-100CE1750985}"/>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2" name="Group 241">
              <a:extLst>
                <a:ext uri="{FF2B5EF4-FFF2-40B4-BE49-F238E27FC236}">
                  <a16:creationId xmlns:a16="http://schemas.microsoft.com/office/drawing/2014/main" id="{016B3AAE-EDCC-4DF4-86D7-09C2F6328E22}"/>
                </a:ext>
              </a:extLst>
            </p:cNvPr>
            <p:cNvGrpSpPr/>
            <p:nvPr/>
          </p:nvGrpSpPr>
          <p:grpSpPr>
            <a:xfrm>
              <a:off x="1751012" y="1676400"/>
              <a:ext cx="3720198" cy="2808284"/>
              <a:chOff x="1751012" y="1676400"/>
              <a:chExt cx="3720198" cy="2808284"/>
            </a:xfrm>
            <a:grpFill/>
          </p:grpSpPr>
          <p:sp>
            <p:nvSpPr>
              <p:cNvPr id="355" name="Freeform 1229">
                <a:extLst>
                  <a:ext uri="{FF2B5EF4-FFF2-40B4-BE49-F238E27FC236}">
                    <a16:creationId xmlns:a16="http://schemas.microsoft.com/office/drawing/2014/main" id="{F8BD8D75-9000-4D85-A5AB-B90A4C8222BB}"/>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233">
                <a:extLst>
                  <a:ext uri="{FF2B5EF4-FFF2-40B4-BE49-F238E27FC236}">
                    <a16:creationId xmlns:a16="http://schemas.microsoft.com/office/drawing/2014/main" id="{F90F54B9-B01A-493A-A8C9-274D46339971}"/>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234">
                <a:extLst>
                  <a:ext uri="{FF2B5EF4-FFF2-40B4-BE49-F238E27FC236}">
                    <a16:creationId xmlns:a16="http://schemas.microsoft.com/office/drawing/2014/main" id="{0CA06F28-220B-4919-9050-81C7AEF42FB8}"/>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235">
                <a:extLst>
                  <a:ext uri="{FF2B5EF4-FFF2-40B4-BE49-F238E27FC236}">
                    <a16:creationId xmlns:a16="http://schemas.microsoft.com/office/drawing/2014/main" id="{E7717396-F13C-40B0-8261-C9B2640B9A98}"/>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236">
                <a:extLst>
                  <a:ext uri="{FF2B5EF4-FFF2-40B4-BE49-F238E27FC236}">
                    <a16:creationId xmlns:a16="http://schemas.microsoft.com/office/drawing/2014/main" id="{9356A924-5DF2-4B1D-ACCB-E7C1859A9F66}"/>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237">
                <a:extLst>
                  <a:ext uri="{FF2B5EF4-FFF2-40B4-BE49-F238E27FC236}">
                    <a16:creationId xmlns:a16="http://schemas.microsoft.com/office/drawing/2014/main" id="{22B14CCD-5E90-4553-982C-1494D3DF69BA}"/>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238">
                <a:extLst>
                  <a:ext uri="{FF2B5EF4-FFF2-40B4-BE49-F238E27FC236}">
                    <a16:creationId xmlns:a16="http://schemas.microsoft.com/office/drawing/2014/main" id="{BE13145F-592D-443A-9F19-32B296FB6C32}"/>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239">
                <a:extLst>
                  <a:ext uri="{FF2B5EF4-FFF2-40B4-BE49-F238E27FC236}">
                    <a16:creationId xmlns:a16="http://schemas.microsoft.com/office/drawing/2014/main" id="{5BFE0843-8ED3-4F1F-A8C8-14B9DBCCF2F8}"/>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240">
                <a:extLst>
                  <a:ext uri="{FF2B5EF4-FFF2-40B4-BE49-F238E27FC236}">
                    <a16:creationId xmlns:a16="http://schemas.microsoft.com/office/drawing/2014/main" id="{418129D2-DCAE-487D-8321-D6B36178DE2C}"/>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241">
                <a:extLst>
                  <a:ext uri="{FF2B5EF4-FFF2-40B4-BE49-F238E27FC236}">
                    <a16:creationId xmlns:a16="http://schemas.microsoft.com/office/drawing/2014/main" id="{753B4AD1-CFD5-4D49-B5D8-A823C545302B}"/>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242">
                <a:extLst>
                  <a:ext uri="{FF2B5EF4-FFF2-40B4-BE49-F238E27FC236}">
                    <a16:creationId xmlns:a16="http://schemas.microsoft.com/office/drawing/2014/main" id="{F0AED750-73A7-4D7E-B8F3-806F02E1844F}"/>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243">
                <a:extLst>
                  <a:ext uri="{FF2B5EF4-FFF2-40B4-BE49-F238E27FC236}">
                    <a16:creationId xmlns:a16="http://schemas.microsoft.com/office/drawing/2014/main" id="{24D22123-B36B-41B0-97BE-0306CE6762BE}"/>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244">
                <a:extLst>
                  <a:ext uri="{FF2B5EF4-FFF2-40B4-BE49-F238E27FC236}">
                    <a16:creationId xmlns:a16="http://schemas.microsoft.com/office/drawing/2014/main" id="{0211F411-B53C-468C-9282-0AFD5032D432}"/>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245">
                <a:extLst>
                  <a:ext uri="{FF2B5EF4-FFF2-40B4-BE49-F238E27FC236}">
                    <a16:creationId xmlns:a16="http://schemas.microsoft.com/office/drawing/2014/main" id="{92E4C86B-6219-4DAA-96C0-315CDBBB5417}"/>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246">
                <a:extLst>
                  <a:ext uri="{FF2B5EF4-FFF2-40B4-BE49-F238E27FC236}">
                    <a16:creationId xmlns:a16="http://schemas.microsoft.com/office/drawing/2014/main" id="{56AE403B-05B4-4CAC-BAE3-6D9577E84957}"/>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247">
                <a:extLst>
                  <a:ext uri="{FF2B5EF4-FFF2-40B4-BE49-F238E27FC236}">
                    <a16:creationId xmlns:a16="http://schemas.microsoft.com/office/drawing/2014/main" id="{14B6DBAF-8BEA-4E5A-A08B-287E57C12F6B}"/>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48">
                <a:extLst>
                  <a:ext uri="{FF2B5EF4-FFF2-40B4-BE49-F238E27FC236}">
                    <a16:creationId xmlns:a16="http://schemas.microsoft.com/office/drawing/2014/main" id="{39A3A45F-A310-47FC-9E38-13A1DE9478C5}"/>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249">
                <a:extLst>
                  <a:ext uri="{FF2B5EF4-FFF2-40B4-BE49-F238E27FC236}">
                    <a16:creationId xmlns:a16="http://schemas.microsoft.com/office/drawing/2014/main" id="{5E5D54C8-7526-45A9-8B5A-EE5AFCD51CC6}"/>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250">
                <a:extLst>
                  <a:ext uri="{FF2B5EF4-FFF2-40B4-BE49-F238E27FC236}">
                    <a16:creationId xmlns:a16="http://schemas.microsoft.com/office/drawing/2014/main" id="{8DB1B3BD-89F5-4043-B9FB-745B6201FA6E}"/>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251">
                <a:extLst>
                  <a:ext uri="{FF2B5EF4-FFF2-40B4-BE49-F238E27FC236}">
                    <a16:creationId xmlns:a16="http://schemas.microsoft.com/office/drawing/2014/main" id="{0971459F-9C14-4250-8649-995E09F786A4}"/>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252">
                <a:extLst>
                  <a:ext uri="{FF2B5EF4-FFF2-40B4-BE49-F238E27FC236}">
                    <a16:creationId xmlns:a16="http://schemas.microsoft.com/office/drawing/2014/main" id="{CD907D46-719D-4770-917D-3586210928AE}"/>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253">
                <a:extLst>
                  <a:ext uri="{FF2B5EF4-FFF2-40B4-BE49-F238E27FC236}">
                    <a16:creationId xmlns:a16="http://schemas.microsoft.com/office/drawing/2014/main" id="{4E497981-97BC-4127-8E0E-B7099F3C6564}"/>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254">
                <a:extLst>
                  <a:ext uri="{FF2B5EF4-FFF2-40B4-BE49-F238E27FC236}">
                    <a16:creationId xmlns:a16="http://schemas.microsoft.com/office/drawing/2014/main" id="{01CB3FA7-84E6-4277-B20C-FB1A886E1E00}"/>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255">
                <a:extLst>
                  <a:ext uri="{FF2B5EF4-FFF2-40B4-BE49-F238E27FC236}">
                    <a16:creationId xmlns:a16="http://schemas.microsoft.com/office/drawing/2014/main" id="{64BCA523-F24D-4872-BF0E-1B302E864757}"/>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256">
                <a:extLst>
                  <a:ext uri="{FF2B5EF4-FFF2-40B4-BE49-F238E27FC236}">
                    <a16:creationId xmlns:a16="http://schemas.microsoft.com/office/drawing/2014/main" id="{5FBA0874-7256-4FA6-A303-87649F9BDE3B}"/>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257">
                <a:extLst>
                  <a:ext uri="{FF2B5EF4-FFF2-40B4-BE49-F238E27FC236}">
                    <a16:creationId xmlns:a16="http://schemas.microsoft.com/office/drawing/2014/main" id="{6B4AF479-8CB8-4418-8A9C-7EDA7101A9DC}"/>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58">
                <a:extLst>
                  <a:ext uri="{FF2B5EF4-FFF2-40B4-BE49-F238E27FC236}">
                    <a16:creationId xmlns:a16="http://schemas.microsoft.com/office/drawing/2014/main" id="{D86EDD43-FFD3-466B-ABCD-EDB77A09872F}"/>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59">
                <a:extLst>
                  <a:ext uri="{FF2B5EF4-FFF2-40B4-BE49-F238E27FC236}">
                    <a16:creationId xmlns:a16="http://schemas.microsoft.com/office/drawing/2014/main" id="{C1CDA1EF-4E24-4A3E-98E2-3321CA0D8584}"/>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60">
                <a:extLst>
                  <a:ext uri="{FF2B5EF4-FFF2-40B4-BE49-F238E27FC236}">
                    <a16:creationId xmlns:a16="http://schemas.microsoft.com/office/drawing/2014/main" id="{515400BE-F8F8-4029-B1A6-7CC114398EF7}"/>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261">
                <a:extLst>
                  <a:ext uri="{FF2B5EF4-FFF2-40B4-BE49-F238E27FC236}">
                    <a16:creationId xmlns:a16="http://schemas.microsoft.com/office/drawing/2014/main" id="{50E5B87B-DD97-4B7C-A93D-1E9BD7273A38}"/>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62">
                <a:extLst>
                  <a:ext uri="{FF2B5EF4-FFF2-40B4-BE49-F238E27FC236}">
                    <a16:creationId xmlns:a16="http://schemas.microsoft.com/office/drawing/2014/main" id="{D3E21647-B49D-470E-88C3-FFA868B84FA6}"/>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63">
                <a:extLst>
                  <a:ext uri="{FF2B5EF4-FFF2-40B4-BE49-F238E27FC236}">
                    <a16:creationId xmlns:a16="http://schemas.microsoft.com/office/drawing/2014/main" id="{90FA2EFE-6047-4F6E-AAD2-C70F07866E2C}"/>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64">
                <a:extLst>
                  <a:ext uri="{FF2B5EF4-FFF2-40B4-BE49-F238E27FC236}">
                    <a16:creationId xmlns:a16="http://schemas.microsoft.com/office/drawing/2014/main" id="{4C4C415F-61F8-4CC6-A178-B0505D2B7729}"/>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265">
                <a:extLst>
                  <a:ext uri="{FF2B5EF4-FFF2-40B4-BE49-F238E27FC236}">
                    <a16:creationId xmlns:a16="http://schemas.microsoft.com/office/drawing/2014/main" id="{E00D3AB0-99E8-45F9-92AA-E5F968CA3683}"/>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266">
                <a:extLst>
                  <a:ext uri="{FF2B5EF4-FFF2-40B4-BE49-F238E27FC236}">
                    <a16:creationId xmlns:a16="http://schemas.microsoft.com/office/drawing/2014/main" id="{C8F49C73-4B06-4649-B9F8-51574FE6581C}"/>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267">
                <a:extLst>
                  <a:ext uri="{FF2B5EF4-FFF2-40B4-BE49-F238E27FC236}">
                    <a16:creationId xmlns:a16="http://schemas.microsoft.com/office/drawing/2014/main" id="{6B3EC0A4-F183-40D0-812A-2DB6EB6F19DE}"/>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268">
                <a:extLst>
                  <a:ext uri="{FF2B5EF4-FFF2-40B4-BE49-F238E27FC236}">
                    <a16:creationId xmlns:a16="http://schemas.microsoft.com/office/drawing/2014/main" id="{0E119F19-0D47-48BD-9A49-282701456B43}"/>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269">
                <a:extLst>
                  <a:ext uri="{FF2B5EF4-FFF2-40B4-BE49-F238E27FC236}">
                    <a16:creationId xmlns:a16="http://schemas.microsoft.com/office/drawing/2014/main" id="{53EF0B55-E0C3-4DDC-A088-564267D14A66}"/>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270">
                <a:extLst>
                  <a:ext uri="{FF2B5EF4-FFF2-40B4-BE49-F238E27FC236}">
                    <a16:creationId xmlns:a16="http://schemas.microsoft.com/office/drawing/2014/main" id="{16F43DF3-5E53-41C0-B040-8F8E747BAC67}"/>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271">
                <a:extLst>
                  <a:ext uri="{FF2B5EF4-FFF2-40B4-BE49-F238E27FC236}">
                    <a16:creationId xmlns:a16="http://schemas.microsoft.com/office/drawing/2014/main" id="{0940854D-EEE8-43EB-A1E5-CAAA82B3432D}"/>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272">
                <a:extLst>
                  <a:ext uri="{FF2B5EF4-FFF2-40B4-BE49-F238E27FC236}">
                    <a16:creationId xmlns:a16="http://schemas.microsoft.com/office/drawing/2014/main" id="{FEA794AD-7568-41F4-A996-4BFF46BA29CB}"/>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273">
                <a:extLst>
                  <a:ext uri="{FF2B5EF4-FFF2-40B4-BE49-F238E27FC236}">
                    <a16:creationId xmlns:a16="http://schemas.microsoft.com/office/drawing/2014/main" id="{DBDF8DD1-EF0C-4622-83C1-D588BBF93486}"/>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274">
                <a:extLst>
                  <a:ext uri="{FF2B5EF4-FFF2-40B4-BE49-F238E27FC236}">
                    <a16:creationId xmlns:a16="http://schemas.microsoft.com/office/drawing/2014/main" id="{9E15A52A-E51D-4409-AAED-4BC4DCB7FC6F}"/>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275">
                <a:extLst>
                  <a:ext uri="{FF2B5EF4-FFF2-40B4-BE49-F238E27FC236}">
                    <a16:creationId xmlns:a16="http://schemas.microsoft.com/office/drawing/2014/main" id="{0DCB4ED1-9A4C-470B-9D71-3BC9697FBA2D}"/>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276">
                <a:extLst>
                  <a:ext uri="{FF2B5EF4-FFF2-40B4-BE49-F238E27FC236}">
                    <a16:creationId xmlns:a16="http://schemas.microsoft.com/office/drawing/2014/main" id="{045BA95C-8CF2-4FB8-945D-8CC16177A255}"/>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277">
                <a:extLst>
                  <a:ext uri="{FF2B5EF4-FFF2-40B4-BE49-F238E27FC236}">
                    <a16:creationId xmlns:a16="http://schemas.microsoft.com/office/drawing/2014/main" id="{8484A28E-8812-4067-8FD8-FA9AC6314D1E}"/>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278">
                <a:extLst>
                  <a:ext uri="{FF2B5EF4-FFF2-40B4-BE49-F238E27FC236}">
                    <a16:creationId xmlns:a16="http://schemas.microsoft.com/office/drawing/2014/main" id="{1EB274CC-0A79-4957-BAC6-150A17BB491F}"/>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279">
                <a:extLst>
                  <a:ext uri="{FF2B5EF4-FFF2-40B4-BE49-F238E27FC236}">
                    <a16:creationId xmlns:a16="http://schemas.microsoft.com/office/drawing/2014/main" id="{32D461EB-6CC0-4424-AF56-86444C0B815B}"/>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280">
                <a:extLst>
                  <a:ext uri="{FF2B5EF4-FFF2-40B4-BE49-F238E27FC236}">
                    <a16:creationId xmlns:a16="http://schemas.microsoft.com/office/drawing/2014/main" id="{B89DA1D3-4C0C-4EA3-BFB5-A29F1BB5A708}"/>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281">
                <a:extLst>
                  <a:ext uri="{FF2B5EF4-FFF2-40B4-BE49-F238E27FC236}">
                    <a16:creationId xmlns:a16="http://schemas.microsoft.com/office/drawing/2014/main" id="{BDE94BB9-CA52-4E18-81AD-F592D02D9033}"/>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282">
                <a:extLst>
                  <a:ext uri="{FF2B5EF4-FFF2-40B4-BE49-F238E27FC236}">
                    <a16:creationId xmlns:a16="http://schemas.microsoft.com/office/drawing/2014/main" id="{DFA2AFDB-3A4A-4237-8A9D-C9E5B1041166}"/>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283">
                <a:extLst>
                  <a:ext uri="{FF2B5EF4-FFF2-40B4-BE49-F238E27FC236}">
                    <a16:creationId xmlns:a16="http://schemas.microsoft.com/office/drawing/2014/main" id="{D2F31DB2-61FA-4126-B1A0-41B2F9207794}"/>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284">
                <a:extLst>
                  <a:ext uri="{FF2B5EF4-FFF2-40B4-BE49-F238E27FC236}">
                    <a16:creationId xmlns:a16="http://schemas.microsoft.com/office/drawing/2014/main" id="{546EC9FF-9ABB-4A15-834C-4962EA4863F5}"/>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285">
                <a:extLst>
                  <a:ext uri="{FF2B5EF4-FFF2-40B4-BE49-F238E27FC236}">
                    <a16:creationId xmlns:a16="http://schemas.microsoft.com/office/drawing/2014/main" id="{E10B934B-4F59-4D94-83F4-2D2E79AC63DD}"/>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286">
                <a:extLst>
                  <a:ext uri="{FF2B5EF4-FFF2-40B4-BE49-F238E27FC236}">
                    <a16:creationId xmlns:a16="http://schemas.microsoft.com/office/drawing/2014/main" id="{76587EA0-0E42-4F25-B0EB-D18346C0EA8E}"/>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287">
                <a:extLst>
                  <a:ext uri="{FF2B5EF4-FFF2-40B4-BE49-F238E27FC236}">
                    <a16:creationId xmlns:a16="http://schemas.microsoft.com/office/drawing/2014/main" id="{234302EE-DEFC-4BF8-BE12-BC08326EA09D}"/>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288">
                <a:extLst>
                  <a:ext uri="{FF2B5EF4-FFF2-40B4-BE49-F238E27FC236}">
                    <a16:creationId xmlns:a16="http://schemas.microsoft.com/office/drawing/2014/main" id="{45D2E6A3-CCED-4C03-902B-B8535DD60DE0}"/>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289">
                <a:extLst>
                  <a:ext uri="{FF2B5EF4-FFF2-40B4-BE49-F238E27FC236}">
                    <a16:creationId xmlns:a16="http://schemas.microsoft.com/office/drawing/2014/main" id="{1E13D48B-A133-4963-AFEB-C45C73B7D910}"/>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290">
                <a:extLst>
                  <a:ext uri="{FF2B5EF4-FFF2-40B4-BE49-F238E27FC236}">
                    <a16:creationId xmlns:a16="http://schemas.microsoft.com/office/drawing/2014/main" id="{E07E0192-611B-4279-B36D-663D41509414}"/>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291">
                <a:extLst>
                  <a:ext uri="{FF2B5EF4-FFF2-40B4-BE49-F238E27FC236}">
                    <a16:creationId xmlns:a16="http://schemas.microsoft.com/office/drawing/2014/main" id="{C98C13AB-F5C8-44EB-91FA-4003CC73EEFB}"/>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292">
                <a:extLst>
                  <a:ext uri="{FF2B5EF4-FFF2-40B4-BE49-F238E27FC236}">
                    <a16:creationId xmlns:a16="http://schemas.microsoft.com/office/drawing/2014/main" id="{84329480-A4ED-427B-AAA9-0F7A68EF0868}"/>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293">
                <a:extLst>
                  <a:ext uri="{FF2B5EF4-FFF2-40B4-BE49-F238E27FC236}">
                    <a16:creationId xmlns:a16="http://schemas.microsoft.com/office/drawing/2014/main" id="{D6F908CF-6EE4-4C13-95D5-196BC632E605}"/>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294">
                <a:extLst>
                  <a:ext uri="{FF2B5EF4-FFF2-40B4-BE49-F238E27FC236}">
                    <a16:creationId xmlns:a16="http://schemas.microsoft.com/office/drawing/2014/main" id="{F16595EE-FF1B-4CE3-9455-7EF8B1B97BEF}"/>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295">
                <a:extLst>
                  <a:ext uri="{FF2B5EF4-FFF2-40B4-BE49-F238E27FC236}">
                    <a16:creationId xmlns:a16="http://schemas.microsoft.com/office/drawing/2014/main" id="{ECF4D6BF-B480-435D-9DA1-991191E04292}"/>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296">
                <a:extLst>
                  <a:ext uri="{FF2B5EF4-FFF2-40B4-BE49-F238E27FC236}">
                    <a16:creationId xmlns:a16="http://schemas.microsoft.com/office/drawing/2014/main" id="{C5E0AA93-B0E5-4922-A02D-F14CF6EF8E07}"/>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3" name="Freeform 1364">
              <a:extLst>
                <a:ext uri="{FF2B5EF4-FFF2-40B4-BE49-F238E27FC236}">
                  <a16:creationId xmlns:a16="http://schemas.microsoft.com/office/drawing/2014/main" id="{A23B48C8-5AF3-4EA9-92BC-4546EE8DDCBE}"/>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226">
              <a:extLst>
                <a:ext uri="{FF2B5EF4-FFF2-40B4-BE49-F238E27FC236}">
                  <a16:creationId xmlns:a16="http://schemas.microsoft.com/office/drawing/2014/main" id="{D302F604-C5E0-48EC-AFB2-3547009FFF26}"/>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5" name="Group 244">
              <a:extLst>
                <a:ext uri="{FF2B5EF4-FFF2-40B4-BE49-F238E27FC236}">
                  <a16:creationId xmlns:a16="http://schemas.microsoft.com/office/drawing/2014/main" id="{245C6614-F54C-4904-B9E1-5D468D1E7AD7}"/>
                </a:ext>
              </a:extLst>
            </p:cNvPr>
            <p:cNvGrpSpPr/>
            <p:nvPr/>
          </p:nvGrpSpPr>
          <p:grpSpPr>
            <a:xfrm>
              <a:off x="8486745" y="4130279"/>
              <a:ext cx="1562691" cy="1521241"/>
              <a:chOff x="8486745" y="4130279"/>
              <a:chExt cx="1562691" cy="1521241"/>
            </a:xfrm>
            <a:grpFill/>
          </p:grpSpPr>
          <p:sp>
            <p:nvSpPr>
              <p:cNvPr id="335" name="Freeform 1220">
                <a:extLst>
                  <a:ext uri="{FF2B5EF4-FFF2-40B4-BE49-F238E27FC236}">
                    <a16:creationId xmlns:a16="http://schemas.microsoft.com/office/drawing/2014/main" id="{7AC1D517-0D76-40A2-A608-A3235A931B63}"/>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221">
                <a:extLst>
                  <a:ext uri="{FF2B5EF4-FFF2-40B4-BE49-F238E27FC236}">
                    <a16:creationId xmlns:a16="http://schemas.microsoft.com/office/drawing/2014/main" id="{E83C388F-7F86-49E2-A56F-B67E998CD519}"/>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222">
                <a:extLst>
                  <a:ext uri="{FF2B5EF4-FFF2-40B4-BE49-F238E27FC236}">
                    <a16:creationId xmlns:a16="http://schemas.microsoft.com/office/drawing/2014/main" id="{2ADED4BE-91F3-4A7B-BD08-D212226714C5}"/>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223">
                <a:extLst>
                  <a:ext uri="{FF2B5EF4-FFF2-40B4-BE49-F238E27FC236}">
                    <a16:creationId xmlns:a16="http://schemas.microsoft.com/office/drawing/2014/main" id="{9BAF8157-2F98-4A6D-997E-CEA04AAF2170}"/>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224">
                <a:extLst>
                  <a:ext uri="{FF2B5EF4-FFF2-40B4-BE49-F238E27FC236}">
                    <a16:creationId xmlns:a16="http://schemas.microsoft.com/office/drawing/2014/main" id="{35BD4B31-FDAB-4012-81FF-6A56AF3310DE}"/>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225">
                <a:extLst>
                  <a:ext uri="{FF2B5EF4-FFF2-40B4-BE49-F238E27FC236}">
                    <a16:creationId xmlns:a16="http://schemas.microsoft.com/office/drawing/2014/main" id="{7E680698-CB4B-4D54-B505-54D0761B9F12}"/>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209">
                <a:extLst>
                  <a:ext uri="{FF2B5EF4-FFF2-40B4-BE49-F238E27FC236}">
                    <a16:creationId xmlns:a16="http://schemas.microsoft.com/office/drawing/2014/main" id="{C6FEAAB0-C79F-4164-984E-975745C180FD}"/>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10">
                <a:extLst>
                  <a:ext uri="{FF2B5EF4-FFF2-40B4-BE49-F238E27FC236}">
                    <a16:creationId xmlns:a16="http://schemas.microsoft.com/office/drawing/2014/main" id="{FFBFCC79-3249-4FF6-80A2-2BB19549138B}"/>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211">
                <a:extLst>
                  <a:ext uri="{FF2B5EF4-FFF2-40B4-BE49-F238E27FC236}">
                    <a16:creationId xmlns:a16="http://schemas.microsoft.com/office/drawing/2014/main" id="{577F1BF2-3F9E-45CC-8E4B-FE80EB711680}"/>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212">
                <a:extLst>
                  <a:ext uri="{FF2B5EF4-FFF2-40B4-BE49-F238E27FC236}">
                    <a16:creationId xmlns:a16="http://schemas.microsoft.com/office/drawing/2014/main" id="{695AA43A-1CE8-4D3D-AD9C-A9D6CA97D3D4}"/>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213">
                <a:extLst>
                  <a:ext uri="{FF2B5EF4-FFF2-40B4-BE49-F238E27FC236}">
                    <a16:creationId xmlns:a16="http://schemas.microsoft.com/office/drawing/2014/main" id="{F1642F04-14B3-4581-A66A-ABC4F9429B7C}"/>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214">
                <a:extLst>
                  <a:ext uri="{FF2B5EF4-FFF2-40B4-BE49-F238E27FC236}">
                    <a16:creationId xmlns:a16="http://schemas.microsoft.com/office/drawing/2014/main" id="{C21437DA-6B3C-4052-86EF-7B1E2EC8FBD0}"/>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215">
                <a:extLst>
                  <a:ext uri="{FF2B5EF4-FFF2-40B4-BE49-F238E27FC236}">
                    <a16:creationId xmlns:a16="http://schemas.microsoft.com/office/drawing/2014/main" id="{AAB13FCC-8B27-43D5-9767-D29CE53CC02E}"/>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16">
                <a:extLst>
                  <a:ext uri="{FF2B5EF4-FFF2-40B4-BE49-F238E27FC236}">
                    <a16:creationId xmlns:a16="http://schemas.microsoft.com/office/drawing/2014/main" id="{E7976941-9002-486A-9611-90AB6CD44ED0}"/>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217">
                <a:extLst>
                  <a:ext uri="{FF2B5EF4-FFF2-40B4-BE49-F238E27FC236}">
                    <a16:creationId xmlns:a16="http://schemas.microsoft.com/office/drawing/2014/main" id="{239ADA6F-3A6B-4FA8-A4B7-89E651ED7FAF}"/>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218">
                <a:extLst>
                  <a:ext uri="{FF2B5EF4-FFF2-40B4-BE49-F238E27FC236}">
                    <a16:creationId xmlns:a16="http://schemas.microsoft.com/office/drawing/2014/main" id="{80D59B90-2F92-4292-8DD0-B5E6066D5F48}"/>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219">
                <a:extLst>
                  <a:ext uri="{FF2B5EF4-FFF2-40B4-BE49-F238E27FC236}">
                    <a16:creationId xmlns:a16="http://schemas.microsoft.com/office/drawing/2014/main" id="{93E79FD2-7D92-4AD9-897B-63E1608CC241}"/>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308">
                <a:extLst>
                  <a:ext uri="{FF2B5EF4-FFF2-40B4-BE49-F238E27FC236}">
                    <a16:creationId xmlns:a16="http://schemas.microsoft.com/office/drawing/2014/main" id="{242DB509-0218-4F99-8D25-D1FC9522D471}"/>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314">
                <a:extLst>
                  <a:ext uri="{FF2B5EF4-FFF2-40B4-BE49-F238E27FC236}">
                    <a16:creationId xmlns:a16="http://schemas.microsoft.com/office/drawing/2014/main" id="{3B5A5C92-CB90-4319-96BE-DF8BBDE4A6B6}"/>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318">
                <a:extLst>
                  <a:ext uri="{FF2B5EF4-FFF2-40B4-BE49-F238E27FC236}">
                    <a16:creationId xmlns:a16="http://schemas.microsoft.com/office/drawing/2014/main" id="{F4E4755E-DC0D-4F99-AAFC-E02B0E9F83F0}"/>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6" name="Group 245">
              <a:extLst>
                <a:ext uri="{FF2B5EF4-FFF2-40B4-BE49-F238E27FC236}">
                  <a16:creationId xmlns:a16="http://schemas.microsoft.com/office/drawing/2014/main" id="{D2D95AB1-913C-4D5C-BEDD-9B3F3CF6DFEC}"/>
                </a:ext>
              </a:extLst>
            </p:cNvPr>
            <p:cNvGrpSpPr/>
            <p:nvPr/>
          </p:nvGrpSpPr>
          <p:grpSpPr>
            <a:xfrm>
              <a:off x="6389342" y="1817332"/>
              <a:ext cx="3937813" cy="2901547"/>
              <a:chOff x="6389342" y="1817332"/>
              <a:chExt cx="3937813" cy="2901547"/>
            </a:xfrm>
            <a:grpFill/>
          </p:grpSpPr>
          <p:sp>
            <p:nvSpPr>
              <p:cNvPr id="283" name="Freeform 1297">
                <a:extLst>
                  <a:ext uri="{FF2B5EF4-FFF2-40B4-BE49-F238E27FC236}">
                    <a16:creationId xmlns:a16="http://schemas.microsoft.com/office/drawing/2014/main" id="{C36B55C4-8796-47FB-BB90-5C584BA396E6}"/>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298">
                <a:extLst>
                  <a:ext uri="{FF2B5EF4-FFF2-40B4-BE49-F238E27FC236}">
                    <a16:creationId xmlns:a16="http://schemas.microsoft.com/office/drawing/2014/main" id="{DBCEEA78-73DF-43DA-9C82-8B1F6FCB0082}"/>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99">
                <a:extLst>
                  <a:ext uri="{FF2B5EF4-FFF2-40B4-BE49-F238E27FC236}">
                    <a16:creationId xmlns:a16="http://schemas.microsoft.com/office/drawing/2014/main" id="{1182B2D7-812B-4D74-8668-39F619A6DCDA}"/>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300">
                <a:extLst>
                  <a:ext uri="{FF2B5EF4-FFF2-40B4-BE49-F238E27FC236}">
                    <a16:creationId xmlns:a16="http://schemas.microsoft.com/office/drawing/2014/main" id="{16CFD293-3D91-4B34-9586-94B9B5D4DD9E}"/>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301">
                <a:extLst>
                  <a:ext uri="{FF2B5EF4-FFF2-40B4-BE49-F238E27FC236}">
                    <a16:creationId xmlns:a16="http://schemas.microsoft.com/office/drawing/2014/main" id="{76E5EFBD-504B-49D1-90EC-16A78BFC2FB5}"/>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302">
                <a:extLst>
                  <a:ext uri="{FF2B5EF4-FFF2-40B4-BE49-F238E27FC236}">
                    <a16:creationId xmlns:a16="http://schemas.microsoft.com/office/drawing/2014/main" id="{DFF12784-3E48-49AA-B370-BE3471C751F5}"/>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303">
                <a:extLst>
                  <a:ext uri="{FF2B5EF4-FFF2-40B4-BE49-F238E27FC236}">
                    <a16:creationId xmlns:a16="http://schemas.microsoft.com/office/drawing/2014/main" id="{7818D598-6B90-4883-B7B1-DC495DADDF14}"/>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304">
                <a:extLst>
                  <a:ext uri="{FF2B5EF4-FFF2-40B4-BE49-F238E27FC236}">
                    <a16:creationId xmlns:a16="http://schemas.microsoft.com/office/drawing/2014/main" id="{1F542801-838A-4828-A350-6E95E2A05F15}"/>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305">
                <a:extLst>
                  <a:ext uri="{FF2B5EF4-FFF2-40B4-BE49-F238E27FC236}">
                    <a16:creationId xmlns:a16="http://schemas.microsoft.com/office/drawing/2014/main" id="{B3F5D9F0-6E0F-4F69-B32F-968D1CB969C2}"/>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306">
                <a:extLst>
                  <a:ext uri="{FF2B5EF4-FFF2-40B4-BE49-F238E27FC236}">
                    <a16:creationId xmlns:a16="http://schemas.microsoft.com/office/drawing/2014/main" id="{D85A67B1-4B97-467D-A780-6F1EA2717E2F}"/>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07">
                <a:extLst>
                  <a:ext uri="{FF2B5EF4-FFF2-40B4-BE49-F238E27FC236}">
                    <a16:creationId xmlns:a16="http://schemas.microsoft.com/office/drawing/2014/main" id="{D5D62CD3-774A-464B-9A92-BFC1876B7312}"/>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09">
                <a:extLst>
                  <a:ext uri="{FF2B5EF4-FFF2-40B4-BE49-F238E27FC236}">
                    <a16:creationId xmlns:a16="http://schemas.microsoft.com/office/drawing/2014/main" id="{C1E3ECE5-C62D-4E1D-942A-7E69A85DBA54}"/>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10">
                <a:extLst>
                  <a:ext uri="{FF2B5EF4-FFF2-40B4-BE49-F238E27FC236}">
                    <a16:creationId xmlns:a16="http://schemas.microsoft.com/office/drawing/2014/main" id="{BFD0DA94-0AC1-43E6-89F3-874480A71455}"/>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11">
                <a:extLst>
                  <a:ext uri="{FF2B5EF4-FFF2-40B4-BE49-F238E27FC236}">
                    <a16:creationId xmlns:a16="http://schemas.microsoft.com/office/drawing/2014/main" id="{CEB06CF7-2B22-49C6-8AFB-812FC22FE0CE}"/>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12">
                <a:extLst>
                  <a:ext uri="{FF2B5EF4-FFF2-40B4-BE49-F238E27FC236}">
                    <a16:creationId xmlns:a16="http://schemas.microsoft.com/office/drawing/2014/main" id="{2AC575D1-F994-4CEB-AA51-A40E20C2A3B8}"/>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13">
                <a:extLst>
                  <a:ext uri="{FF2B5EF4-FFF2-40B4-BE49-F238E27FC236}">
                    <a16:creationId xmlns:a16="http://schemas.microsoft.com/office/drawing/2014/main" id="{A01E501C-7DFD-4609-8562-A785CC0B3A28}"/>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15">
                <a:extLst>
                  <a:ext uri="{FF2B5EF4-FFF2-40B4-BE49-F238E27FC236}">
                    <a16:creationId xmlns:a16="http://schemas.microsoft.com/office/drawing/2014/main" id="{27596F6B-8AE9-449A-8843-8BD8DAC91757}"/>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16">
                <a:extLst>
                  <a:ext uri="{FF2B5EF4-FFF2-40B4-BE49-F238E27FC236}">
                    <a16:creationId xmlns:a16="http://schemas.microsoft.com/office/drawing/2014/main" id="{518A71F7-D457-4F2D-8774-28567892C9C9}"/>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17">
                <a:extLst>
                  <a:ext uri="{FF2B5EF4-FFF2-40B4-BE49-F238E27FC236}">
                    <a16:creationId xmlns:a16="http://schemas.microsoft.com/office/drawing/2014/main" id="{CA57A2BE-8FC7-4FF1-AC0C-7FDD7AAB9487}"/>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19">
                <a:extLst>
                  <a:ext uri="{FF2B5EF4-FFF2-40B4-BE49-F238E27FC236}">
                    <a16:creationId xmlns:a16="http://schemas.microsoft.com/office/drawing/2014/main" id="{6755BAF3-AE0F-40A7-87F0-545F3F1B98B5}"/>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320">
                <a:extLst>
                  <a:ext uri="{FF2B5EF4-FFF2-40B4-BE49-F238E27FC236}">
                    <a16:creationId xmlns:a16="http://schemas.microsoft.com/office/drawing/2014/main" id="{C5624715-6138-48B4-86EF-CFE48559BAEF}"/>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321">
                <a:extLst>
                  <a:ext uri="{FF2B5EF4-FFF2-40B4-BE49-F238E27FC236}">
                    <a16:creationId xmlns:a16="http://schemas.microsoft.com/office/drawing/2014/main" id="{2576F770-4CDE-4AF7-88AB-66DAF578C4CC}"/>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322">
                <a:extLst>
                  <a:ext uri="{FF2B5EF4-FFF2-40B4-BE49-F238E27FC236}">
                    <a16:creationId xmlns:a16="http://schemas.microsoft.com/office/drawing/2014/main" id="{EC9EC899-F865-4864-B872-42E2E9D4246B}"/>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323">
                <a:extLst>
                  <a:ext uri="{FF2B5EF4-FFF2-40B4-BE49-F238E27FC236}">
                    <a16:creationId xmlns:a16="http://schemas.microsoft.com/office/drawing/2014/main" id="{D1A3FD32-F3E7-4BC6-9576-CC5FE78A294F}"/>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324">
                <a:extLst>
                  <a:ext uri="{FF2B5EF4-FFF2-40B4-BE49-F238E27FC236}">
                    <a16:creationId xmlns:a16="http://schemas.microsoft.com/office/drawing/2014/main" id="{3BEE6EA4-12DF-4F25-AFBA-C6C2104F41DC}"/>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325">
                <a:extLst>
                  <a:ext uri="{FF2B5EF4-FFF2-40B4-BE49-F238E27FC236}">
                    <a16:creationId xmlns:a16="http://schemas.microsoft.com/office/drawing/2014/main" id="{24D3D28C-0A28-4E0B-8EDE-F42D5F1BAF09}"/>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326">
                <a:extLst>
                  <a:ext uri="{FF2B5EF4-FFF2-40B4-BE49-F238E27FC236}">
                    <a16:creationId xmlns:a16="http://schemas.microsoft.com/office/drawing/2014/main" id="{6162C206-342D-4851-95D7-64DA36C7CF6B}"/>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327">
                <a:extLst>
                  <a:ext uri="{FF2B5EF4-FFF2-40B4-BE49-F238E27FC236}">
                    <a16:creationId xmlns:a16="http://schemas.microsoft.com/office/drawing/2014/main" id="{EB4DF095-A408-4A51-9261-733FDFB25B63}"/>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328">
                <a:extLst>
                  <a:ext uri="{FF2B5EF4-FFF2-40B4-BE49-F238E27FC236}">
                    <a16:creationId xmlns:a16="http://schemas.microsoft.com/office/drawing/2014/main" id="{04A161E8-5DB5-4638-96EB-08945474393D}"/>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329">
                <a:extLst>
                  <a:ext uri="{FF2B5EF4-FFF2-40B4-BE49-F238E27FC236}">
                    <a16:creationId xmlns:a16="http://schemas.microsoft.com/office/drawing/2014/main" id="{88261584-0023-4D1C-9470-4B10250BBB42}"/>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330">
                <a:extLst>
                  <a:ext uri="{FF2B5EF4-FFF2-40B4-BE49-F238E27FC236}">
                    <a16:creationId xmlns:a16="http://schemas.microsoft.com/office/drawing/2014/main" id="{7F37EDBF-BAFB-4D4E-99AA-F6B0F549AF3F}"/>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331">
                <a:extLst>
                  <a:ext uri="{FF2B5EF4-FFF2-40B4-BE49-F238E27FC236}">
                    <a16:creationId xmlns:a16="http://schemas.microsoft.com/office/drawing/2014/main" id="{3B2B2031-53A0-406A-82F3-C244AE551071}"/>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332">
                <a:extLst>
                  <a:ext uri="{FF2B5EF4-FFF2-40B4-BE49-F238E27FC236}">
                    <a16:creationId xmlns:a16="http://schemas.microsoft.com/office/drawing/2014/main" id="{773A9E80-4579-4651-BDE3-FF817144FAE1}"/>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333">
                <a:extLst>
                  <a:ext uri="{FF2B5EF4-FFF2-40B4-BE49-F238E27FC236}">
                    <a16:creationId xmlns:a16="http://schemas.microsoft.com/office/drawing/2014/main" id="{4EA1F6B5-AF89-4E94-AA92-6418D9FC5608}"/>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334">
                <a:extLst>
                  <a:ext uri="{FF2B5EF4-FFF2-40B4-BE49-F238E27FC236}">
                    <a16:creationId xmlns:a16="http://schemas.microsoft.com/office/drawing/2014/main" id="{97A1BFAB-0A0C-47BD-949B-AC2B1594D025}"/>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335">
                <a:extLst>
                  <a:ext uri="{FF2B5EF4-FFF2-40B4-BE49-F238E27FC236}">
                    <a16:creationId xmlns:a16="http://schemas.microsoft.com/office/drawing/2014/main" id="{CF784BFA-3751-4AF8-A3EC-368423123216}"/>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336">
                <a:extLst>
                  <a:ext uri="{FF2B5EF4-FFF2-40B4-BE49-F238E27FC236}">
                    <a16:creationId xmlns:a16="http://schemas.microsoft.com/office/drawing/2014/main" id="{EC9EE2B3-A3CE-4549-9BDF-64C78672AC92}"/>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337">
                <a:extLst>
                  <a:ext uri="{FF2B5EF4-FFF2-40B4-BE49-F238E27FC236}">
                    <a16:creationId xmlns:a16="http://schemas.microsoft.com/office/drawing/2014/main" id="{C21EB4E2-CE70-432A-85AA-7CA772EAAF0E}"/>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338">
                <a:extLst>
                  <a:ext uri="{FF2B5EF4-FFF2-40B4-BE49-F238E27FC236}">
                    <a16:creationId xmlns:a16="http://schemas.microsoft.com/office/drawing/2014/main" id="{8ED7E887-E785-441E-B162-C22614DBD7F4}"/>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339">
                <a:extLst>
                  <a:ext uri="{FF2B5EF4-FFF2-40B4-BE49-F238E27FC236}">
                    <a16:creationId xmlns:a16="http://schemas.microsoft.com/office/drawing/2014/main" id="{E3328B1E-5958-409D-BD86-3A522E127B38}"/>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340">
                <a:extLst>
                  <a:ext uri="{FF2B5EF4-FFF2-40B4-BE49-F238E27FC236}">
                    <a16:creationId xmlns:a16="http://schemas.microsoft.com/office/drawing/2014/main" id="{3EBCCEF7-D85E-42C0-80ED-679923F82035}"/>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341">
                <a:extLst>
                  <a:ext uri="{FF2B5EF4-FFF2-40B4-BE49-F238E27FC236}">
                    <a16:creationId xmlns:a16="http://schemas.microsoft.com/office/drawing/2014/main" id="{3C60D36E-5BD3-47A8-89C9-58296D708180}"/>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342">
                <a:extLst>
                  <a:ext uri="{FF2B5EF4-FFF2-40B4-BE49-F238E27FC236}">
                    <a16:creationId xmlns:a16="http://schemas.microsoft.com/office/drawing/2014/main" id="{1CB51D35-14C1-410D-B727-3BB19EC85668}"/>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343">
                <a:extLst>
                  <a:ext uri="{FF2B5EF4-FFF2-40B4-BE49-F238E27FC236}">
                    <a16:creationId xmlns:a16="http://schemas.microsoft.com/office/drawing/2014/main" id="{423FC659-68C9-4C1D-8B81-2CD7AC4F2DBB}"/>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344">
                <a:extLst>
                  <a:ext uri="{FF2B5EF4-FFF2-40B4-BE49-F238E27FC236}">
                    <a16:creationId xmlns:a16="http://schemas.microsoft.com/office/drawing/2014/main" id="{21608DA0-E357-48FF-B2F1-8D8C7D5A21F3}"/>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345">
                <a:extLst>
                  <a:ext uri="{FF2B5EF4-FFF2-40B4-BE49-F238E27FC236}">
                    <a16:creationId xmlns:a16="http://schemas.microsoft.com/office/drawing/2014/main" id="{45028359-1A28-4F8A-B724-3CC0457311AB}"/>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347">
                <a:extLst>
                  <a:ext uri="{FF2B5EF4-FFF2-40B4-BE49-F238E27FC236}">
                    <a16:creationId xmlns:a16="http://schemas.microsoft.com/office/drawing/2014/main" id="{93D3A4D7-59F9-446A-9F6A-9353DD01174B}"/>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349">
                <a:extLst>
                  <a:ext uri="{FF2B5EF4-FFF2-40B4-BE49-F238E27FC236}">
                    <a16:creationId xmlns:a16="http://schemas.microsoft.com/office/drawing/2014/main" id="{9734913B-5DED-4190-B48F-C50E1623F3DF}"/>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351">
                <a:extLst>
                  <a:ext uri="{FF2B5EF4-FFF2-40B4-BE49-F238E27FC236}">
                    <a16:creationId xmlns:a16="http://schemas.microsoft.com/office/drawing/2014/main" id="{1EA69B95-1CEC-4B74-9033-DED22092EEB6}"/>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352">
                <a:extLst>
                  <a:ext uri="{FF2B5EF4-FFF2-40B4-BE49-F238E27FC236}">
                    <a16:creationId xmlns:a16="http://schemas.microsoft.com/office/drawing/2014/main" id="{6B180526-DBBC-4D91-B43B-4814AC78387D}"/>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353">
                <a:extLst>
                  <a:ext uri="{FF2B5EF4-FFF2-40B4-BE49-F238E27FC236}">
                    <a16:creationId xmlns:a16="http://schemas.microsoft.com/office/drawing/2014/main" id="{2484BB06-CC8E-4EDE-B048-93052EDFE5DD}"/>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358">
                <a:extLst>
                  <a:ext uri="{FF2B5EF4-FFF2-40B4-BE49-F238E27FC236}">
                    <a16:creationId xmlns:a16="http://schemas.microsoft.com/office/drawing/2014/main" id="{D9C87773-E2FD-4489-A385-476C84437D42}"/>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7" name="Freeform 1380">
              <a:extLst>
                <a:ext uri="{FF2B5EF4-FFF2-40B4-BE49-F238E27FC236}">
                  <a16:creationId xmlns:a16="http://schemas.microsoft.com/office/drawing/2014/main" id="{EE7C1360-5A87-4D6C-9F3C-AAFAEC42C91F}"/>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8" name="Group 247">
              <a:extLst>
                <a:ext uri="{FF2B5EF4-FFF2-40B4-BE49-F238E27FC236}">
                  <a16:creationId xmlns:a16="http://schemas.microsoft.com/office/drawing/2014/main" id="{D2341347-581F-40D8-B359-952FE28C1A8E}"/>
                </a:ext>
              </a:extLst>
            </p:cNvPr>
            <p:cNvGrpSpPr/>
            <p:nvPr/>
          </p:nvGrpSpPr>
          <p:grpSpPr>
            <a:xfrm>
              <a:off x="5601779" y="1788317"/>
              <a:ext cx="1875644" cy="1772016"/>
              <a:chOff x="5601779" y="1788317"/>
              <a:chExt cx="1875644" cy="1772016"/>
            </a:xfrm>
            <a:grpFill/>
          </p:grpSpPr>
          <p:sp>
            <p:nvSpPr>
              <p:cNvPr id="250" name="Freeform 1232">
                <a:extLst>
                  <a:ext uri="{FF2B5EF4-FFF2-40B4-BE49-F238E27FC236}">
                    <a16:creationId xmlns:a16="http://schemas.microsoft.com/office/drawing/2014/main" id="{E9D73FD0-92BA-4B8C-A433-CAD6BBA99E36}"/>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346">
                <a:extLst>
                  <a:ext uri="{FF2B5EF4-FFF2-40B4-BE49-F238E27FC236}">
                    <a16:creationId xmlns:a16="http://schemas.microsoft.com/office/drawing/2014/main" id="{AA4719F7-C800-4199-A7EF-35E028B41471}"/>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348">
                <a:extLst>
                  <a:ext uri="{FF2B5EF4-FFF2-40B4-BE49-F238E27FC236}">
                    <a16:creationId xmlns:a16="http://schemas.microsoft.com/office/drawing/2014/main" id="{9315BE05-E4E0-43AF-B3BD-2B6B3E16A000}"/>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350">
                <a:extLst>
                  <a:ext uri="{FF2B5EF4-FFF2-40B4-BE49-F238E27FC236}">
                    <a16:creationId xmlns:a16="http://schemas.microsoft.com/office/drawing/2014/main" id="{8F79D613-DE3A-40F2-BC27-0DE1B62A2FA3}"/>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354">
                <a:extLst>
                  <a:ext uri="{FF2B5EF4-FFF2-40B4-BE49-F238E27FC236}">
                    <a16:creationId xmlns:a16="http://schemas.microsoft.com/office/drawing/2014/main" id="{48A09F79-509B-46FA-8BD9-7A1484C8D572}"/>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55">
                <a:extLst>
                  <a:ext uri="{FF2B5EF4-FFF2-40B4-BE49-F238E27FC236}">
                    <a16:creationId xmlns:a16="http://schemas.microsoft.com/office/drawing/2014/main" id="{AEABEB98-A5FC-4417-BFBE-9B7CFB26BB96}"/>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356">
                <a:extLst>
                  <a:ext uri="{FF2B5EF4-FFF2-40B4-BE49-F238E27FC236}">
                    <a16:creationId xmlns:a16="http://schemas.microsoft.com/office/drawing/2014/main" id="{10AA6D9C-CD8B-42A7-A9DA-87C07DCB8385}"/>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Rectangle 1357">
                <a:extLst>
                  <a:ext uri="{FF2B5EF4-FFF2-40B4-BE49-F238E27FC236}">
                    <a16:creationId xmlns:a16="http://schemas.microsoft.com/office/drawing/2014/main" id="{7EE66A6A-4950-4997-8AC2-C223F331E18B}"/>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359">
                <a:extLst>
                  <a:ext uri="{FF2B5EF4-FFF2-40B4-BE49-F238E27FC236}">
                    <a16:creationId xmlns:a16="http://schemas.microsoft.com/office/drawing/2014/main" id="{2D8F963F-1B8D-4DC9-82E6-0372052EBD9C}"/>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360">
                <a:extLst>
                  <a:ext uri="{FF2B5EF4-FFF2-40B4-BE49-F238E27FC236}">
                    <a16:creationId xmlns:a16="http://schemas.microsoft.com/office/drawing/2014/main" id="{ED1C0A5D-5219-4CAD-9C4D-07F9419ABE5D}"/>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61">
                <a:extLst>
                  <a:ext uri="{FF2B5EF4-FFF2-40B4-BE49-F238E27FC236}">
                    <a16:creationId xmlns:a16="http://schemas.microsoft.com/office/drawing/2014/main" id="{F2BB155D-98C6-487B-8027-37C1FE060C9B}"/>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62">
                <a:extLst>
                  <a:ext uri="{FF2B5EF4-FFF2-40B4-BE49-F238E27FC236}">
                    <a16:creationId xmlns:a16="http://schemas.microsoft.com/office/drawing/2014/main" id="{633662B5-234B-48F4-956D-3E5C201B2A25}"/>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3">
                <a:extLst>
                  <a:ext uri="{FF2B5EF4-FFF2-40B4-BE49-F238E27FC236}">
                    <a16:creationId xmlns:a16="http://schemas.microsoft.com/office/drawing/2014/main" id="{3F3DECBB-2D38-45B8-A4D2-54C1EA52244E}"/>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65">
                <a:extLst>
                  <a:ext uri="{FF2B5EF4-FFF2-40B4-BE49-F238E27FC236}">
                    <a16:creationId xmlns:a16="http://schemas.microsoft.com/office/drawing/2014/main" id="{1D7FAF17-6851-488F-B22D-A69ABA3DDF84}"/>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66">
                <a:extLst>
                  <a:ext uri="{FF2B5EF4-FFF2-40B4-BE49-F238E27FC236}">
                    <a16:creationId xmlns:a16="http://schemas.microsoft.com/office/drawing/2014/main" id="{15F8887F-6316-4345-AB20-A286F6A40CBA}"/>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67">
                <a:extLst>
                  <a:ext uri="{FF2B5EF4-FFF2-40B4-BE49-F238E27FC236}">
                    <a16:creationId xmlns:a16="http://schemas.microsoft.com/office/drawing/2014/main" id="{126BE80B-9FC0-4121-AF6E-D5232FDB6FD9}"/>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68">
                <a:extLst>
                  <a:ext uri="{FF2B5EF4-FFF2-40B4-BE49-F238E27FC236}">
                    <a16:creationId xmlns:a16="http://schemas.microsoft.com/office/drawing/2014/main" id="{4A89213B-A99A-439F-8E51-9D20AD7C65D0}"/>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69">
                <a:extLst>
                  <a:ext uri="{FF2B5EF4-FFF2-40B4-BE49-F238E27FC236}">
                    <a16:creationId xmlns:a16="http://schemas.microsoft.com/office/drawing/2014/main" id="{11175B2A-C8C1-404E-9C9D-51325A49D7F1}"/>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70">
                <a:extLst>
                  <a:ext uri="{FF2B5EF4-FFF2-40B4-BE49-F238E27FC236}">
                    <a16:creationId xmlns:a16="http://schemas.microsoft.com/office/drawing/2014/main" id="{10FA3694-9D3C-4484-93D5-DAE7589E90D5}"/>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71">
                <a:extLst>
                  <a:ext uri="{FF2B5EF4-FFF2-40B4-BE49-F238E27FC236}">
                    <a16:creationId xmlns:a16="http://schemas.microsoft.com/office/drawing/2014/main" id="{4EEF6AFD-5912-48D2-81F2-9EAABFAC84BA}"/>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372">
                <a:extLst>
                  <a:ext uri="{FF2B5EF4-FFF2-40B4-BE49-F238E27FC236}">
                    <a16:creationId xmlns:a16="http://schemas.microsoft.com/office/drawing/2014/main" id="{6CEF5C17-F5B8-40DA-AB5E-9D04B77E2D55}"/>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373">
                <a:extLst>
                  <a:ext uri="{FF2B5EF4-FFF2-40B4-BE49-F238E27FC236}">
                    <a16:creationId xmlns:a16="http://schemas.microsoft.com/office/drawing/2014/main" id="{DD562AD0-71E0-411A-AE3E-B66EBCDA765C}"/>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374">
                <a:extLst>
                  <a:ext uri="{FF2B5EF4-FFF2-40B4-BE49-F238E27FC236}">
                    <a16:creationId xmlns:a16="http://schemas.microsoft.com/office/drawing/2014/main" id="{A16C8B45-DEF9-40C0-ACC5-C1D292971540}"/>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375">
                <a:extLst>
                  <a:ext uri="{FF2B5EF4-FFF2-40B4-BE49-F238E27FC236}">
                    <a16:creationId xmlns:a16="http://schemas.microsoft.com/office/drawing/2014/main" id="{9B49A6B9-350F-4A9C-8766-904C3F0D1D36}"/>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76">
                <a:extLst>
                  <a:ext uri="{FF2B5EF4-FFF2-40B4-BE49-F238E27FC236}">
                    <a16:creationId xmlns:a16="http://schemas.microsoft.com/office/drawing/2014/main" id="{799E0175-4009-45C3-A579-B8AFF9320FCA}"/>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377">
                <a:extLst>
                  <a:ext uri="{FF2B5EF4-FFF2-40B4-BE49-F238E27FC236}">
                    <a16:creationId xmlns:a16="http://schemas.microsoft.com/office/drawing/2014/main" id="{204AE616-6213-4667-8CE8-EED1349CA112}"/>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378">
                <a:extLst>
                  <a:ext uri="{FF2B5EF4-FFF2-40B4-BE49-F238E27FC236}">
                    <a16:creationId xmlns:a16="http://schemas.microsoft.com/office/drawing/2014/main" id="{EEE81764-DB43-4A18-813B-EA77B1B4C430}"/>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379">
                <a:extLst>
                  <a:ext uri="{FF2B5EF4-FFF2-40B4-BE49-F238E27FC236}">
                    <a16:creationId xmlns:a16="http://schemas.microsoft.com/office/drawing/2014/main" id="{0248D836-6E3B-4E61-823E-A755C1B47C75}"/>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381">
                <a:extLst>
                  <a:ext uri="{FF2B5EF4-FFF2-40B4-BE49-F238E27FC236}">
                    <a16:creationId xmlns:a16="http://schemas.microsoft.com/office/drawing/2014/main" id="{75F5C057-7316-4ADF-9049-3143D5134B61}"/>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382">
                <a:extLst>
                  <a:ext uri="{FF2B5EF4-FFF2-40B4-BE49-F238E27FC236}">
                    <a16:creationId xmlns:a16="http://schemas.microsoft.com/office/drawing/2014/main" id="{7EE72436-0AB0-44EE-A88D-FC8657C5DE6A}"/>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383">
                <a:extLst>
                  <a:ext uri="{FF2B5EF4-FFF2-40B4-BE49-F238E27FC236}">
                    <a16:creationId xmlns:a16="http://schemas.microsoft.com/office/drawing/2014/main" id="{2B565975-07A6-4A77-B9D1-BE682EC5F336}"/>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384">
                <a:extLst>
                  <a:ext uri="{FF2B5EF4-FFF2-40B4-BE49-F238E27FC236}">
                    <a16:creationId xmlns:a16="http://schemas.microsoft.com/office/drawing/2014/main" id="{CE4E303B-CBB9-4939-9DDD-0F77FBAF2CD9}"/>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385">
                <a:extLst>
                  <a:ext uri="{FF2B5EF4-FFF2-40B4-BE49-F238E27FC236}">
                    <a16:creationId xmlns:a16="http://schemas.microsoft.com/office/drawing/2014/main" id="{B9CDB8D4-32A1-4E02-8880-50686D542219}"/>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9" name="Freeform 1386">
              <a:extLst>
                <a:ext uri="{FF2B5EF4-FFF2-40B4-BE49-F238E27FC236}">
                  <a16:creationId xmlns:a16="http://schemas.microsoft.com/office/drawing/2014/main" id="{C697C2E2-2C9D-484E-9993-18C87F447B22}"/>
                </a:ext>
              </a:extLst>
            </p:cNvPr>
            <p:cNvSpPr>
              <a:spLocks noEditPoints="1"/>
            </p:cNvSpPr>
            <p:nvPr/>
          </p:nvSpPr>
          <p:spPr bwMode="auto">
            <a:xfrm>
              <a:off x="5547893" y="2335465"/>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4719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par>
                                <p:cTn id="23" presetID="55"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strVal val="#ppt_w*0.70"/>
                                          </p:val>
                                        </p:tav>
                                        <p:tav tm="100000">
                                          <p:val>
                                            <p:strVal val="#ppt_w"/>
                                          </p:val>
                                        </p:tav>
                                      </p:tavLst>
                                    </p:anim>
                                    <p:anim calcmode="lin" valueType="num">
                                      <p:cBhvr>
                                        <p:cTn id="26" dur="1000" fill="hold"/>
                                        <p:tgtEl>
                                          <p:spTgt spid="39"/>
                                        </p:tgtEl>
                                        <p:attrNameLst>
                                          <p:attrName>ppt_h</p:attrName>
                                        </p:attrNameLst>
                                      </p:cBhvr>
                                      <p:tavLst>
                                        <p:tav tm="0">
                                          <p:val>
                                            <p:strVal val="#ppt_h"/>
                                          </p:val>
                                        </p:tav>
                                        <p:tav tm="100000">
                                          <p:val>
                                            <p:strVal val="#ppt_h"/>
                                          </p:val>
                                        </p:tav>
                                      </p:tavLst>
                                    </p:anim>
                                    <p:animEffect transition="in" filter="fade">
                                      <p:cBhvr>
                                        <p:cTn id="27" dur="1000"/>
                                        <p:tgtEl>
                                          <p:spTgt spid="39"/>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heel(1)">
                                      <p:cBhvr>
                                        <p:cTn id="48" dur="2000"/>
                                        <p:tgtEl>
                                          <p:spTgt spid="41"/>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0"/>
                                        <p:tgtEl>
                                          <p:spTgt spid="17"/>
                                        </p:tgtEl>
                                        <p:attrNameLst>
                                          <p:attrName>ppt_x</p:attrName>
                                        </p:attrNameLst>
                                      </p:cBhvr>
                                      <p:tavLst>
                                        <p:tav tm="0">
                                          <p:val>
                                            <p:strVal val="#ppt_x-#ppt_w*1.125000"/>
                                          </p:val>
                                        </p:tav>
                                        <p:tav tm="100000">
                                          <p:val>
                                            <p:strVal val="#ppt_x"/>
                                          </p:val>
                                        </p:tav>
                                      </p:tavLst>
                                    </p:anim>
                                    <p:animEffect transition="in" filter="wipe(right)">
                                      <p:cBhvr>
                                        <p:cTn id="59" dur="1000"/>
                                        <p:tgtEl>
                                          <p:spTgt spid="17"/>
                                        </p:tgtEl>
                                      </p:cBhvr>
                                    </p:animEffect>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Graphic spid="9" grpId="0">
        <p:bldAsOne/>
      </p:bldGraphic>
      <p:bldP spid="10" grpId="0" animBg="1"/>
      <p:bldP spid="12" grpId="0" animBg="1"/>
      <p:bldP spid="13" grpId="0" animBg="1"/>
      <p:bldP spid="14" grpId="0" animBg="1"/>
      <p:bldGraphic spid="15" grpId="0">
        <p:bldAsOne/>
      </p:bldGraphic>
      <p:bldGraphic spid="17" grpId="0">
        <p:bldAsOne/>
      </p:bldGraphic>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ext uri="{D42A27DB-BD31-4B8C-83A1-F6EECF244321}">
                <p14:modId xmlns:p14="http://schemas.microsoft.com/office/powerpoint/2010/main" val="3695301629"/>
              </p:ext>
            </p:extLst>
          </p:nvPr>
        </p:nvGraphicFramePr>
        <p:xfrm>
          <a:off x="7115969" y="2780934"/>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410435"/>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A40AE-ACB9-430D-91F2-C032AEC086BF}"/>
              </a:ext>
            </a:extLst>
          </p:cNvPr>
          <p:cNvSpPr txBox="1"/>
          <p:nvPr/>
        </p:nvSpPr>
        <p:spPr>
          <a:xfrm flipH="1">
            <a:off x="2530998" y="562057"/>
            <a:ext cx="5828302"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تطور الإمدادات النفطية العالمية وفق المجموعات الدولية، </a:t>
            </a:r>
            <a:r>
              <a:rPr lang="ar-KW" sz="2200" b="1" kern="0" dirty="0">
                <a:latin typeface="Arial" pitchFamily="34" charset="0"/>
                <a:cs typeface="PT Bold Heading" panose="02010400000000000000" pitchFamily="2" charset="-78"/>
              </a:rPr>
              <a:t>2017</a:t>
            </a:r>
            <a:r>
              <a:rPr lang="ar-KW" sz="2200" b="1" kern="0" dirty="0">
                <a:solidFill>
                  <a:schemeClr val="tx2"/>
                </a:solidFill>
                <a:latin typeface="Arial" pitchFamily="34" charset="0"/>
                <a:cs typeface="PT Bold Heading" panose="02010400000000000000" pitchFamily="2" charset="-78"/>
              </a:rPr>
              <a:t> – </a:t>
            </a:r>
            <a:r>
              <a:rPr lang="ar-KW" sz="2200" b="1" kern="0" dirty="0">
                <a:latin typeface="Arial" pitchFamily="34" charset="0"/>
                <a:cs typeface="PT Bold Heading" panose="02010400000000000000" pitchFamily="2" charset="-78"/>
              </a:rPr>
              <a:t>2040</a:t>
            </a:r>
            <a:r>
              <a:rPr lang="ar-KW" sz="2200" b="1" kern="0" dirty="0">
                <a:solidFill>
                  <a:schemeClr val="tx2"/>
                </a:solidFill>
                <a:latin typeface="Arial" pitchFamily="34" charset="0"/>
                <a:cs typeface="PT Bold Heading" panose="02010400000000000000" pitchFamily="2" charset="-78"/>
              </a:rPr>
              <a:t> </a:t>
            </a:r>
            <a:r>
              <a:rPr lang="ar-KW" sz="2200" b="1" kern="0" dirty="0">
                <a:solidFill>
                  <a:schemeClr val="tx2"/>
                </a:solidFill>
                <a:latin typeface="Arial" pitchFamily="34" charset="0"/>
                <a:cs typeface="+mj-cs"/>
              </a:rPr>
              <a:t>(</a:t>
            </a:r>
            <a:r>
              <a:rPr lang="ar-KW" sz="2000" b="1" kern="0" dirty="0">
                <a:latin typeface="Arial" pitchFamily="34" charset="0"/>
                <a:cs typeface="PT Bold Heading" panose="02010400000000000000" pitchFamily="2" charset="-78"/>
              </a:rPr>
              <a:t>مليون ب/ي</a:t>
            </a:r>
            <a:r>
              <a:rPr lang="ar-KW" sz="2200" b="1" kern="0" dirty="0">
                <a:solidFill>
                  <a:schemeClr val="tx2"/>
                </a:solidFill>
                <a:latin typeface="Arial" pitchFamily="34" charset="0"/>
                <a:cs typeface="+mj-cs"/>
              </a:rPr>
              <a:t>)</a:t>
            </a:r>
            <a:endParaRPr lang="en-US" sz="2200" b="1" kern="0" dirty="0">
              <a:solidFill>
                <a:schemeClr val="tx2"/>
              </a:solidFill>
              <a:latin typeface="Arial" pitchFamily="34" charset="0"/>
              <a:cs typeface="+mj-cs"/>
            </a:endParaRPr>
          </a:p>
        </p:txBody>
      </p:sp>
      <p:sp>
        <p:nvSpPr>
          <p:cNvPr id="10" name="Freeform 95">
            <a:extLst>
              <a:ext uri="{FF2B5EF4-FFF2-40B4-BE49-F238E27FC236}">
                <a16:creationId xmlns:a16="http://schemas.microsoft.com/office/drawing/2014/main" id="{53ED5119-0465-40CC-B196-D0DF13634FC2}"/>
              </a:ext>
            </a:extLst>
          </p:cNvPr>
          <p:cNvSpPr>
            <a:spLocks/>
          </p:cNvSpPr>
          <p:nvPr/>
        </p:nvSpPr>
        <p:spPr bwMode="auto">
          <a:xfrm>
            <a:off x="2708512" y="1712573"/>
            <a:ext cx="271576" cy="292777"/>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B1B7A916-C60E-4A00-9EC4-80AE55343D7D}"/>
              </a:ext>
            </a:extLst>
          </p:cNvPr>
          <p:cNvSpPr>
            <a:spLocks/>
          </p:cNvSpPr>
          <p:nvPr/>
        </p:nvSpPr>
        <p:spPr bwMode="auto">
          <a:xfrm>
            <a:off x="2777584" y="2059505"/>
            <a:ext cx="323379" cy="242006"/>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7">
            <a:extLst>
              <a:ext uri="{FF2B5EF4-FFF2-40B4-BE49-F238E27FC236}">
                <a16:creationId xmlns:a16="http://schemas.microsoft.com/office/drawing/2014/main" id="{45D7F5D0-3796-4A9A-BC9F-28F20C087954}"/>
              </a:ext>
            </a:extLst>
          </p:cNvPr>
          <p:cNvSpPr>
            <a:spLocks/>
          </p:cNvSpPr>
          <p:nvPr/>
        </p:nvSpPr>
        <p:spPr bwMode="auto">
          <a:xfrm>
            <a:off x="2257979" y="1924117"/>
            <a:ext cx="571408" cy="768329"/>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09" y="181"/>
                  <a:pt x="109"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8">
            <a:extLst>
              <a:ext uri="{FF2B5EF4-FFF2-40B4-BE49-F238E27FC236}">
                <a16:creationId xmlns:a16="http://schemas.microsoft.com/office/drawing/2014/main" id="{5D59C612-3A26-4FD6-A8A0-3608F0902CE1}"/>
              </a:ext>
            </a:extLst>
          </p:cNvPr>
          <p:cNvSpPr>
            <a:spLocks/>
          </p:cNvSpPr>
          <p:nvPr/>
        </p:nvSpPr>
        <p:spPr bwMode="auto">
          <a:xfrm>
            <a:off x="2257979" y="2396284"/>
            <a:ext cx="304541" cy="394319"/>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5" name="Chart 14">
            <a:extLst>
              <a:ext uri="{FF2B5EF4-FFF2-40B4-BE49-F238E27FC236}">
                <a16:creationId xmlns:a16="http://schemas.microsoft.com/office/drawing/2014/main" id="{625207E3-DBEC-420D-926E-4B0EACBAA660}"/>
              </a:ext>
            </a:extLst>
          </p:cNvPr>
          <p:cNvGraphicFramePr/>
          <p:nvPr>
            <p:extLst>
              <p:ext uri="{D42A27DB-BD31-4B8C-83A1-F6EECF244321}">
                <p14:modId xmlns:p14="http://schemas.microsoft.com/office/powerpoint/2010/main" val="513929842"/>
              </p:ext>
            </p:extLst>
          </p:nvPr>
        </p:nvGraphicFramePr>
        <p:xfrm>
          <a:off x="4928304" y="2812006"/>
          <a:ext cx="3851419" cy="2410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E67869A6-0B77-4184-AFA3-B51C67223CA2}"/>
              </a:ext>
            </a:extLst>
          </p:cNvPr>
          <p:cNvGraphicFramePr/>
          <p:nvPr>
            <p:extLst>
              <p:ext uri="{D42A27DB-BD31-4B8C-83A1-F6EECF244321}">
                <p14:modId xmlns:p14="http://schemas.microsoft.com/office/powerpoint/2010/main" val="14211125"/>
              </p:ext>
            </p:extLst>
          </p:nvPr>
        </p:nvGraphicFramePr>
        <p:xfrm>
          <a:off x="8295185" y="2406665"/>
          <a:ext cx="4362721" cy="3048242"/>
        </p:xfrm>
        <a:graphic>
          <a:graphicData uri="http://schemas.openxmlformats.org/drawingml/2006/chart">
            <c:chart xmlns:c="http://schemas.openxmlformats.org/drawingml/2006/chart" xmlns:r="http://schemas.openxmlformats.org/officeDocument/2006/relationships" r:id="rId7"/>
          </a:graphicData>
        </a:graphic>
      </p:graphicFrame>
      <p:cxnSp>
        <p:nvCxnSpPr>
          <p:cNvPr id="7" name="Straight Connector 6">
            <a:extLst>
              <a:ext uri="{FF2B5EF4-FFF2-40B4-BE49-F238E27FC236}">
                <a16:creationId xmlns:a16="http://schemas.microsoft.com/office/drawing/2014/main" id="{71D17ACF-E87B-4771-AB53-9039FA24B0EC}"/>
              </a:ext>
            </a:extLst>
          </p:cNvPr>
          <p:cNvCxnSpPr>
            <a:cxnSpLocks/>
          </p:cNvCxnSpPr>
          <p:nvPr/>
        </p:nvCxnSpPr>
        <p:spPr>
          <a:xfrm flipV="1">
            <a:off x="6756189" y="2812006"/>
            <a:ext cx="3903790" cy="328224"/>
          </a:xfrm>
          <a:prstGeom prst="line">
            <a:avLst/>
          </a:prstGeom>
          <a:ln w="19050">
            <a:solidFill>
              <a:schemeClr val="accent5">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513119-F646-4350-AE7B-1248E9123B6E}"/>
              </a:ext>
            </a:extLst>
          </p:cNvPr>
          <p:cNvCxnSpPr>
            <a:cxnSpLocks/>
          </p:cNvCxnSpPr>
          <p:nvPr/>
        </p:nvCxnSpPr>
        <p:spPr>
          <a:xfrm>
            <a:off x="7079873" y="5007536"/>
            <a:ext cx="3387601" cy="215318"/>
          </a:xfrm>
          <a:prstGeom prst="line">
            <a:avLst/>
          </a:prstGeom>
          <a:ln w="19050">
            <a:solidFill>
              <a:schemeClr val="accent5">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331D5F5-D14F-4FAD-917F-93B4A0FB13C4}"/>
              </a:ext>
            </a:extLst>
          </p:cNvPr>
          <p:cNvGrpSpPr/>
          <p:nvPr/>
        </p:nvGrpSpPr>
        <p:grpSpPr>
          <a:xfrm>
            <a:off x="4114940" y="6338199"/>
            <a:ext cx="4871697" cy="403510"/>
            <a:chOff x="4114940" y="6386327"/>
            <a:chExt cx="4871697" cy="403510"/>
          </a:xfrm>
        </p:grpSpPr>
        <p:sp>
          <p:nvSpPr>
            <p:cNvPr id="25" name="TextBox 24">
              <a:extLst>
                <a:ext uri="{FF2B5EF4-FFF2-40B4-BE49-F238E27FC236}">
                  <a16:creationId xmlns:a16="http://schemas.microsoft.com/office/drawing/2014/main" id="{24047AD5-E08B-440E-BE44-5B86A293F6E5}"/>
                </a:ext>
              </a:extLst>
            </p:cNvPr>
            <p:cNvSpPr txBox="1"/>
            <p:nvPr/>
          </p:nvSpPr>
          <p:spPr>
            <a:xfrm>
              <a:off x="6690825" y="6386327"/>
              <a:ext cx="2295812" cy="400110"/>
            </a:xfrm>
            <a:prstGeom prst="rect">
              <a:avLst/>
            </a:prstGeom>
            <a:noFill/>
          </p:spPr>
          <p:txBody>
            <a:bodyPr wrap="square" rtlCol="0">
              <a:spAutoFit/>
            </a:bodyPr>
            <a:lstStyle/>
            <a:p>
              <a:pPr marL="285750" indent="-285750" algn="r" rtl="1">
                <a:buClr>
                  <a:schemeClr val="accent1">
                    <a:lumMod val="75000"/>
                  </a:schemeClr>
                </a:buClr>
                <a:buSzPct val="150000"/>
                <a:buFont typeface="Wingdings" panose="05000000000000000000" pitchFamily="2" charset="2"/>
                <a:buChar char="§"/>
              </a:pPr>
              <a:r>
                <a:rPr lang="ar-KW" sz="2000" b="1" dirty="0">
                  <a:solidFill>
                    <a:srgbClr val="FF5050"/>
                  </a:solidFill>
                  <a:cs typeface="+mj-cs"/>
                </a:rPr>
                <a:t>دول منتجة من  أوبك</a:t>
              </a:r>
              <a:endParaRPr lang="en-US" sz="2000" b="1" dirty="0">
                <a:solidFill>
                  <a:srgbClr val="FF5050"/>
                </a:solidFill>
                <a:cs typeface="+mj-cs"/>
              </a:endParaRPr>
            </a:p>
          </p:txBody>
        </p:sp>
        <p:sp>
          <p:nvSpPr>
            <p:cNvPr id="26" name="TextBox 25">
              <a:extLst>
                <a:ext uri="{FF2B5EF4-FFF2-40B4-BE49-F238E27FC236}">
                  <a16:creationId xmlns:a16="http://schemas.microsoft.com/office/drawing/2014/main" id="{BBD73B1F-DC44-40EC-9851-08F221512175}"/>
                </a:ext>
              </a:extLst>
            </p:cNvPr>
            <p:cNvSpPr txBox="1"/>
            <p:nvPr/>
          </p:nvSpPr>
          <p:spPr>
            <a:xfrm>
              <a:off x="4114940" y="6389727"/>
              <a:ext cx="2641249" cy="400110"/>
            </a:xfrm>
            <a:prstGeom prst="rect">
              <a:avLst/>
            </a:prstGeom>
            <a:noFill/>
          </p:spPr>
          <p:txBody>
            <a:bodyPr wrap="square" rtlCol="0">
              <a:spAutoFit/>
            </a:bodyPr>
            <a:lstStyle/>
            <a:p>
              <a:pPr marL="285750" indent="-285750" algn="r" rtl="1">
                <a:buClr>
                  <a:schemeClr val="accent2">
                    <a:lumMod val="75000"/>
                  </a:schemeClr>
                </a:buClr>
                <a:buSzPct val="150000"/>
                <a:buFont typeface="Wingdings" panose="05000000000000000000" pitchFamily="2" charset="2"/>
                <a:buChar char="§"/>
              </a:pPr>
              <a:r>
                <a:rPr lang="ar-KW" sz="2000" b="1" dirty="0">
                  <a:solidFill>
                    <a:schemeClr val="tx2">
                      <a:lumMod val="75000"/>
                    </a:schemeClr>
                  </a:solidFill>
                  <a:cs typeface="+mj-cs"/>
                </a:rPr>
                <a:t>دول منتجة من خارج أوبك</a:t>
              </a:r>
              <a:endParaRPr lang="en-US" sz="2000" b="1" dirty="0">
                <a:solidFill>
                  <a:schemeClr val="tx2">
                    <a:lumMod val="75000"/>
                  </a:schemeClr>
                </a:solidFill>
                <a:cs typeface="+mj-cs"/>
              </a:endParaRPr>
            </a:p>
          </p:txBody>
        </p:sp>
      </p:grpSp>
      <p:sp>
        <p:nvSpPr>
          <p:cNvPr id="40" name="TextBox 39">
            <a:extLst>
              <a:ext uri="{FF2B5EF4-FFF2-40B4-BE49-F238E27FC236}">
                <a16:creationId xmlns:a16="http://schemas.microsoft.com/office/drawing/2014/main" id="{DB1A2626-842C-4B02-ACEF-9F78960F41B5}"/>
              </a:ext>
            </a:extLst>
          </p:cNvPr>
          <p:cNvSpPr txBox="1"/>
          <p:nvPr/>
        </p:nvSpPr>
        <p:spPr>
          <a:xfrm flipH="1">
            <a:off x="9479090" y="1972704"/>
            <a:ext cx="1788111" cy="430887"/>
          </a:xfrm>
          <a:prstGeom prst="rect">
            <a:avLst/>
          </a:prstGeom>
          <a:noFill/>
        </p:spPr>
        <p:txBody>
          <a:bodyPr wrap="square" rtlCol="0">
            <a:spAutoFit/>
          </a:bodyPr>
          <a:lstStyle/>
          <a:p>
            <a:pPr algn="ctr" rtl="1"/>
            <a:r>
              <a:rPr lang="ar-KW" sz="2200" b="1" kern="0" dirty="0">
                <a:latin typeface="Times New Roman" panose="02020603050405020304" pitchFamily="18" charset="0"/>
                <a:cs typeface="Times New Roman" panose="02020603050405020304" pitchFamily="18" charset="0"/>
              </a:rPr>
              <a:t>عام</a:t>
            </a:r>
            <a:r>
              <a:rPr lang="ar-KW" sz="2200" b="1" kern="0" dirty="0">
                <a:solidFill>
                  <a:srgbClr val="C00000"/>
                </a:solidFill>
                <a:latin typeface="Times New Roman" panose="02020603050405020304" pitchFamily="18" charset="0"/>
                <a:cs typeface="Times New Roman" panose="02020603050405020304" pitchFamily="18" charset="0"/>
              </a:rPr>
              <a:t> 2040</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D12908C-3C9C-421B-959F-ED148117155F}"/>
              </a:ext>
            </a:extLst>
          </p:cNvPr>
          <p:cNvSpPr txBox="1"/>
          <p:nvPr/>
        </p:nvSpPr>
        <p:spPr>
          <a:xfrm flipH="1">
            <a:off x="5914358" y="2454820"/>
            <a:ext cx="1788111" cy="430887"/>
          </a:xfrm>
          <a:prstGeom prst="rect">
            <a:avLst/>
          </a:prstGeom>
          <a:noFill/>
        </p:spPr>
        <p:txBody>
          <a:bodyPr wrap="square" rtlCol="0">
            <a:spAutoFit/>
          </a:bodyPr>
          <a:lstStyle/>
          <a:p>
            <a:pPr algn="ctr" rtl="1"/>
            <a:r>
              <a:rPr lang="ar-KW" sz="2200" b="1" kern="0" dirty="0">
                <a:latin typeface="Times New Roman" panose="02020603050405020304" pitchFamily="18" charset="0"/>
                <a:cs typeface="Times New Roman" panose="02020603050405020304" pitchFamily="18" charset="0"/>
              </a:rPr>
              <a:t>عام</a:t>
            </a:r>
            <a:r>
              <a:rPr lang="ar-KW" sz="2200" b="1" kern="0" dirty="0">
                <a:solidFill>
                  <a:srgbClr val="C00000"/>
                </a:solidFill>
                <a:latin typeface="Times New Roman" panose="02020603050405020304" pitchFamily="18" charset="0"/>
                <a:cs typeface="Times New Roman" panose="02020603050405020304" pitchFamily="18" charset="0"/>
              </a:rPr>
              <a:t> 2017</a:t>
            </a:r>
            <a:endParaRPr lang="en-US" sz="2200" b="1" dirty="0">
              <a:solidFill>
                <a:srgbClr val="C0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8BE9F93-6B97-4BF1-8124-DF1F6429A65A}"/>
              </a:ext>
            </a:extLst>
          </p:cNvPr>
          <p:cNvGrpSpPr/>
          <p:nvPr/>
        </p:nvGrpSpPr>
        <p:grpSpPr>
          <a:xfrm>
            <a:off x="82767" y="2029768"/>
            <a:ext cx="5295350" cy="4215650"/>
            <a:chOff x="82767" y="2198216"/>
            <a:chExt cx="5295350" cy="4215650"/>
          </a:xfrm>
        </p:grpSpPr>
        <p:graphicFrame>
          <p:nvGraphicFramePr>
            <p:cNvPr id="9" name="Chart 8">
              <a:extLst>
                <a:ext uri="{FF2B5EF4-FFF2-40B4-BE49-F238E27FC236}">
                  <a16:creationId xmlns:a16="http://schemas.microsoft.com/office/drawing/2014/main" id="{2DACE53F-22DC-4D4A-8958-42B07DF30A6C}"/>
                </a:ext>
              </a:extLst>
            </p:cNvPr>
            <p:cNvGraphicFramePr/>
            <p:nvPr>
              <p:extLst>
                <p:ext uri="{D42A27DB-BD31-4B8C-83A1-F6EECF244321}">
                  <p14:modId xmlns:p14="http://schemas.microsoft.com/office/powerpoint/2010/main" val="1546568633"/>
                </p:ext>
              </p:extLst>
            </p:nvPr>
          </p:nvGraphicFramePr>
          <p:xfrm>
            <a:off x="82767" y="2198216"/>
            <a:ext cx="5295350" cy="4215650"/>
          </p:xfrm>
          <a:graphic>
            <a:graphicData uri="http://schemas.openxmlformats.org/drawingml/2006/chart">
              <c:chart xmlns:c="http://schemas.openxmlformats.org/drawingml/2006/chart" xmlns:r="http://schemas.openxmlformats.org/officeDocument/2006/relationships" r:id="rId8"/>
            </a:graphicData>
          </a:graphic>
        </p:graphicFrame>
        <p:sp>
          <p:nvSpPr>
            <p:cNvPr id="229" name="TextBox 1">
              <a:extLst>
                <a:ext uri="{FF2B5EF4-FFF2-40B4-BE49-F238E27FC236}">
                  <a16:creationId xmlns:a16="http://schemas.microsoft.com/office/drawing/2014/main" id="{78833A67-0E8D-40DE-8BE2-E684C84A88AF}"/>
                </a:ext>
              </a:extLst>
            </p:cNvPr>
            <p:cNvSpPr txBox="1"/>
            <p:nvPr/>
          </p:nvSpPr>
          <p:spPr>
            <a:xfrm>
              <a:off x="4381072" y="3619295"/>
              <a:ext cx="545322" cy="3324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KW" sz="1500" b="1" kern="1200" dirty="0">
                  <a:solidFill>
                    <a:schemeClr val="tx1"/>
                  </a:solidFill>
                  <a:latin typeface="Times New Roman" panose="02020603050405020304" pitchFamily="18" charset="0"/>
                  <a:cs typeface="Times New Roman" panose="02020603050405020304" pitchFamily="18" charset="0"/>
                </a:rPr>
                <a:t>62.6</a:t>
              </a:r>
              <a:endParaRPr lang="en-US" sz="1500" b="1" kern="1200" dirty="0">
                <a:solidFill>
                  <a:schemeClr val="tx1"/>
                </a:solidFill>
                <a:latin typeface="Times New Roman" panose="02020603050405020304" pitchFamily="18" charset="0"/>
                <a:cs typeface="Times New Roman" panose="02020603050405020304" pitchFamily="18" charset="0"/>
              </a:endParaRPr>
            </a:p>
          </p:txBody>
        </p:sp>
      </p:grpSp>
      <p:sp>
        <p:nvSpPr>
          <p:cNvPr id="234" name="TextBox 233">
            <a:extLst>
              <a:ext uri="{FF2B5EF4-FFF2-40B4-BE49-F238E27FC236}">
                <a16:creationId xmlns:a16="http://schemas.microsoft.com/office/drawing/2014/main" id="{E9F560AD-5A71-4E04-8CCF-B4857A55691F}"/>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35" name="Rectangle 234">
            <a:extLst>
              <a:ext uri="{FF2B5EF4-FFF2-40B4-BE49-F238E27FC236}">
                <a16:creationId xmlns:a16="http://schemas.microsoft.com/office/drawing/2014/main" id="{2983BCF4-D936-4CB9-B836-1B2BD6970C07}"/>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CE2EEB9E-51F2-43CA-80FE-2C72C1545F3D}"/>
              </a:ext>
            </a:extLst>
          </p:cNvPr>
          <p:cNvGrpSpPr/>
          <p:nvPr/>
        </p:nvGrpSpPr>
        <p:grpSpPr>
          <a:xfrm>
            <a:off x="10801898" y="240143"/>
            <a:ext cx="1069796" cy="1063330"/>
            <a:chOff x="-91190" y="0"/>
            <a:chExt cx="2480341" cy="2381250"/>
          </a:xfrm>
        </p:grpSpPr>
        <p:pic>
          <p:nvPicPr>
            <p:cNvPr id="237" name="Picture 236" descr="ÙØªÙØ¬Ø© Ø¨Ø­Ø« Ø§ÙØµÙØ± Ø¹Ù Ø¬Ø§ÙØ¹Ø© Ø§ÙØ¯ÙÙ Ø§ÙØ¹Ø±Ø¨ÙØ©">
              <a:extLst>
                <a:ext uri="{FF2B5EF4-FFF2-40B4-BE49-F238E27FC236}">
                  <a16:creationId xmlns:a16="http://schemas.microsoft.com/office/drawing/2014/main" id="{3D7E6D5B-A96D-4FF9-B844-5814D38DF916}"/>
                </a:ext>
              </a:extLst>
            </p:cNvPr>
            <p:cNvPicPr>
              <a:picLocks noChangeAspect="1"/>
            </p:cNvPicPr>
            <p:nvPr/>
          </p:nvPicPr>
          <p:blipFill rotWithShape="1">
            <a:blip r:embed="rId9">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38" name="Picture 237" descr="ÙØªÙØ¬Ø© Ø¨Ø­Ø« Ø§ÙØµÙØ± Ø¹Ù âªchina flagâ¬â">
              <a:extLst>
                <a:ext uri="{FF2B5EF4-FFF2-40B4-BE49-F238E27FC236}">
                  <a16:creationId xmlns:a16="http://schemas.microsoft.com/office/drawing/2014/main" id="{115A3CE5-4244-42D5-A592-2A5FB12EC7CF}"/>
                </a:ext>
              </a:extLst>
            </p:cNvPr>
            <p:cNvPicPr>
              <a:picLocks noChangeAspect="1"/>
            </p:cNvPicPr>
            <p:nvPr/>
          </p:nvPicPr>
          <p:blipFill rotWithShape="1">
            <a:blip r:embed="rId10">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grpSp>
        <p:nvGrpSpPr>
          <p:cNvPr id="239" name="Group 238">
            <a:extLst>
              <a:ext uri="{FF2B5EF4-FFF2-40B4-BE49-F238E27FC236}">
                <a16:creationId xmlns:a16="http://schemas.microsoft.com/office/drawing/2014/main" id="{35B94D96-BD9C-4A66-B480-4743AB078195}"/>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240" name="Freeform 1208">
              <a:extLst>
                <a:ext uri="{FF2B5EF4-FFF2-40B4-BE49-F238E27FC236}">
                  <a16:creationId xmlns:a16="http://schemas.microsoft.com/office/drawing/2014/main" id="{BE251CE5-2A8A-4E1C-A0A5-1337B7FEEF37}"/>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227">
              <a:extLst>
                <a:ext uri="{FF2B5EF4-FFF2-40B4-BE49-F238E27FC236}">
                  <a16:creationId xmlns:a16="http://schemas.microsoft.com/office/drawing/2014/main" id="{C40A7C4E-AF12-4A5E-B96F-9B6314043B77}"/>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2" name="Group 241">
              <a:extLst>
                <a:ext uri="{FF2B5EF4-FFF2-40B4-BE49-F238E27FC236}">
                  <a16:creationId xmlns:a16="http://schemas.microsoft.com/office/drawing/2014/main" id="{79C11620-3832-493E-9CA3-A5F6A0AA711A}"/>
                </a:ext>
              </a:extLst>
            </p:cNvPr>
            <p:cNvGrpSpPr/>
            <p:nvPr/>
          </p:nvGrpSpPr>
          <p:grpSpPr>
            <a:xfrm>
              <a:off x="3823545" y="4144788"/>
              <a:ext cx="1121241" cy="1809322"/>
              <a:chOff x="3823545" y="4144788"/>
              <a:chExt cx="1121241" cy="1809322"/>
            </a:xfrm>
            <a:grpFill/>
          </p:grpSpPr>
          <p:sp>
            <p:nvSpPr>
              <p:cNvPr id="421" name="Freeform 1228">
                <a:extLst>
                  <a:ext uri="{FF2B5EF4-FFF2-40B4-BE49-F238E27FC236}">
                    <a16:creationId xmlns:a16="http://schemas.microsoft.com/office/drawing/2014/main" id="{F327DB6C-DFA1-4BAF-8E5E-5F9943CC6D99}"/>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230">
                <a:extLst>
                  <a:ext uri="{FF2B5EF4-FFF2-40B4-BE49-F238E27FC236}">
                    <a16:creationId xmlns:a16="http://schemas.microsoft.com/office/drawing/2014/main" id="{ADD48B06-8343-4CCE-A878-2165D53F3FC4}"/>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231">
                <a:extLst>
                  <a:ext uri="{FF2B5EF4-FFF2-40B4-BE49-F238E27FC236}">
                    <a16:creationId xmlns:a16="http://schemas.microsoft.com/office/drawing/2014/main" id="{941A1DED-9277-4FDD-BBFB-8BA662D06F94}"/>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a:extLst>
                <a:ext uri="{FF2B5EF4-FFF2-40B4-BE49-F238E27FC236}">
                  <a16:creationId xmlns:a16="http://schemas.microsoft.com/office/drawing/2014/main" id="{71684FD6-19A8-4D30-95D2-8B9FBD4C0E2B}"/>
                </a:ext>
              </a:extLst>
            </p:cNvPr>
            <p:cNvGrpSpPr/>
            <p:nvPr/>
          </p:nvGrpSpPr>
          <p:grpSpPr>
            <a:xfrm>
              <a:off x="1751012" y="1676400"/>
              <a:ext cx="3720198" cy="2808284"/>
              <a:chOff x="1751012" y="1676400"/>
              <a:chExt cx="3720198" cy="2808284"/>
            </a:xfrm>
            <a:grpFill/>
          </p:grpSpPr>
          <p:sp>
            <p:nvSpPr>
              <p:cNvPr id="356" name="Freeform 1229">
                <a:extLst>
                  <a:ext uri="{FF2B5EF4-FFF2-40B4-BE49-F238E27FC236}">
                    <a16:creationId xmlns:a16="http://schemas.microsoft.com/office/drawing/2014/main" id="{F7921A60-73F6-4740-A3D3-25DB8187B90D}"/>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233">
                <a:extLst>
                  <a:ext uri="{FF2B5EF4-FFF2-40B4-BE49-F238E27FC236}">
                    <a16:creationId xmlns:a16="http://schemas.microsoft.com/office/drawing/2014/main" id="{5E15314B-AE74-4059-8BAD-663E01A73FBD}"/>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234">
                <a:extLst>
                  <a:ext uri="{FF2B5EF4-FFF2-40B4-BE49-F238E27FC236}">
                    <a16:creationId xmlns:a16="http://schemas.microsoft.com/office/drawing/2014/main" id="{F58B2AD5-B4DA-4AA8-81FE-31A820A5BC5F}"/>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235">
                <a:extLst>
                  <a:ext uri="{FF2B5EF4-FFF2-40B4-BE49-F238E27FC236}">
                    <a16:creationId xmlns:a16="http://schemas.microsoft.com/office/drawing/2014/main" id="{AA5BA497-500E-4353-9F13-5CCD1B05D6A9}"/>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236">
                <a:extLst>
                  <a:ext uri="{FF2B5EF4-FFF2-40B4-BE49-F238E27FC236}">
                    <a16:creationId xmlns:a16="http://schemas.microsoft.com/office/drawing/2014/main" id="{19CC3BDB-6F5F-43BD-93CC-3ECB4FA849B3}"/>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237">
                <a:extLst>
                  <a:ext uri="{FF2B5EF4-FFF2-40B4-BE49-F238E27FC236}">
                    <a16:creationId xmlns:a16="http://schemas.microsoft.com/office/drawing/2014/main" id="{4355357B-C186-4F13-BA89-47143CAE4EAA}"/>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238">
                <a:extLst>
                  <a:ext uri="{FF2B5EF4-FFF2-40B4-BE49-F238E27FC236}">
                    <a16:creationId xmlns:a16="http://schemas.microsoft.com/office/drawing/2014/main" id="{13F95419-6B35-46B3-A99B-6B8086EEDA25}"/>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239">
                <a:extLst>
                  <a:ext uri="{FF2B5EF4-FFF2-40B4-BE49-F238E27FC236}">
                    <a16:creationId xmlns:a16="http://schemas.microsoft.com/office/drawing/2014/main" id="{816E4371-4A9A-4500-954D-E16C97CA69F5}"/>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240">
                <a:extLst>
                  <a:ext uri="{FF2B5EF4-FFF2-40B4-BE49-F238E27FC236}">
                    <a16:creationId xmlns:a16="http://schemas.microsoft.com/office/drawing/2014/main" id="{19AE96C1-2B9F-40BE-9E74-1B419736B63C}"/>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241">
                <a:extLst>
                  <a:ext uri="{FF2B5EF4-FFF2-40B4-BE49-F238E27FC236}">
                    <a16:creationId xmlns:a16="http://schemas.microsoft.com/office/drawing/2014/main" id="{03E34EA5-B2BE-405D-AF63-284CB7CB5698}"/>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242">
                <a:extLst>
                  <a:ext uri="{FF2B5EF4-FFF2-40B4-BE49-F238E27FC236}">
                    <a16:creationId xmlns:a16="http://schemas.microsoft.com/office/drawing/2014/main" id="{4D878814-E22F-4440-BDDA-013CF7ADA513}"/>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243">
                <a:extLst>
                  <a:ext uri="{FF2B5EF4-FFF2-40B4-BE49-F238E27FC236}">
                    <a16:creationId xmlns:a16="http://schemas.microsoft.com/office/drawing/2014/main" id="{BCBA7B71-8A6D-4530-BEE9-8188FE6A46EB}"/>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244">
                <a:extLst>
                  <a:ext uri="{FF2B5EF4-FFF2-40B4-BE49-F238E27FC236}">
                    <a16:creationId xmlns:a16="http://schemas.microsoft.com/office/drawing/2014/main" id="{D8693E77-AB83-45F6-A10E-4389E3A09AEC}"/>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245">
                <a:extLst>
                  <a:ext uri="{FF2B5EF4-FFF2-40B4-BE49-F238E27FC236}">
                    <a16:creationId xmlns:a16="http://schemas.microsoft.com/office/drawing/2014/main" id="{05A1D315-6AF6-4CA9-9000-5F9A5C4E9A5B}"/>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246">
                <a:extLst>
                  <a:ext uri="{FF2B5EF4-FFF2-40B4-BE49-F238E27FC236}">
                    <a16:creationId xmlns:a16="http://schemas.microsoft.com/office/drawing/2014/main" id="{B6E1B001-45DA-46FB-92BB-279A82E4058C}"/>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47">
                <a:extLst>
                  <a:ext uri="{FF2B5EF4-FFF2-40B4-BE49-F238E27FC236}">
                    <a16:creationId xmlns:a16="http://schemas.microsoft.com/office/drawing/2014/main" id="{81761673-886A-46BA-8B5A-F0EB71D04507}"/>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248">
                <a:extLst>
                  <a:ext uri="{FF2B5EF4-FFF2-40B4-BE49-F238E27FC236}">
                    <a16:creationId xmlns:a16="http://schemas.microsoft.com/office/drawing/2014/main" id="{FFADF713-AC29-4FF7-9BAE-C8FC0E02C2B9}"/>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249">
                <a:extLst>
                  <a:ext uri="{FF2B5EF4-FFF2-40B4-BE49-F238E27FC236}">
                    <a16:creationId xmlns:a16="http://schemas.microsoft.com/office/drawing/2014/main" id="{22D2214A-A296-4E0B-94A4-2030F3898AD0}"/>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250">
                <a:extLst>
                  <a:ext uri="{FF2B5EF4-FFF2-40B4-BE49-F238E27FC236}">
                    <a16:creationId xmlns:a16="http://schemas.microsoft.com/office/drawing/2014/main" id="{344F7947-57DD-4361-9707-F991B4A11C94}"/>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251">
                <a:extLst>
                  <a:ext uri="{FF2B5EF4-FFF2-40B4-BE49-F238E27FC236}">
                    <a16:creationId xmlns:a16="http://schemas.microsoft.com/office/drawing/2014/main" id="{BA299D4C-F16D-4929-8C87-C2E383957B36}"/>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252">
                <a:extLst>
                  <a:ext uri="{FF2B5EF4-FFF2-40B4-BE49-F238E27FC236}">
                    <a16:creationId xmlns:a16="http://schemas.microsoft.com/office/drawing/2014/main" id="{34D7DCA1-C88F-436D-8612-AD5A0B09D871}"/>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253">
                <a:extLst>
                  <a:ext uri="{FF2B5EF4-FFF2-40B4-BE49-F238E27FC236}">
                    <a16:creationId xmlns:a16="http://schemas.microsoft.com/office/drawing/2014/main" id="{E84C33B0-A262-405D-8ADD-3FFFC7B287A3}"/>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254">
                <a:extLst>
                  <a:ext uri="{FF2B5EF4-FFF2-40B4-BE49-F238E27FC236}">
                    <a16:creationId xmlns:a16="http://schemas.microsoft.com/office/drawing/2014/main" id="{04A44C68-615C-4577-8807-6A408B9DAACA}"/>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255">
                <a:extLst>
                  <a:ext uri="{FF2B5EF4-FFF2-40B4-BE49-F238E27FC236}">
                    <a16:creationId xmlns:a16="http://schemas.microsoft.com/office/drawing/2014/main" id="{C9945BEE-9DA4-4A3E-9055-C2EB1C0AA3FF}"/>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256">
                <a:extLst>
                  <a:ext uri="{FF2B5EF4-FFF2-40B4-BE49-F238E27FC236}">
                    <a16:creationId xmlns:a16="http://schemas.microsoft.com/office/drawing/2014/main" id="{CC4DA0CA-410C-49C7-893A-3628D886E665}"/>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57">
                <a:extLst>
                  <a:ext uri="{FF2B5EF4-FFF2-40B4-BE49-F238E27FC236}">
                    <a16:creationId xmlns:a16="http://schemas.microsoft.com/office/drawing/2014/main" id="{0C77078E-586F-4E86-9467-C4EC3BC9A131}"/>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58">
                <a:extLst>
                  <a:ext uri="{FF2B5EF4-FFF2-40B4-BE49-F238E27FC236}">
                    <a16:creationId xmlns:a16="http://schemas.microsoft.com/office/drawing/2014/main" id="{9E74FCE7-A626-4068-B674-4E7EE54017B3}"/>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59">
                <a:extLst>
                  <a:ext uri="{FF2B5EF4-FFF2-40B4-BE49-F238E27FC236}">
                    <a16:creationId xmlns:a16="http://schemas.microsoft.com/office/drawing/2014/main" id="{59931536-254F-4C84-A739-467B06BAA989}"/>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260">
                <a:extLst>
                  <a:ext uri="{FF2B5EF4-FFF2-40B4-BE49-F238E27FC236}">
                    <a16:creationId xmlns:a16="http://schemas.microsoft.com/office/drawing/2014/main" id="{C5114120-9595-42DB-A6C1-48D18E15D397}"/>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61">
                <a:extLst>
                  <a:ext uri="{FF2B5EF4-FFF2-40B4-BE49-F238E27FC236}">
                    <a16:creationId xmlns:a16="http://schemas.microsoft.com/office/drawing/2014/main" id="{588CE2A6-4460-45BD-8284-5A656B705F4A}"/>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62">
                <a:extLst>
                  <a:ext uri="{FF2B5EF4-FFF2-40B4-BE49-F238E27FC236}">
                    <a16:creationId xmlns:a16="http://schemas.microsoft.com/office/drawing/2014/main" id="{78DA7A1A-5AD2-43E7-A1A4-34177BB58FC9}"/>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63">
                <a:extLst>
                  <a:ext uri="{FF2B5EF4-FFF2-40B4-BE49-F238E27FC236}">
                    <a16:creationId xmlns:a16="http://schemas.microsoft.com/office/drawing/2014/main" id="{FD93EDE3-FD25-42C5-A84D-F6AC59501906}"/>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264">
                <a:extLst>
                  <a:ext uri="{FF2B5EF4-FFF2-40B4-BE49-F238E27FC236}">
                    <a16:creationId xmlns:a16="http://schemas.microsoft.com/office/drawing/2014/main" id="{68A0F5A2-D9C1-4823-9F5E-553021A1B728}"/>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265">
                <a:extLst>
                  <a:ext uri="{FF2B5EF4-FFF2-40B4-BE49-F238E27FC236}">
                    <a16:creationId xmlns:a16="http://schemas.microsoft.com/office/drawing/2014/main" id="{F3473C0A-779D-4D5E-BD8F-E5FB81764FFA}"/>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266">
                <a:extLst>
                  <a:ext uri="{FF2B5EF4-FFF2-40B4-BE49-F238E27FC236}">
                    <a16:creationId xmlns:a16="http://schemas.microsoft.com/office/drawing/2014/main" id="{840A8644-8489-4523-B7E4-6BCC261EA449}"/>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267">
                <a:extLst>
                  <a:ext uri="{FF2B5EF4-FFF2-40B4-BE49-F238E27FC236}">
                    <a16:creationId xmlns:a16="http://schemas.microsoft.com/office/drawing/2014/main" id="{13C93704-22BE-4C4A-831D-AA80661A11C8}"/>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268">
                <a:extLst>
                  <a:ext uri="{FF2B5EF4-FFF2-40B4-BE49-F238E27FC236}">
                    <a16:creationId xmlns:a16="http://schemas.microsoft.com/office/drawing/2014/main" id="{3CAC4FF2-F873-4006-80D0-8A7D41946D85}"/>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269">
                <a:extLst>
                  <a:ext uri="{FF2B5EF4-FFF2-40B4-BE49-F238E27FC236}">
                    <a16:creationId xmlns:a16="http://schemas.microsoft.com/office/drawing/2014/main" id="{CA2A9B7E-4BD1-4A56-9C73-784C734CA55E}"/>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270">
                <a:extLst>
                  <a:ext uri="{FF2B5EF4-FFF2-40B4-BE49-F238E27FC236}">
                    <a16:creationId xmlns:a16="http://schemas.microsoft.com/office/drawing/2014/main" id="{ADAD875D-99D4-4F0E-B7EB-6F9680F7269A}"/>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271">
                <a:extLst>
                  <a:ext uri="{FF2B5EF4-FFF2-40B4-BE49-F238E27FC236}">
                    <a16:creationId xmlns:a16="http://schemas.microsoft.com/office/drawing/2014/main" id="{FC90D642-AF01-4B7E-994E-E75011FF505A}"/>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272">
                <a:extLst>
                  <a:ext uri="{FF2B5EF4-FFF2-40B4-BE49-F238E27FC236}">
                    <a16:creationId xmlns:a16="http://schemas.microsoft.com/office/drawing/2014/main" id="{81DA0CCE-E713-44F6-8BF1-E3E342C2E857}"/>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273">
                <a:extLst>
                  <a:ext uri="{FF2B5EF4-FFF2-40B4-BE49-F238E27FC236}">
                    <a16:creationId xmlns:a16="http://schemas.microsoft.com/office/drawing/2014/main" id="{7CAF52D9-4110-4095-87F7-0A52A406F0AE}"/>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274">
                <a:extLst>
                  <a:ext uri="{FF2B5EF4-FFF2-40B4-BE49-F238E27FC236}">
                    <a16:creationId xmlns:a16="http://schemas.microsoft.com/office/drawing/2014/main" id="{F613F37C-4AE8-4CB3-85C8-D4E3293EE140}"/>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275">
                <a:extLst>
                  <a:ext uri="{FF2B5EF4-FFF2-40B4-BE49-F238E27FC236}">
                    <a16:creationId xmlns:a16="http://schemas.microsoft.com/office/drawing/2014/main" id="{9FAA0ABE-3C07-48FD-AD81-01DC5CA5FB19}"/>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276">
                <a:extLst>
                  <a:ext uri="{FF2B5EF4-FFF2-40B4-BE49-F238E27FC236}">
                    <a16:creationId xmlns:a16="http://schemas.microsoft.com/office/drawing/2014/main" id="{B527BBB7-C239-4178-A9AF-3C63C7DBF1EC}"/>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277">
                <a:extLst>
                  <a:ext uri="{FF2B5EF4-FFF2-40B4-BE49-F238E27FC236}">
                    <a16:creationId xmlns:a16="http://schemas.microsoft.com/office/drawing/2014/main" id="{CFEFC2F4-560E-4C7C-AE6E-C654B338F333}"/>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278">
                <a:extLst>
                  <a:ext uri="{FF2B5EF4-FFF2-40B4-BE49-F238E27FC236}">
                    <a16:creationId xmlns:a16="http://schemas.microsoft.com/office/drawing/2014/main" id="{3DE3CEF0-DF1E-4F3B-8A50-B8A203EC8B00}"/>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279">
                <a:extLst>
                  <a:ext uri="{FF2B5EF4-FFF2-40B4-BE49-F238E27FC236}">
                    <a16:creationId xmlns:a16="http://schemas.microsoft.com/office/drawing/2014/main" id="{1F54D753-9352-4631-9327-55D63E99AAD5}"/>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280">
                <a:extLst>
                  <a:ext uri="{FF2B5EF4-FFF2-40B4-BE49-F238E27FC236}">
                    <a16:creationId xmlns:a16="http://schemas.microsoft.com/office/drawing/2014/main" id="{95A783E0-7491-46D2-BB14-7B31169C525B}"/>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281">
                <a:extLst>
                  <a:ext uri="{FF2B5EF4-FFF2-40B4-BE49-F238E27FC236}">
                    <a16:creationId xmlns:a16="http://schemas.microsoft.com/office/drawing/2014/main" id="{BBAADAF1-8910-44E9-B3CA-4FA412F42F91}"/>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282">
                <a:extLst>
                  <a:ext uri="{FF2B5EF4-FFF2-40B4-BE49-F238E27FC236}">
                    <a16:creationId xmlns:a16="http://schemas.microsoft.com/office/drawing/2014/main" id="{BBBEB929-9D39-4F0D-8922-65B61019E633}"/>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283">
                <a:extLst>
                  <a:ext uri="{FF2B5EF4-FFF2-40B4-BE49-F238E27FC236}">
                    <a16:creationId xmlns:a16="http://schemas.microsoft.com/office/drawing/2014/main" id="{A38EBFD6-276A-472E-A15F-7F4C3788AC6C}"/>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284">
                <a:extLst>
                  <a:ext uri="{FF2B5EF4-FFF2-40B4-BE49-F238E27FC236}">
                    <a16:creationId xmlns:a16="http://schemas.microsoft.com/office/drawing/2014/main" id="{798543C1-AB38-4222-A87B-241F587682CA}"/>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285">
                <a:extLst>
                  <a:ext uri="{FF2B5EF4-FFF2-40B4-BE49-F238E27FC236}">
                    <a16:creationId xmlns:a16="http://schemas.microsoft.com/office/drawing/2014/main" id="{0EB59F87-987B-4209-A063-FD4FD7CABDC1}"/>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286">
                <a:extLst>
                  <a:ext uri="{FF2B5EF4-FFF2-40B4-BE49-F238E27FC236}">
                    <a16:creationId xmlns:a16="http://schemas.microsoft.com/office/drawing/2014/main" id="{360AD023-E066-40D3-9B14-A181CD03EAF6}"/>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287">
                <a:extLst>
                  <a:ext uri="{FF2B5EF4-FFF2-40B4-BE49-F238E27FC236}">
                    <a16:creationId xmlns:a16="http://schemas.microsoft.com/office/drawing/2014/main" id="{0F7C0C5E-CF71-4BAF-8DAD-08F4115A5FB2}"/>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288">
                <a:extLst>
                  <a:ext uri="{FF2B5EF4-FFF2-40B4-BE49-F238E27FC236}">
                    <a16:creationId xmlns:a16="http://schemas.microsoft.com/office/drawing/2014/main" id="{0A3751C5-BF38-4BBC-B001-46D5F6CAE3B8}"/>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289">
                <a:extLst>
                  <a:ext uri="{FF2B5EF4-FFF2-40B4-BE49-F238E27FC236}">
                    <a16:creationId xmlns:a16="http://schemas.microsoft.com/office/drawing/2014/main" id="{90C4288D-B2ED-4A45-A602-392AB50E9F3F}"/>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290">
                <a:extLst>
                  <a:ext uri="{FF2B5EF4-FFF2-40B4-BE49-F238E27FC236}">
                    <a16:creationId xmlns:a16="http://schemas.microsoft.com/office/drawing/2014/main" id="{C7E8D3A5-F84D-4B99-A214-95ACAF8C1682}"/>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291">
                <a:extLst>
                  <a:ext uri="{FF2B5EF4-FFF2-40B4-BE49-F238E27FC236}">
                    <a16:creationId xmlns:a16="http://schemas.microsoft.com/office/drawing/2014/main" id="{ACD6B11C-6134-4B24-95D7-6AD07FBF49CD}"/>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292">
                <a:extLst>
                  <a:ext uri="{FF2B5EF4-FFF2-40B4-BE49-F238E27FC236}">
                    <a16:creationId xmlns:a16="http://schemas.microsoft.com/office/drawing/2014/main" id="{3479C3A5-EF3E-45C4-92B6-A2989A6C3330}"/>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293">
                <a:extLst>
                  <a:ext uri="{FF2B5EF4-FFF2-40B4-BE49-F238E27FC236}">
                    <a16:creationId xmlns:a16="http://schemas.microsoft.com/office/drawing/2014/main" id="{12B8113C-B2FB-48D0-9E4B-C802B9DE9F9F}"/>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294">
                <a:extLst>
                  <a:ext uri="{FF2B5EF4-FFF2-40B4-BE49-F238E27FC236}">
                    <a16:creationId xmlns:a16="http://schemas.microsoft.com/office/drawing/2014/main" id="{78B11BE3-EA00-407D-99C3-81B58A6AF557}"/>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295">
                <a:extLst>
                  <a:ext uri="{FF2B5EF4-FFF2-40B4-BE49-F238E27FC236}">
                    <a16:creationId xmlns:a16="http://schemas.microsoft.com/office/drawing/2014/main" id="{5903299F-B4D5-4639-8882-6DE60C598A68}"/>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296">
                <a:extLst>
                  <a:ext uri="{FF2B5EF4-FFF2-40B4-BE49-F238E27FC236}">
                    <a16:creationId xmlns:a16="http://schemas.microsoft.com/office/drawing/2014/main" id="{BC3D76AD-4FD0-40CF-9525-FB55B10E3673}"/>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4" name="Freeform 1364">
              <a:extLst>
                <a:ext uri="{FF2B5EF4-FFF2-40B4-BE49-F238E27FC236}">
                  <a16:creationId xmlns:a16="http://schemas.microsoft.com/office/drawing/2014/main" id="{02B9A5BF-0035-43DA-9B97-23E119F9CF88}"/>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226">
              <a:extLst>
                <a:ext uri="{FF2B5EF4-FFF2-40B4-BE49-F238E27FC236}">
                  <a16:creationId xmlns:a16="http://schemas.microsoft.com/office/drawing/2014/main" id="{3B14A229-5F57-42C6-9A19-6979B4DFFE6C}"/>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6" name="Group 245">
              <a:extLst>
                <a:ext uri="{FF2B5EF4-FFF2-40B4-BE49-F238E27FC236}">
                  <a16:creationId xmlns:a16="http://schemas.microsoft.com/office/drawing/2014/main" id="{4C15A0EB-9296-4BF1-9766-A9BAF9F14708}"/>
                </a:ext>
              </a:extLst>
            </p:cNvPr>
            <p:cNvGrpSpPr/>
            <p:nvPr/>
          </p:nvGrpSpPr>
          <p:grpSpPr>
            <a:xfrm>
              <a:off x="8486745" y="4130279"/>
              <a:ext cx="1562691" cy="1521241"/>
              <a:chOff x="8486745" y="4130279"/>
              <a:chExt cx="1562691" cy="1521241"/>
            </a:xfrm>
            <a:grpFill/>
          </p:grpSpPr>
          <p:sp>
            <p:nvSpPr>
              <p:cNvPr id="336" name="Freeform 1220">
                <a:extLst>
                  <a:ext uri="{FF2B5EF4-FFF2-40B4-BE49-F238E27FC236}">
                    <a16:creationId xmlns:a16="http://schemas.microsoft.com/office/drawing/2014/main" id="{0CAAA784-CC0E-4D4F-A7AB-D25EF16EA256}"/>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221">
                <a:extLst>
                  <a:ext uri="{FF2B5EF4-FFF2-40B4-BE49-F238E27FC236}">
                    <a16:creationId xmlns:a16="http://schemas.microsoft.com/office/drawing/2014/main" id="{35254B00-3BFD-4273-8750-0618FEB5D8FE}"/>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222">
                <a:extLst>
                  <a:ext uri="{FF2B5EF4-FFF2-40B4-BE49-F238E27FC236}">
                    <a16:creationId xmlns:a16="http://schemas.microsoft.com/office/drawing/2014/main" id="{F29C2153-64A2-445B-9D89-AD32B49A0669}"/>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223">
                <a:extLst>
                  <a:ext uri="{FF2B5EF4-FFF2-40B4-BE49-F238E27FC236}">
                    <a16:creationId xmlns:a16="http://schemas.microsoft.com/office/drawing/2014/main" id="{E33B1D9F-7ACF-4C7A-8ACB-D0100F2B8F48}"/>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224">
                <a:extLst>
                  <a:ext uri="{FF2B5EF4-FFF2-40B4-BE49-F238E27FC236}">
                    <a16:creationId xmlns:a16="http://schemas.microsoft.com/office/drawing/2014/main" id="{95F2307B-8505-4BED-85F4-7715AF092169}"/>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225">
                <a:extLst>
                  <a:ext uri="{FF2B5EF4-FFF2-40B4-BE49-F238E27FC236}">
                    <a16:creationId xmlns:a16="http://schemas.microsoft.com/office/drawing/2014/main" id="{8E7DD7BC-6A85-43EC-BEFD-858D7CED8E33}"/>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209">
                <a:extLst>
                  <a:ext uri="{FF2B5EF4-FFF2-40B4-BE49-F238E27FC236}">
                    <a16:creationId xmlns:a16="http://schemas.microsoft.com/office/drawing/2014/main" id="{5302D4FA-0AD9-49FE-9BEA-091365B45722}"/>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210">
                <a:extLst>
                  <a:ext uri="{FF2B5EF4-FFF2-40B4-BE49-F238E27FC236}">
                    <a16:creationId xmlns:a16="http://schemas.microsoft.com/office/drawing/2014/main" id="{828FE6F8-7832-4434-8AC8-66E7D9DEDB93}"/>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211">
                <a:extLst>
                  <a:ext uri="{FF2B5EF4-FFF2-40B4-BE49-F238E27FC236}">
                    <a16:creationId xmlns:a16="http://schemas.microsoft.com/office/drawing/2014/main" id="{C34C0C75-30B2-44FC-BCAB-E708F64180DB}"/>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212">
                <a:extLst>
                  <a:ext uri="{FF2B5EF4-FFF2-40B4-BE49-F238E27FC236}">
                    <a16:creationId xmlns:a16="http://schemas.microsoft.com/office/drawing/2014/main" id="{BC8D9463-31D4-441F-A4C4-B91977EB243B}"/>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213">
                <a:extLst>
                  <a:ext uri="{FF2B5EF4-FFF2-40B4-BE49-F238E27FC236}">
                    <a16:creationId xmlns:a16="http://schemas.microsoft.com/office/drawing/2014/main" id="{30D058AE-B6B7-4965-91AE-3AB1A238FC89}"/>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214">
                <a:extLst>
                  <a:ext uri="{FF2B5EF4-FFF2-40B4-BE49-F238E27FC236}">
                    <a16:creationId xmlns:a16="http://schemas.microsoft.com/office/drawing/2014/main" id="{870CFE6C-815E-48D4-BAD7-D8048895626D}"/>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15">
                <a:extLst>
                  <a:ext uri="{FF2B5EF4-FFF2-40B4-BE49-F238E27FC236}">
                    <a16:creationId xmlns:a16="http://schemas.microsoft.com/office/drawing/2014/main" id="{1E413553-6F6E-4AE8-B4BE-DF041F834485}"/>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216">
                <a:extLst>
                  <a:ext uri="{FF2B5EF4-FFF2-40B4-BE49-F238E27FC236}">
                    <a16:creationId xmlns:a16="http://schemas.microsoft.com/office/drawing/2014/main" id="{13ECF234-4185-4651-ABAC-D4EF81B98695}"/>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217">
                <a:extLst>
                  <a:ext uri="{FF2B5EF4-FFF2-40B4-BE49-F238E27FC236}">
                    <a16:creationId xmlns:a16="http://schemas.microsoft.com/office/drawing/2014/main" id="{8E45C58B-0751-407C-9648-7C70CBA34C7C}"/>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218">
                <a:extLst>
                  <a:ext uri="{FF2B5EF4-FFF2-40B4-BE49-F238E27FC236}">
                    <a16:creationId xmlns:a16="http://schemas.microsoft.com/office/drawing/2014/main" id="{93625A7D-D511-44BA-9CE2-0174848572CE}"/>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219">
                <a:extLst>
                  <a:ext uri="{FF2B5EF4-FFF2-40B4-BE49-F238E27FC236}">
                    <a16:creationId xmlns:a16="http://schemas.microsoft.com/office/drawing/2014/main" id="{91459EA4-8B8B-4024-BFDF-A5CBCC9D0763}"/>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308">
                <a:extLst>
                  <a:ext uri="{FF2B5EF4-FFF2-40B4-BE49-F238E27FC236}">
                    <a16:creationId xmlns:a16="http://schemas.microsoft.com/office/drawing/2014/main" id="{BF0114E2-C375-43A6-B986-2CE876DE6CB3}"/>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314">
                <a:extLst>
                  <a:ext uri="{FF2B5EF4-FFF2-40B4-BE49-F238E27FC236}">
                    <a16:creationId xmlns:a16="http://schemas.microsoft.com/office/drawing/2014/main" id="{FFBB5951-BFD9-4AD0-92D8-D2344BA59851}"/>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318">
                <a:extLst>
                  <a:ext uri="{FF2B5EF4-FFF2-40B4-BE49-F238E27FC236}">
                    <a16:creationId xmlns:a16="http://schemas.microsoft.com/office/drawing/2014/main" id="{B099A714-C54E-4BA3-B671-6D8659EAF7E5}"/>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7" name="Group 246">
              <a:extLst>
                <a:ext uri="{FF2B5EF4-FFF2-40B4-BE49-F238E27FC236}">
                  <a16:creationId xmlns:a16="http://schemas.microsoft.com/office/drawing/2014/main" id="{29622D39-6642-4D02-9442-8C065E734614}"/>
                </a:ext>
              </a:extLst>
            </p:cNvPr>
            <p:cNvGrpSpPr/>
            <p:nvPr/>
          </p:nvGrpSpPr>
          <p:grpSpPr>
            <a:xfrm>
              <a:off x="6389342" y="1817332"/>
              <a:ext cx="3937813" cy="2901547"/>
              <a:chOff x="6389342" y="1817332"/>
              <a:chExt cx="3937813" cy="2901547"/>
            </a:xfrm>
            <a:grpFill/>
          </p:grpSpPr>
          <p:sp>
            <p:nvSpPr>
              <p:cNvPr id="284" name="Freeform 1297">
                <a:extLst>
                  <a:ext uri="{FF2B5EF4-FFF2-40B4-BE49-F238E27FC236}">
                    <a16:creationId xmlns:a16="http://schemas.microsoft.com/office/drawing/2014/main" id="{0DEFF088-9272-4A9E-B7F9-09CF3CE4F471}"/>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98">
                <a:extLst>
                  <a:ext uri="{FF2B5EF4-FFF2-40B4-BE49-F238E27FC236}">
                    <a16:creationId xmlns:a16="http://schemas.microsoft.com/office/drawing/2014/main" id="{8F881FAF-1ADD-4927-9D6A-FF1D5561C6E0}"/>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299">
                <a:extLst>
                  <a:ext uri="{FF2B5EF4-FFF2-40B4-BE49-F238E27FC236}">
                    <a16:creationId xmlns:a16="http://schemas.microsoft.com/office/drawing/2014/main" id="{311BD53F-C107-493E-A916-735FE202578C}"/>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300">
                <a:extLst>
                  <a:ext uri="{FF2B5EF4-FFF2-40B4-BE49-F238E27FC236}">
                    <a16:creationId xmlns:a16="http://schemas.microsoft.com/office/drawing/2014/main" id="{BE4B89F6-FB52-4087-BEEB-60480119E410}"/>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301">
                <a:extLst>
                  <a:ext uri="{FF2B5EF4-FFF2-40B4-BE49-F238E27FC236}">
                    <a16:creationId xmlns:a16="http://schemas.microsoft.com/office/drawing/2014/main" id="{0EF5F308-034C-42B1-9775-B00D844FBFAE}"/>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302">
                <a:extLst>
                  <a:ext uri="{FF2B5EF4-FFF2-40B4-BE49-F238E27FC236}">
                    <a16:creationId xmlns:a16="http://schemas.microsoft.com/office/drawing/2014/main" id="{95BB2654-B958-4172-A352-3D8E2F24E6D9}"/>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303">
                <a:extLst>
                  <a:ext uri="{FF2B5EF4-FFF2-40B4-BE49-F238E27FC236}">
                    <a16:creationId xmlns:a16="http://schemas.microsoft.com/office/drawing/2014/main" id="{28AC51F5-3A52-40B1-9231-D9FF74B2540A}"/>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304">
                <a:extLst>
                  <a:ext uri="{FF2B5EF4-FFF2-40B4-BE49-F238E27FC236}">
                    <a16:creationId xmlns:a16="http://schemas.microsoft.com/office/drawing/2014/main" id="{FC21534B-BAFA-47F0-8BC7-2CB33912085C}"/>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305">
                <a:extLst>
                  <a:ext uri="{FF2B5EF4-FFF2-40B4-BE49-F238E27FC236}">
                    <a16:creationId xmlns:a16="http://schemas.microsoft.com/office/drawing/2014/main" id="{5A39EF3E-6EB2-458F-B6A2-E07C4281287E}"/>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06">
                <a:extLst>
                  <a:ext uri="{FF2B5EF4-FFF2-40B4-BE49-F238E27FC236}">
                    <a16:creationId xmlns:a16="http://schemas.microsoft.com/office/drawing/2014/main" id="{4EA3157B-248B-4E64-8FC0-BF31DD692257}"/>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07">
                <a:extLst>
                  <a:ext uri="{FF2B5EF4-FFF2-40B4-BE49-F238E27FC236}">
                    <a16:creationId xmlns:a16="http://schemas.microsoft.com/office/drawing/2014/main" id="{36A6F86E-9FE5-4C22-8757-45B65FF24A73}"/>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09">
                <a:extLst>
                  <a:ext uri="{FF2B5EF4-FFF2-40B4-BE49-F238E27FC236}">
                    <a16:creationId xmlns:a16="http://schemas.microsoft.com/office/drawing/2014/main" id="{6D25BC58-70B8-4B27-A574-B5245B63FA79}"/>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10">
                <a:extLst>
                  <a:ext uri="{FF2B5EF4-FFF2-40B4-BE49-F238E27FC236}">
                    <a16:creationId xmlns:a16="http://schemas.microsoft.com/office/drawing/2014/main" id="{39E370E2-9B99-4DE7-9E3C-7BA102C87633}"/>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11">
                <a:extLst>
                  <a:ext uri="{FF2B5EF4-FFF2-40B4-BE49-F238E27FC236}">
                    <a16:creationId xmlns:a16="http://schemas.microsoft.com/office/drawing/2014/main" id="{A056545D-036C-4833-BC79-9E1E54A36EA4}"/>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12">
                <a:extLst>
                  <a:ext uri="{FF2B5EF4-FFF2-40B4-BE49-F238E27FC236}">
                    <a16:creationId xmlns:a16="http://schemas.microsoft.com/office/drawing/2014/main" id="{72D5B220-7AB7-4E21-8B76-7572D26D7B0D}"/>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13">
                <a:extLst>
                  <a:ext uri="{FF2B5EF4-FFF2-40B4-BE49-F238E27FC236}">
                    <a16:creationId xmlns:a16="http://schemas.microsoft.com/office/drawing/2014/main" id="{7E89FBE3-D440-48F4-A48C-30A375B9AFE2}"/>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15">
                <a:extLst>
                  <a:ext uri="{FF2B5EF4-FFF2-40B4-BE49-F238E27FC236}">
                    <a16:creationId xmlns:a16="http://schemas.microsoft.com/office/drawing/2014/main" id="{068A5A1B-0590-4CDE-9100-02A650D39FDF}"/>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16">
                <a:extLst>
                  <a:ext uri="{FF2B5EF4-FFF2-40B4-BE49-F238E27FC236}">
                    <a16:creationId xmlns:a16="http://schemas.microsoft.com/office/drawing/2014/main" id="{B81305B8-C538-4EB1-8CB9-E7D62F7160F3}"/>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17">
                <a:extLst>
                  <a:ext uri="{FF2B5EF4-FFF2-40B4-BE49-F238E27FC236}">
                    <a16:creationId xmlns:a16="http://schemas.microsoft.com/office/drawing/2014/main" id="{998CBDEF-9956-4862-8FC4-85FC9FF9835F}"/>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319">
                <a:extLst>
                  <a:ext uri="{FF2B5EF4-FFF2-40B4-BE49-F238E27FC236}">
                    <a16:creationId xmlns:a16="http://schemas.microsoft.com/office/drawing/2014/main" id="{C7061134-FA87-498E-9C54-ADEACE6590DB}"/>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320">
                <a:extLst>
                  <a:ext uri="{FF2B5EF4-FFF2-40B4-BE49-F238E27FC236}">
                    <a16:creationId xmlns:a16="http://schemas.microsoft.com/office/drawing/2014/main" id="{B1608CC2-C58B-47D2-B40E-CC4E79217B1D}"/>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321">
                <a:extLst>
                  <a:ext uri="{FF2B5EF4-FFF2-40B4-BE49-F238E27FC236}">
                    <a16:creationId xmlns:a16="http://schemas.microsoft.com/office/drawing/2014/main" id="{326E5927-8D42-4949-A296-83FE83E3A701}"/>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322">
                <a:extLst>
                  <a:ext uri="{FF2B5EF4-FFF2-40B4-BE49-F238E27FC236}">
                    <a16:creationId xmlns:a16="http://schemas.microsoft.com/office/drawing/2014/main" id="{081DC3A6-5D82-4725-8F5C-B9B585BBE16A}"/>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323">
                <a:extLst>
                  <a:ext uri="{FF2B5EF4-FFF2-40B4-BE49-F238E27FC236}">
                    <a16:creationId xmlns:a16="http://schemas.microsoft.com/office/drawing/2014/main" id="{CE2BE2E8-0196-4049-8826-7E49FAE0B814}"/>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324">
                <a:extLst>
                  <a:ext uri="{FF2B5EF4-FFF2-40B4-BE49-F238E27FC236}">
                    <a16:creationId xmlns:a16="http://schemas.microsoft.com/office/drawing/2014/main" id="{762E742A-CBBD-4BD4-B666-9DF53D0B1DDE}"/>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325">
                <a:extLst>
                  <a:ext uri="{FF2B5EF4-FFF2-40B4-BE49-F238E27FC236}">
                    <a16:creationId xmlns:a16="http://schemas.microsoft.com/office/drawing/2014/main" id="{E91B9C63-2A6F-42BC-8EF4-DD6DDA9B9079}"/>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326">
                <a:extLst>
                  <a:ext uri="{FF2B5EF4-FFF2-40B4-BE49-F238E27FC236}">
                    <a16:creationId xmlns:a16="http://schemas.microsoft.com/office/drawing/2014/main" id="{53F36AC0-DC82-4497-9A01-A0737DC3FB54}"/>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327">
                <a:extLst>
                  <a:ext uri="{FF2B5EF4-FFF2-40B4-BE49-F238E27FC236}">
                    <a16:creationId xmlns:a16="http://schemas.microsoft.com/office/drawing/2014/main" id="{75D98253-6625-431E-B9D9-BA236756D025}"/>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328">
                <a:extLst>
                  <a:ext uri="{FF2B5EF4-FFF2-40B4-BE49-F238E27FC236}">
                    <a16:creationId xmlns:a16="http://schemas.microsoft.com/office/drawing/2014/main" id="{96F08CF0-18ED-4B53-A3A1-27FB2D90EA0F}"/>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329">
                <a:extLst>
                  <a:ext uri="{FF2B5EF4-FFF2-40B4-BE49-F238E27FC236}">
                    <a16:creationId xmlns:a16="http://schemas.microsoft.com/office/drawing/2014/main" id="{31AE9AAE-9C2F-4AF5-800B-56EFE716ECA8}"/>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330">
                <a:extLst>
                  <a:ext uri="{FF2B5EF4-FFF2-40B4-BE49-F238E27FC236}">
                    <a16:creationId xmlns:a16="http://schemas.microsoft.com/office/drawing/2014/main" id="{68798C2D-12B0-41B2-A396-40B4A3F50AAA}"/>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331">
                <a:extLst>
                  <a:ext uri="{FF2B5EF4-FFF2-40B4-BE49-F238E27FC236}">
                    <a16:creationId xmlns:a16="http://schemas.microsoft.com/office/drawing/2014/main" id="{C37FE6DB-085D-421B-B2A9-45CCA5F24A33}"/>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332">
                <a:extLst>
                  <a:ext uri="{FF2B5EF4-FFF2-40B4-BE49-F238E27FC236}">
                    <a16:creationId xmlns:a16="http://schemas.microsoft.com/office/drawing/2014/main" id="{6D584971-3C2B-409F-B62A-FF1413241F1D}"/>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333">
                <a:extLst>
                  <a:ext uri="{FF2B5EF4-FFF2-40B4-BE49-F238E27FC236}">
                    <a16:creationId xmlns:a16="http://schemas.microsoft.com/office/drawing/2014/main" id="{B64D7619-6995-4BD1-B70E-EB2B55C03BE9}"/>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334">
                <a:extLst>
                  <a:ext uri="{FF2B5EF4-FFF2-40B4-BE49-F238E27FC236}">
                    <a16:creationId xmlns:a16="http://schemas.microsoft.com/office/drawing/2014/main" id="{F59FF499-B1A3-46D3-A667-B61F1B44EAF6}"/>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335">
                <a:extLst>
                  <a:ext uri="{FF2B5EF4-FFF2-40B4-BE49-F238E27FC236}">
                    <a16:creationId xmlns:a16="http://schemas.microsoft.com/office/drawing/2014/main" id="{07206E90-2EF9-4212-B58A-695CA6E45809}"/>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336">
                <a:extLst>
                  <a:ext uri="{FF2B5EF4-FFF2-40B4-BE49-F238E27FC236}">
                    <a16:creationId xmlns:a16="http://schemas.microsoft.com/office/drawing/2014/main" id="{C99E8A0F-60F0-4042-AEA7-24C276718C45}"/>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337">
                <a:extLst>
                  <a:ext uri="{FF2B5EF4-FFF2-40B4-BE49-F238E27FC236}">
                    <a16:creationId xmlns:a16="http://schemas.microsoft.com/office/drawing/2014/main" id="{C222217D-DBB5-434C-B11B-78D15BF75B05}"/>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338">
                <a:extLst>
                  <a:ext uri="{FF2B5EF4-FFF2-40B4-BE49-F238E27FC236}">
                    <a16:creationId xmlns:a16="http://schemas.microsoft.com/office/drawing/2014/main" id="{2CD34031-D6A3-40B2-ABCC-C95517C739A6}"/>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339">
                <a:extLst>
                  <a:ext uri="{FF2B5EF4-FFF2-40B4-BE49-F238E27FC236}">
                    <a16:creationId xmlns:a16="http://schemas.microsoft.com/office/drawing/2014/main" id="{E1DC8624-DC65-4F58-8D9C-BE78EBFCDB19}"/>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340">
                <a:extLst>
                  <a:ext uri="{FF2B5EF4-FFF2-40B4-BE49-F238E27FC236}">
                    <a16:creationId xmlns:a16="http://schemas.microsoft.com/office/drawing/2014/main" id="{D78FFF6C-5CF6-4EA7-8951-26E15E94691C}"/>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341">
                <a:extLst>
                  <a:ext uri="{FF2B5EF4-FFF2-40B4-BE49-F238E27FC236}">
                    <a16:creationId xmlns:a16="http://schemas.microsoft.com/office/drawing/2014/main" id="{7C25F68D-A157-4503-BA79-9D5273C41116}"/>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342">
                <a:extLst>
                  <a:ext uri="{FF2B5EF4-FFF2-40B4-BE49-F238E27FC236}">
                    <a16:creationId xmlns:a16="http://schemas.microsoft.com/office/drawing/2014/main" id="{0555BA73-05D6-4578-A2F7-F5BE3193B801}"/>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343">
                <a:extLst>
                  <a:ext uri="{FF2B5EF4-FFF2-40B4-BE49-F238E27FC236}">
                    <a16:creationId xmlns:a16="http://schemas.microsoft.com/office/drawing/2014/main" id="{8D24055F-DA62-40E2-8E27-D6596810E695}"/>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344">
                <a:extLst>
                  <a:ext uri="{FF2B5EF4-FFF2-40B4-BE49-F238E27FC236}">
                    <a16:creationId xmlns:a16="http://schemas.microsoft.com/office/drawing/2014/main" id="{4944A620-5C44-425C-93EA-C4FCCBBCB2A0}"/>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345">
                <a:extLst>
                  <a:ext uri="{FF2B5EF4-FFF2-40B4-BE49-F238E27FC236}">
                    <a16:creationId xmlns:a16="http://schemas.microsoft.com/office/drawing/2014/main" id="{E4793640-E972-4C7B-B022-9E7672D66A5F}"/>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347">
                <a:extLst>
                  <a:ext uri="{FF2B5EF4-FFF2-40B4-BE49-F238E27FC236}">
                    <a16:creationId xmlns:a16="http://schemas.microsoft.com/office/drawing/2014/main" id="{7B85AE13-110C-44A1-BA5B-FD501A0B75CA}"/>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349">
                <a:extLst>
                  <a:ext uri="{FF2B5EF4-FFF2-40B4-BE49-F238E27FC236}">
                    <a16:creationId xmlns:a16="http://schemas.microsoft.com/office/drawing/2014/main" id="{81F84727-0D11-40A1-A8D4-DE48E4A75292}"/>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351">
                <a:extLst>
                  <a:ext uri="{FF2B5EF4-FFF2-40B4-BE49-F238E27FC236}">
                    <a16:creationId xmlns:a16="http://schemas.microsoft.com/office/drawing/2014/main" id="{AEB70CBC-7D7E-41F1-A3C6-5D672E92451D}"/>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352">
                <a:extLst>
                  <a:ext uri="{FF2B5EF4-FFF2-40B4-BE49-F238E27FC236}">
                    <a16:creationId xmlns:a16="http://schemas.microsoft.com/office/drawing/2014/main" id="{D76ABB33-9463-4B6B-8AFB-D4ECACAEE5BF}"/>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353">
                <a:extLst>
                  <a:ext uri="{FF2B5EF4-FFF2-40B4-BE49-F238E27FC236}">
                    <a16:creationId xmlns:a16="http://schemas.microsoft.com/office/drawing/2014/main" id="{3EBBC74D-3829-41E6-908D-9CA7A82E7640}"/>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358">
                <a:extLst>
                  <a:ext uri="{FF2B5EF4-FFF2-40B4-BE49-F238E27FC236}">
                    <a16:creationId xmlns:a16="http://schemas.microsoft.com/office/drawing/2014/main" id="{D0472331-7862-4982-890D-465B20474B00}"/>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 name="Freeform 1380">
              <a:extLst>
                <a:ext uri="{FF2B5EF4-FFF2-40B4-BE49-F238E27FC236}">
                  <a16:creationId xmlns:a16="http://schemas.microsoft.com/office/drawing/2014/main" id="{5B485F91-AE41-4872-8907-724984ED7540}"/>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9" name="Group 248">
              <a:extLst>
                <a:ext uri="{FF2B5EF4-FFF2-40B4-BE49-F238E27FC236}">
                  <a16:creationId xmlns:a16="http://schemas.microsoft.com/office/drawing/2014/main" id="{C123DD86-EDE8-40C1-9C63-4851916EBE55}"/>
                </a:ext>
              </a:extLst>
            </p:cNvPr>
            <p:cNvGrpSpPr/>
            <p:nvPr/>
          </p:nvGrpSpPr>
          <p:grpSpPr>
            <a:xfrm>
              <a:off x="5601779" y="1788317"/>
              <a:ext cx="1875644" cy="1772016"/>
              <a:chOff x="5601779" y="1788317"/>
              <a:chExt cx="1875644" cy="1772016"/>
            </a:xfrm>
            <a:grpFill/>
          </p:grpSpPr>
          <p:sp>
            <p:nvSpPr>
              <p:cNvPr id="251" name="Freeform 1232">
                <a:extLst>
                  <a:ext uri="{FF2B5EF4-FFF2-40B4-BE49-F238E27FC236}">
                    <a16:creationId xmlns:a16="http://schemas.microsoft.com/office/drawing/2014/main" id="{994C0535-3707-4AD8-897A-4EFE348D0643}"/>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346">
                <a:extLst>
                  <a:ext uri="{FF2B5EF4-FFF2-40B4-BE49-F238E27FC236}">
                    <a16:creationId xmlns:a16="http://schemas.microsoft.com/office/drawing/2014/main" id="{E4D6ADF5-C406-4529-A04E-57A0122F4502}"/>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348">
                <a:extLst>
                  <a:ext uri="{FF2B5EF4-FFF2-40B4-BE49-F238E27FC236}">
                    <a16:creationId xmlns:a16="http://schemas.microsoft.com/office/drawing/2014/main" id="{88022572-B49E-4B06-BBEB-9B27270AAD83}"/>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350">
                <a:extLst>
                  <a:ext uri="{FF2B5EF4-FFF2-40B4-BE49-F238E27FC236}">
                    <a16:creationId xmlns:a16="http://schemas.microsoft.com/office/drawing/2014/main" id="{818A98A9-70D1-4C1F-8AAC-0EEDDF18988F}"/>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354">
                <a:extLst>
                  <a:ext uri="{FF2B5EF4-FFF2-40B4-BE49-F238E27FC236}">
                    <a16:creationId xmlns:a16="http://schemas.microsoft.com/office/drawing/2014/main" id="{DE385DD1-4579-4C7A-A745-69F35E900D99}"/>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355">
                <a:extLst>
                  <a:ext uri="{FF2B5EF4-FFF2-40B4-BE49-F238E27FC236}">
                    <a16:creationId xmlns:a16="http://schemas.microsoft.com/office/drawing/2014/main" id="{85EB1E36-236A-429F-93ED-143220E6FD62}"/>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356">
                <a:extLst>
                  <a:ext uri="{FF2B5EF4-FFF2-40B4-BE49-F238E27FC236}">
                    <a16:creationId xmlns:a16="http://schemas.microsoft.com/office/drawing/2014/main" id="{0960F7AD-7843-451A-B75B-DF6FCB01FF9C}"/>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Rectangle 1357">
                <a:extLst>
                  <a:ext uri="{FF2B5EF4-FFF2-40B4-BE49-F238E27FC236}">
                    <a16:creationId xmlns:a16="http://schemas.microsoft.com/office/drawing/2014/main" id="{6CB24F12-2AE0-4268-A07F-F99086460D3C}"/>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359">
                <a:extLst>
                  <a:ext uri="{FF2B5EF4-FFF2-40B4-BE49-F238E27FC236}">
                    <a16:creationId xmlns:a16="http://schemas.microsoft.com/office/drawing/2014/main" id="{67ADC133-8C75-4E08-87F2-D51637FC06CD}"/>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60">
                <a:extLst>
                  <a:ext uri="{FF2B5EF4-FFF2-40B4-BE49-F238E27FC236}">
                    <a16:creationId xmlns:a16="http://schemas.microsoft.com/office/drawing/2014/main" id="{26C1FDBC-C8D0-4B39-8AFC-76BC74DE28CF}"/>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61">
                <a:extLst>
                  <a:ext uri="{FF2B5EF4-FFF2-40B4-BE49-F238E27FC236}">
                    <a16:creationId xmlns:a16="http://schemas.microsoft.com/office/drawing/2014/main" id="{E6E103B2-AA5A-49F9-A428-560F9CE89DB0}"/>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2">
                <a:extLst>
                  <a:ext uri="{FF2B5EF4-FFF2-40B4-BE49-F238E27FC236}">
                    <a16:creationId xmlns:a16="http://schemas.microsoft.com/office/drawing/2014/main" id="{C9C54160-E8EE-4FC5-A252-5F00E6BF06A8}"/>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63">
                <a:extLst>
                  <a:ext uri="{FF2B5EF4-FFF2-40B4-BE49-F238E27FC236}">
                    <a16:creationId xmlns:a16="http://schemas.microsoft.com/office/drawing/2014/main" id="{2FA3BD4F-33A4-4E81-BB3E-74078D82415D}"/>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65">
                <a:extLst>
                  <a:ext uri="{FF2B5EF4-FFF2-40B4-BE49-F238E27FC236}">
                    <a16:creationId xmlns:a16="http://schemas.microsoft.com/office/drawing/2014/main" id="{190B8BBD-6B46-445A-B6B0-77C6AEA849C9}"/>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66">
                <a:extLst>
                  <a:ext uri="{FF2B5EF4-FFF2-40B4-BE49-F238E27FC236}">
                    <a16:creationId xmlns:a16="http://schemas.microsoft.com/office/drawing/2014/main" id="{8A7D6B31-12C8-472E-BD8E-209BFD48CAE5}"/>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67">
                <a:extLst>
                  <a:ext uri="{FF2B5EF4-FFF2-40B4-BE49-F238E27FC236}">
                    <a16:creationId xmlns:a16="http://schemas.microsoft.com/office/drawing/2014/main" id="{8DBA1479-B8D1-4F4C-AE34-5418E8B330A5}"/>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68">
                <a:extLst>
                  <a:ext uri="{FF2B5EF4-FFF2-40B4-BE49-F238E27FC236}">
                    <a16:creationId xmlns:a16="http://schemas.microsoft.com/office/drawing/2014/main" id="{EFE11A49-BAB6-4B17-8E01-A79C0F684D8C}"/>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69">
                <a:extLst>
                  <a:ext uri="{FF2B5EF4-FFF2-40B4-BE49-F238E27FC236}">
                    <a16:creationId xmlns:a16="http://schemas.microsoft.com/office/drawing/2014/main" id="{784F0CFA-52F4-40D1-9D0E-A7EF99D58F23}"/>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70">
                <a:extLst>
                  <a:ext uri="{FF2B5EF4-FFF2-40B4-BE49-F238E27FC236}">
                    <a16:creationId xmlns:a16="http://schemas.microsoft.com/office/drawing/2014/main" id="{D9975B0F-F613-4D2E-8A4B-1B96D57930A2}"/>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371">
                <a:extLst>
                  <a:ext uri="{FF2B5EF4-FFF2-40B4-BE49-F238E27FC236}">
                    <a16:creationId xmlns:a16="http://schemas.microsoft.com/office/drawing/2014/main" id="{03712B6B-10B1-475A-8A42-B65D225CA714}"/>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372">
                <a:extLst>
                  <a:ext uri="{FF2B5EF4-FFF2-40B4-BE49-F238E27FC236}">
                    <a16:creationId xmlns:a16="http://schemas.microsoft.com/office/drawing/2014/main" id="{7DC6A549-A1C8-44C1-B23B-BDF783F45707}"/>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373">
                <a:extLst>
                  <a:ext uri="{FF2B5EF4-FFF2-40B4-BE49-F238E27FC236}">
                    <a16:creationId xmlns:a16="http://schemas.microsoft.com/office/drawing/2014/main" id="{DE15C8C6-23B5-49E9-8063-C5828C7B577B}"/>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374">
                <a:extLst>
                  <a:ext uri="{FF2B5EF4-FFF2-40B4-BE49-F238E27FC236}">
                    <a16:creationId xmlns:a16="http://schemas.microsoft.com/office/drawing/2014/main" id="{B9C95DBF-B453-4415-8C2C-2CB1E796520E}"/>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75">
                <a:extLst>
                  <a:ext uri="{FF2B5EF4-FFF2-40B4-BE49-F238E27FC236}">
                    <a16:creationId xmlns:a16="http://schemas.microsoft.com/office/drawing/2014/main" id="{C9A3016A-D496-4EA6-A1C1-1A9E85D7C949}"/>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376">
                <a:extLst>
                  <a:ext uri="{FF2B5EF4-FFF2-40B4-BE49-F238E27FC236}">
                    <a16:creationId xmlns:a16="http://schemas.microsoft.com/office/drawing/2014/main" id="{D9E65579-57EE-46B4-8CA5-4ED39A82233D}"/>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377">
                <a:extLst>
                  <a:ext uri="{FF2B5EF4-FFF2-40B4-BE49-F238E27FC236}">
                    <a16:creationId xmlns:a16="http://schemas.microsoft.com/office/drawing/2014/main" id="{062EAC56-CA1E-46BB-BBD3-FBFCD94C7EFF}"/>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378">
                <a:extLst>
                  <a:ext uri="{FF2B5EF4-FFF2-40B4-BE49-F238E27FC236}">
                    <a16:creationId xmlns:a16="http://schemas.microsoft.com/office/drawing/2014/main" id="{F27FEDD3-77D3-482C-AF03-B1F59BD367F3}"/>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379">
                <a:extLst>
                  <a:ext uri="{FF2B5EF4-FFF2-40B4-BE49-F238E27FC236}">
                    <a16:creationId xmlns:a16="http://schemas.microsoft.com/office/drawing/2014/main" id="{3B70E2ED-5DCB-4B37-9A74-9527E7A1FC66}"/>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381">
                <a:extLst>
                  <a:ext uri="{FF2B5EF4-FFF2-40B4-BE49-F238E27FC236}">
                    <a16:creationId xmlns:a16="http://schemas.microsoft.com/office/drawing/2014/main" id="{0CFA0C7F-BB2F-4420-8E1F-665D2816EBFB}"/>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382">
                <a:extLst>
                  <a:ext uri="{FF2B5EF4-FFF2-40B4-BE49-F238E27FC236}">
                    <a16:creationId xmlns:a16="http://schemas.microsoft.com/office/drawing/2014/main" id="{F94A51B9-B3F3-438D-B83A-D30B49307652}"/>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383">
                <a:extLst>
                  <a:ext uri="{FF2B5EF4-FFF2-40B4-BE49-F238E27FC236}">
                    <a16:creationId xmlns:a16="http://schemas.microsoft.com/office/drawing/2014/main" id="{34D80852-9760-4DF4-B1C2-A60CA07A67CB}"/>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384">
                <a:extLst>
                  <a:ext uri="{FF2B5EF4-FFF2-40B4-BE49-F238E27FC236}">
                    <a16:creationId xmlns:a16="http://schemas.microsoft.com/office/drawing/2014/main" id="{3A3CE3DF-A9F6-49EE-94F1-CC4E7B74509A}"/>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385">
                <a:extLst>
                  <a:ext uri="{FF2B5EF4-FFF2-40B4-BE49-F238E27FC236}">
                    <a16:creationId xmlns:a16="http://schemas.microsoft.com/office/drawing/2014/main" id="{C306C51A-B1CE-4BA8-A857-1A16F813233C}"/>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0" name="Freeform 1386">
              <a:extLst>
                <a:ext uri="{FF2B5EF4-FFF2-40B4-BE49-F238E27FC236}">
                  <a16:creationId xmlns:a16="http://schemas.microsoft.com/office/drawing/2014/main" id="{D59A1D66-6F43-4D82-B7CE-6BFD615464C6}"/>
                </a:ext>
              </a:extLst>
            </p:cNvPr>
            <p:cNvSpPr>
              <a:spLocks noEditPoints="1"/>
            </p:cNvSpPr>
            <p:nvPr/>
          </p:nvSpPr>
          <p:spPr bwMode="auto">
            <a:xfrm>
              <a:off x="5547893" y="2335465"/>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6808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heel(1)">
                                      <p:cBhvr>
                                        <p:cTn id="12" dur="2000"/>
                                        <p:tgtEl>
                                          <p:spTgt spid="7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5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heel(1)">
                                      <p:cBhvr>
                                        <p:cTn id="48" dur="2000"/>
                                        <p:tgtEl>
                                          <p:spTgt spid="41"/>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0"/>
                                        <p:tgtEl>
                                          <p:spTgt spid="17"/>
                                        </p:tgtEl>
                                        <p:attrNameLst>
                                          <p:attrName>ppt_x</p:attrName>
                                        </p:attrNameLst>
                                      </p:cBhvr>
                                      <p:tavLst>
                                        <p:tav tm="0">
                                          <p:val>
                                            <p:strVal val="#ppt_x-#ppt_w*1.125000"/>
                                          </p:val>
                                        </p:tav>
                                        <p:tav tm="100000">
                                          <p:val>
                                            <p:strVal val="#ppt_x"/>
                                          </p:val>
                                        </p:tav>
                                      </p:tavLst>
                                    </p:anim>
                                    <p:animEffect transition="in" filter="wipe(right)">
                                      <p:cBhvr>
                                        <p:cTn id="59" dur="1000"/>
                                        <p:tgtEl>
                                          <p:spTgt spid="17"/>
                                        </p:tgtEl>
                                      </p:cBhvr>
                                    </p:animEffect>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11" grpId="0"/>
      <p:bldP spid="10" grpId="0" animBg="1"/>
      <p:bldP spid="12" grpId="0" animBg="1"/>
      <p:bldP spid="13" grpId="0" animBg="1"/>
      <p:bldP spid="14" grpId="0" animBg="1"/>
      <p:bldGraphic spid="15" grpId="0">
        <p:bldAsOne/>
      </p:bldGraphic>
      <p:bldGraphic spid="17" grpId="0">
        <p:bldAsOne/>
      </p:bldGraphic>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661E-0C47-46C0-8804-42FDEF154DB8}"/>
              </a:ext>
            </a:extLst>
          </p:cNvPr>
          <p:cNvPicPr>
            <a:picLocks noChangeAspect="1"/>
          </p:cNvPicPr>
          <p:nvPr/>
        </p:nvPicPr>
        <p:blipFill>
          <a:blip r:embed="rId3"/>
          <a:stretch>
            <a:fillRect/>
          </a:stretch>
        </p:blipFill>
        <p:spPr>
          <a:xfrm>
            <a:off x="-10670" y="7563"/>
            <a:ext cx="12192001" cy="4040659"/>
          </a:xfrm>
          <a:prstGeom prst="rect">
            <a:avLst/>
          </a:prstGeom>
        </p:spPr>
      </p:pic>
      <p:sp>
        <p:nvSpPr>
          <p:cNvPr id="23" name="Rectangle 22">
            <a:extLst>
              <a:ext uri="{FF2B5EF4-FFF2-40B4-BE49-F238E27FC236}">
                <a16:creationId xmlns:a16="http://schemas.microsoft.com/office/drawing/2014/main" id="{77000205-1CE8-4C38-AE74-466D5F491FD3}"/>
              </a:ext>
            </a:extLst>
          </p:cNvPr>
          <p:cNvSpPr/>
          <p:nvPr/>
        </p:nvSpPr>
        <p:spPr>
          <a:xfrm>
            <a:off x="-7510" y="634413"/>
            <a:ext cx="9954398"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60" descr="final_logo">
            <a:extLst>
              <a:ext uri="{FF2B5EF4-FFF2-40B4-BE49-F238E27FC236}">
                <a16:creationId xmlns:a16="http://schemas.microsoft.com/office/drawing/2014/main" id="{142F5C35-C63E-429A-B663-604F5CA00E2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432" y="257984"/>
            <a:ext cx="1069796" cy="1047163"/>
          </a:xfrm>
          <a:prstGeom prst="rect">
            <a:avLst/>
          </a:prstGeom>
          <a:noFill/>
          <a:ln w="9525">
            <a:noFill/>
            <a:miter lim="800000"/>
            <a:headEnd/>
            <a:tailEnd/>
          </a:ln>
          <a:effectLst/>
        </p:spPr>
      </p:pic>
      <p:sp>
        <p:nvSpPr>
          <p:cNvPr id="38" name="TextBox 37">
            <a:extLst>
              <a:ext uri="{FF2B5EF4-FFF2-40B4-BE49-F238E27FC236}">
                <a16:creationId xmlns:a16="http://schemas.microsoft.com/office/drawing/2014/main" id="{165A1CEA-21DC-4DE1-A018-D2AE676B83B9}"/>
              </a:ext>
            </a:extLst>
          </p:cNvPr>
          <p:cNvSpPr txBox="1"/>
          <p:nvPr/>
        </p:nvSpPr>
        <p:spPr>
          <a:xfrm>
            <a:off x="-406909" y="4985"/>
            <a:ext cx="12192000" cy="892552"/>
          </a:xfrm>
          <a:prstGeom prst="rect">
            <a:avLst/>
          </a:prstGeom>
          <a:noFill/>
        </p:spPr>
        <p:txBody>
          <a:bodyPr wrap="square" rtlCol="0">
            <a:spAutoFit/>
          </a:bodyPr>
          <a:lstStyle/>
          <a:p>
            <a:pPr algn="ctr" rtl="1"/>
            <a:r>
              <a:rPr lang="en-US" sz="2600" dirty="0">
                <a:cs typeface="PT Bold Heading" panose="02010400000000000000" pitchFamily="2" charset="-78"/>
              </a:rPr>
              <a:t>  </a:t>
            </a:r>
            <a:r>
              <a:rPr lang="ar-KW" sz="2600" dirty="0">
                <a:cs typeface="PT Bold Heading" panose="02010400000000000000" pitchFamily="2" charset="-78"/>
              </a:rPr>
              <a:t>المحور الأول: </a:t>
            </a:r>
            <a:r>
              <a:rPr lang="ar-EG" altLang="zh-CN" sz="2600" dirty="0">
                <a:solidFill>
                  <a:schemeClr val="accent2">
                    <a:lumMod val="50000"/>
                  </a:schemeClr>
                </a:solidFill>
                <a:latin typeface="Times New Roman" panose="02020603050405020304" pitchFamily="18" charset="0"/>
                <a:ea typeface="宋体" panose="02010600030101010101" pitchFamily="2" charset="-122"/>
                <a:cs typeface="PT Bold Heading" panose="02010400000000000000" pitchFamily="2" charset="-78"/>
              </a:rPr>
              <a:t>موقع الدول العربية في السوق البترولية العالمية: الحاضر والمستقبل</a:t>
            </a:r>
            <a:endParaRPr lang="en-US" sz="2600" dirty="0">
              <a:solidFill>
                <a:schemeClr val="accent2">
                  <a:lumMod val="50000"/>
                </a:schemeClr>
              </a:solidFill>
              <a:latin typeface="Arial" panose="020B0604020202020204" pitchFamily="34" charset="0"/>
              <a:cs typeface="Arial" panose="020B0604020202020204" pitchFamily="34" charset="0"/>
            </a:endParaRPr>
          </a:p>
          <a:p>
            <a:pPr algn="ctr"/>
            <a:endParaRPr lang="en-US" sz="2600" dirty="0">
              <a:solidFill>
                <a:srgbClr val="800000"/>
              </a:solidFill>
              <a:cs typeface="PT Bold Heading" panose="02010400000000000000" pitchFamily="2" charset="-78"/>
            </a:endParaRPr>
          </a:p>
        </p:txBody>
      </p:sp>
      <p:graphicFrame>
        <p:nvGraphicFramePr>
          <p:cNvPr id="76" name="Chart 75">
            <a:extLst>
              <a:ext uri="{FF2B5EF4-FFF2-40B4-BE49-F238E27FC236}">
                <a16:creationId xmlns:a16="http://schemas.microsoft.com/office/drawing/2014/main" id="{41AED3AC-B217-4889-8D04-6ECB551D0282}"/>
              </a:ext>
            </a:extLst>
          </p:cNvPr>
          <p:cNvGraphicFramePr/>
          <p:nvPr>
            <p:extLst/>
          </p:nvPr>
        </p:nvGraphicFramePr>
        <p:xfrm>
          <a:off x="7115969" y="2949382"/>
          <a:ext cx="5057399" cy="38994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CFD7BA36-B1B2-4153-B99C-BCACD8D1399B}"/>
              </a:ext>
            </a:extLst>
          </p:cNvPr>
          <p:cNvSpPr/>
          <p:nvPr/>
        </p:nvSpPr>
        <p:spPr>
          <a:xfrm>
            <a:off x="239269" y="2578883"/>
            <a:ext cx="168355" cy="22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1AE9326-7A65-47CB-B775-21BFF4F6F00D}"/>
              </a:ext>
            </a:extLst>
          </p:cNvPr>
          <p:cNvSpPr txBox="1"/>
          <p:nvPr/>
        </p:nvSpPr>
        <p:spPr>
          <a:xfrm flipH="1">
            <a:off x="3393768" y="571188"/>
            <a:ext cx="4197914" cy="769441"/>
          </a:xfrm>
          <a:prstGeom prst="rect">
            <a:avLst/>
          </a:prstGeom>
          <a:noFill/>
        </p:spPr>
        <p:txBody>
          <a:bodyPr wrap="square" rtlCol="0">
            <a:spAutoFit/>
          </a:bodyPr>
          <a:lstStyle/>
          <a:p>
            <a:pPr algn="ctr" rtl="1"/>
            <a:r>
              <a:rPr lang="ar-KW" sz="2200" b="1" kern="0" dirty="0">
                <a:solidFill>
                  <a:schemeClr val="tx2"/>
                </a:solidFill>
                <a:latin typeface="Arial" pitchFamily="34" charset="0"/>
                <a:cs typeface="PT Bold Heading" panose="02010400000000000000" pitchFamily="2" charset="-78"/>
              </a:rPr>
              <a:t>تزايد حصة الدول العربية من إمدادات النفط الخام حتى عام</a:t>
            </a:r>
            <a:r>
              <a:rPr lang="ar-EG" sz="2200" b="1" kern="0" dirty="0">
                <a:solidFill>
                  <a:schemeClr val="tx2"/>
                </a:solidFill>
                <a:latin typeface="Arial" pitchFamily="34" charset="0"/>
                <a:cs typeface="PT Bold Heading" panose="02010400000000000000" pitchFamily="2" charset="-78"/>
              </a:rPr>
              <a:t> </a:t>
            </a:r>
            <a:r>
              <a:rPr lang="ar-KW" sz="2200" b="1" kern="0" dirty="0">
                <a:solidFill>
                  <a:srgbClr val="C00000"/>
                </a:solidFill>
                <a:latin typeface="Arial" pitchFamily="34" charset="0"/>
                <a:cs typeface="PT Bold Heading" panose="02010400000000000000" pitchFamily="2" charset="-78"/>
              </a:rPr>
              <a:t>2040</a:t>
            </a:r>
            <a:r>
              <a:rPr lang="ar-EG" sz="2200" b="1" kern="0" dirty="0">
                <a:solidFill>
                  <a:schemeClr val="tx2"/>
                </a:solidFill>
                <a:latin typeface="Arial" pitchFamily="34" charset="0"/>
                <a:cs typeface="PT Bold Heading" panose="02010400000000000000" pitchFamily="2" charset="-78"/>
              </a:rPr>
              <a:t> </a:t>
            </a:r>
            <a:r>
              <a:rPr lang="en-US" sz="2200" b="1" kern="0" dirty="0">
                <a:solidFill>
                  <a:schemeClr val="tx2"/>
                </a:solidFill>
                <a:latin typeface="Times New Roman" panose="02020603050405020304" pitchFamily="18" charset="0"/>
                <a:cs typeface="Times New Roman" panose="02020603050405020304" pitchFamily="18" charset="0"/>
              </a:rPr>
              <a:t>(</a:t>
            </a:r>
            <a:r>
              <a:rPr lang="en-US" sz="2200" b="1" kern="0" dirty="0">
                <a:latin typeface="Times New Roman" panose="02020603050405020304" pitchFamily="18" charset="0"/>
                <a:cs typeface="Times New Roman" panose="02020603050405020304" pitchFamily="18" charset="0"/>
              </a:rPr>
              <a:t>%</a:t>
            </a:r>
            <a:r>
              <a:rPr lang="en-US" sz="2200" b="1" kern="0" dirty="0">
                <a:solidFill>
                  <a:schemeClr val="tx2"/>
                </a:solidFill>
                <a:latin typeface="Times New Roman" panose="02020603050405020304" pitchFamily="18" charset="0"/>
                <a:cs typeface="Times New Roman" panose="02020603050405020304" pitchFamily="18" charset="0"/>
              </a:rPr>
              <a:t>)</a:t>
            </a:r>
          </a:p>
        </p:txBody>
      </p:sp>
      <p:sp>
        <p:nvSpPr>
          <p:cNvPr id="268" name="Rounded Rectangle 1">
            <a:extLst>
              <a:ext uri="{FF2B5EF4-FFF2-40B4-BE49-F238E27FC236}">
                <a16:creationId xmlns:a16="http://schemas.microsoft.com/office/drawing/2014/main" id="{3DAAEC1E-C522-4E7F-91EB-14487A010837}"/>
              </a:ext>
            </a:extLst>
          </p:cNvPr>
          <p:cNvSpPr/>
          <p:nvPr/>
        </p:nvSpPr>
        <p:spPr>
          <a:xfrm flipV="1">
            <a:off x="2196539" y="1552668"/>
            <a:ext cx="598173" cy="3868036"/>
          </a:xfrm>
          <a:prstGeom prst="roundRect">
            <a:avLst>
              <a:gd name="adj" fmla="val 50000"/>
            </a:avLst>
          </a:prstGeom>
          <a:solidFill>
            <a:schemeClr val="bg1"/>
          </a:solidFill>
          <a:ln w="76200">
            <a:solidFill>
              <a:schemeClr val="accent2">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
            <a:extLst>
              <a:ext uri="{FF2B5EF4-FFF2-40B4-BE49-F238E27FC236}">
                <a16:creationId xmlns:a16="http://schemas.microsoft.com/office/drawing/2014/main" id="{D32EC97E-2EFA-459B-B581-3739EE846374}"/>
              </a:ext>
            </a:extLst>
          </p:cNvPr>
          <p:cNvSpPr/>
          <p:nvPr/>
        </p:nvSpPr>
        <p:spPr>
          <a:xfrm flipV="1">
            <a:off x="2226378" y="2598809"/>
            <a:ext cx="530940" cy="2787876"/>
          </a:xfrm>
          <a:prstGeom prst="roundRect">
            <a:avLst>
              <a:gd name="adj" fmla="val 47042"/>
            </a:avLst>
          </a:prstGeom>
          <a:solidFill>
            <a:srgbClr val="5B9BD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793DE6EE-0C9D-4C1B-8AB7-7F7D0B3BD168}"/>
              </a:ext>
            </a:extLst>
          </p:cNvPr>
          <p:cNvSpPr/>
          <p:nvPr/>
        </p:nvSpPr>
        <p:spPr>
          <a:xfrm flipV="1">
            <a:off x="2060204" y="2475943"/>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14">
            <a:extLst>
              <a:ext uri="{FF2B5EF4-FFF2-40B4-BE49-F238E27FC236}">
                <a16:creationId xmlns:a16="http://schemas.microsoft.com/office/drawing/2014/main" id="{5B9B6E60-FE24-4100-9A9E-88745327C254}"/>
              </a:ext>
            </a:extLst>
          </p:cNvPr>
          <p:cNvSpPr>
            <a:spLocks noChangeArrowheads="1"/>
          </p:cNvSpPr>
          <p:nvPr/>
        </p:nvSpPr>
        <p:spPr bwMode="auto">
          <a:xfrm rot="16200000">
            <a:off x="2164140" y="3956839"/>
            <a:ext cx="634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bg1"/>
                </a:solidFill>
                <a:latin typeface="Times New Roman" panose="02020603050405020304" pitchFamily="18" charset="0"/>
                <a:cs typeface="Times New Roman" panose="02020603050405020304" pitchFamily="18" charset="0"/>
              </a:rPr>
              <a:t>70.7%</a:t>
            </a:r>
            <a:endPar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1028" name="Picture 4" descr="ØµÙØ±Ø© Ø°Ø§Øª ØµÙØ©">
            <a:extLst>
              <a:ext uri="{FF2B5EF4-FFF2-40B4-BE49-F238E27FC236}">
                <a16:creationId xmlns:a16="http://schemas.microsoft.com/office/drawing/2014/main" id="{ED3982BD-8CA3-43CD-9FE6-EC54AEA0E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3348" y="2488402"/>
            <a:ext cx="797000" cy="731333"/>
          </a:xfrm>
          <a:prstGeom prst="rect">
            <a:avLst/>
          </a:prstGeom>
          <a:noFill/>
          <a:extLst>
            <a:ext uri="{909E8E84-426E-40DD-AFC4-6F175D3DCCD1}">
              <a14:hiddenFill xmlns:a14="http://schemas.microsoft.com/office/drawing/2010/main">
                <a:solidFill>
                  <a:srgbClr val="FFFFFF"/>
                </a:solidFill>
              </a14:hiddenFill>
            </a:ext>
          </a:extLst>
        </p:spPr>
      </p:pic>
      <p:sp>
        <p:nvSpPr>
          <p:cNvPr id="277" name="Rounded Rectangle 1">
            <a:extLst>
              <a:ext uri="{FF2B5EF4-FFF2-40B4-BE49-F238E27FC236}">
                <a16:creationId xmlns:a16="http://schemas.microsoft.com/office/drawing/2014/main" id="{510938A9-70F4-4794-B3B1-F8E0F950D39A}"/>
              </a:ext>
            </a:extLst>
          </p:cNvPr>
          <p:cNvSpPr/>
          <p:nvPr/>
        </p:nvSpPr>
        <p:spPr>
          <a:xfrm flipV="1">
            <a:off x="3371621" y="1560689"/>
            <a:ext cx="598173" cy="3868036"/>
          </a:xfrm>
          <a:prstGeom prst="roundRect">
            <a:avLst>
              <a:gd name="adj" fmla="val 50000"/>
            </a:avLst>
          </a:prstGeom>
          <a:solidFill>
            <a:schemeClr val="bg1"/>
          </a:solidFill>
          <a:ln w="76200">
            <a:solidFill>
              <a:schemeClr val="accent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
            <a:extLst>
              <a:ext uri="{FF2B5EF4-FFF2-40B4-BE49-F238E27FC236}">
                <a16:creationId xmlns:a16="http://schemas.microsoft.com/office/drawing/2014/main" id="{D12B08C2-8A8D-4E96-B180-476F62D20870}"/>
              </a:ext>
            </a:extLst>
          </p:cNvPr>
          <p:cNvSpPr/>
          <p:nvPr/>
        </p:nvSpPr>
        <p:spPr>
          <a:xfrm flipV="1">
            <a:off x="3401460" y="4025354"/>
            <a:ext cx="530940" cy="1369349"/>
          </a:xfrm>
          <a:prstGeom prst="roundRect">
            <a:avLst>
              <a:gd name="adj" fmla="val 47042"/>
            </a:avLst>
          </a:prstGeom>
          <a:solidFill>
            <a:schemeClr val="accent2">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9">
            <a:extLst>
              <a:ext uri="{FF2B5EF4-FFF2-40B4-BE49-F238E27FC236}">
                <a16:creationId xmlns:a16="http://schemas.microsoft.com/office/drawing/2014/main" id="{FF73F4D3-EAC3-440A-8BC5-CD6944A449BA}"/>
              </a:ext>
            </a:extLst>
          </p:cNvPr>
          <p:cNvSpPr>
            <a:spLocks noChangeArrowheads="1"/>
          </p:cNvSpPr>
          <p:nvPr/>
        </p:nvSpPr>
        <p:spPr bwMode="auto">
          <a:xfrm>
            <a:off x="2599761" y="5622728"/>
            <a:ext cx="891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Times New Roman" panose="02020603050405020304" pitchFamily="18" charset="0"/>
                <a:cs typeface="Times New Roman" panose="02020603050405020304" pitchFamily="18" charset="0"/>
              </a:rPr>
              <a:t>2016</a:t>
            </a:r>
          </a:p>
        </p:txBody>
      </p:sp>
      <p:sp>
        <p:nvSpPr>
          <p:cNvPr id="282" name="Oval 281">
            <a:extLst>
              <a:ext uri="{FF2B5EF4-FFF2-40B4-BE49-F238E27FC236}">
                <a16:creationId xmlns:a16="http://schemas.microsoft.com/office/drawing/2014/main" id="{34FFE21F-9BBE-4514-ABF2-0D7083664C26}"/>
              </a:ext>
            </a:extLst>
          </p:cNvPr>
          <p:cNvSpPr/>
          <p:nvPr/>
        </p:nvSpPr>
        <p:spPr>
          <a:xfrm flipV="1">
            <a:off x="3259354" y="3747277"/>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 name="Picture 2" descr="ØµÙØ±Ø© Ø°Ø§Øª ØµÙØ©">
            <a:extLst>
              <a:ext uri="{FF2B5EF4-FFF2-40B4-BE49-F238E27FC236}">
                <a16:creationId xmlns:a16="http://schemas.microsoft.com/office/drawing/2014/main" id="{10F7FBC3-D4D1-4CD4-BF80-4F3A94D804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5525" y="3795551"/>
            <a:ext cx="697306" cy="626850"/>
          </a:xfrm>
          <a:prstGeom prst="rect">
            <a:avLst/>
          </a:prstGeom>
          <a:noFill/>
          <a:extLst>
            <a:ext uri="{909E8E84-426E-40DD-AFC4-6F175D3DCCD1}">
              <a14:hiddenFill xmlns:a14="http://schemas.microsoft.com/office/drawing/2010/main">
                <a:solidFill>
                  <a:srgbClr val="FFFFFF"/>
                </a:solidFill>
              </a14:hiddenFill>
            </a:ext>
          </a:extLst>
        </p:spPr>
      </p:pic>
      <p:sp>
        <p:nvSpPr>
          <p:cNvPr id="284" name="Rectangle 14">
            <a:extLst>
              <a:ext uri="{FF2B5EF4-FFF2-40B4-BE49-F238E27FC236}">
                <a16:creationId xmlns:a16="http://schemas.microsoft.com/office/drawing/2014/main" id="{61E70E91-AD06-4CAD-B5D2-4CF54C3FC938}"/>
              </a:ext>
            </a:extLst>
          </p:cNvPr>
          <p:cNvSpPr>
            <a:spLocks noChangeArrowheads="1"/>
          </p:cNvSpPr>
          <p:nvPr/>
        </p:nvSpPr>
        <p:spPr bwMode="auto">
          <a:xfrm rot="16200000">
            <a:off x="3349536" y="4750028"/>
            <a:ext cx="634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accent5">
                    <a:lumMod val="50000"/>
                  </a:schemeClr>
                </a:solidFill>
                <a:latin typeface="Times New Roman" panose="02020603050405020304" pitchFamily="18" charset="0"/>
                <a:cs typeface="Times New Roman" panose="02020603050405020304" pitchFamily="18" charset="0"/>
              </a:rPr>
              <a:t>30.3%</a:t>
            </a:r>
            <a:endParaRPr kumimoji="0" lang="en-US" altLang="en-US"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sp>
        <p:nvSpPr>
          <p:cNvPr id="285" name="Rounded Rectangle 1">
            <a:extLst>
              <a:ext uri="{FF2B5EF4-FFF2-40B4-BE49-F238E27FC236}">
                <a16:creationId xmlns:a16="http://schemas.microsoft.com/office/drawing/2014/main" id="{CE10D263-6836-4AF3-9BA0-AAC5C81E9C80}"/>
              </a:ext>
            </a:extLst>
          </p:cNvPr>
          <p:cNvSpPr/>
          <p:nvPr/>
        </p:nvSpPr>
        <p:spPr>
          <a:xfrm flipV="1">
            <a:off x="4923697" y="1548652"/>
            <a:ext cx="598173" cy="3868036"/>
          </a:xfrm>
          <a:prstGeom prst="roundRect">
            <a:avLst>
              <a:gd name="adj" fmla="val 50000"/>
            </a:avLst>
          </a:prstGeom>
          <a:solidFill>
            <a:schemeClr val="bg1"/>
          </a:solidFill>
          <a:ln w="76200">
            <a:solidFill>
              <a:schemeClr val="accent2">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
            <a:extLst>
              <a:ext uri="{FF2B5EF4-FFF2-40B4-BE49-F238E27FC236}">
                <a16:creationId xmlns:a16="http://schemas.microsoft.com/office/drawing/2014/main" id="{C1FC2FEE-C3DF-4300-B2E9-E79F37048827}"/>
              </a:ext>
            </a:extLst>
          </p:cNvPr>
          <p:cNvSpPr/>
          <p:nvPr/>
        </p:nvSpPr>
        <p:spPr>
          <a:xfrm flipV="1">
            <a:off x="4953536" y="2391718"/>
            <a:ext cx="530940" cy="2990951"/>
          </a:xfrm>
          <a:prstGeom prst="roundRect">
            <a:avLst>
              <a:gd name="adj" fmla="val 47042"/>
            </a:avLst>
          </a:prstGeom>
          <a:solidFill>
            <a:srgbClr val="5B9BD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80C21A9A-E54C-4D57-B5EC-77B521806D0E}"/>
              </a:ext>
            </a:extLst>
          </p:cNvPr>
          <p:cNvSpPr/>
          <p:nvPr/>
        </p:nvSpPr>
        <p:spPr>
          <a:xfrm flipV="1">
            <a:off x="4787362" y="2303479"/>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14">
            <a:extLst>
              <a:ext uri="{FF2B5EF4-FFF2-40B4-BE49-F238E27FC236}">
                <a16:creationId xmlns:a16="http://schemas.microsoft.com/office/drawing/2014/main" id="{5788E1F3-66DA-4D54-81D4-E6FCD3A9E2A9}"/>
              </a:ext>
            </a:extLst>
          </p:cNvPr>
          <p:cNvSpPr>
            <a:spLocks noChangeArrowheads="1"/>
          </p:cNvSpPr>
          <p:nvPr/>
        </p:nvSpPr>
        <p:spPr bwMode="auto">
          <a:xfrm rot="16200000">
            <a:off x="4891299" y="3952823"/>
            <a:ext cx="634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bg1"/>
                </a:solidFill>
                <a:latin typeface="Times New Roman" panose="02020603050405020304" pitchFamily="18" charset="0"/>
                <a:cs typeface="Times New Roman" panose="02020603050405020304" pitchFamily="18" charset="0"/>
              </a:rPr>
              <a:t>72.1%</a:t>
            </a:r>
            <a:endPar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289" name="Picture 4" descr="ØµÙØ±Ø© Ø°Ø§Øª ØµÙØ©">
            <a:extLst>
              <a:ext uri="{FF2B5EF4-FFF2-40B4-BE49-F238E27FC236}">
                <a16:creationId xmlns:a16="http://schemas.microsoft.com/office/drawing/2014/main" id="{0CD3D970-F365-4086-8690-27B62FC80A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506" y="2327970"/>
            <a:ext cx="797000" cy="731333"/>
          </a:xfrm>
          <a:prstGeom prst="rect">
            <a:avLst/>
          </a:prstGeom>
          <a:noFill/>
          <a:extLst>
            <a:ext uri="{909E8E84-426E-40DD-AFC4-6F175D3DCCD1}">
              <a14:hiddenFill xmlns:a14="http://schemas.microsoft.com/office/drawing/2010/main">
                <a:solidFill>
                  <a:srgbClr val="FFFFFF"/>
                </a:solidFill>
              </a14:hiddenFill>
            </a:ext>
          </a:extLst>
        </p:spPr>
      </p:pic>
      <p:sp>
        <p:nvSpPr>
          <p:cNvPr id="290" name="Rounded Rectangle 1">
            <a:extLst>
              <a:ext uri="{FF2B5EF4-FFF2-40B4-BE49-F238E27FC236}">
                <a16:creationId xmlns:a16="http://schemas.microsoft.com/office/drawing/2014/main" id="{F6C1A00B-2CF4-434A-A398-BA2811188CDB}"/>
              </a:ext>
            </a:extLst>
          </p:cNvPr>
          <p:cNvSpPr/>
          <p:nvPr/>
        </p:nvSpPr>
        <p:spPr>
          <a:xfrm flipV="1">
            <a:off x="6098779" y="1556673"/>
            <a:ext cx="598173" cy="3868036"/>
          </a:xfrm>
          <a:prstGeom prst="roundRect">
            <a:avLst>
              <a:gd name="adj" fmla="val 50000"/>
            </a:avLst>
          </a:prstGeom>
          <a:solidFill>
            <a:schemeClr val="bg1"/>
          </a:solidFill>
          <a:ln w="76200">
            <a:solidFill>
              <a:schemeClr val="accent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
            <a:extLst>
              <a:ext uri="{FF2B5EF4-FFF2-40B4-BE49-F238E27FC236}">
                <a16:creationId xmlns:a16="http://schemas.microsoft.com/office/drawing/2014/main" id="{BBBEAD1F-8C46-40F1-BB31-A74914F1FE01}"/>
              </a:ext>
            </a:extLst>
          </p:cNvPr>
          <p:cNvSpPr/>
          <p:nvPr/>
        </p:nvSpPr>
        <p:spPr>
          <a:xfrm flipV="1">
            <a:off x="6128618" y="4021338"/>
            <a:ext cx="530940" cy="1369349"/>
          </a:xfrm>
          <a:prstGeom prst="roundRect">
            <a:avLst>
              <a:gd name="adj" fmla="val 47042"/>
            </a:avLst>
          </a:prstGeom>
          <a:solidFill>
            <a:schemeClr val="accent2">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9">
            <a:extLst>
              <a:ext uri="{FF2B5EF4-FFF2-40B4-BE49-F238E27FC236}">
                <a16:creationId xmlns:a16="http://schemas.microsoft.com/office/drawing/2014/main" id="{56EC9486-122F-40F6-91AA-DE62216CFDA6}"/>
              </a:ext>
            </a:extLst>
          </p:cNvPr>
          <p:cNvSpPr>
            <a:spLocks noChangeArrowheads="1"/>
          </p:cNvSpPr>
          <p:nvPr/>
        </p:nvSpPr>
        <p:spPr bwMode="auto">
          <a:xfrm>
            <a:off x="5326919" y="5618712"/>
            <a:ext cx="891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Times New Roman" panose="02020603050405020304" pitchFamily="18" charset="0"/>
                <a:cs typeface="Times New Roman" panose="02020603050405020304" pitchFamily="18" charset="0"/>
              </a:rPr>
              <a:t>2030</a:t>
            </a:r>
          </a:p>
        </p:txBody>
      </p:sp>
      <p:sp>
        <p:nvSpPr>
          <p:cNvPr id="293" name="Oval 292">
            <a:extLst>
              <a:ext uri="{FF2B5EF4-FFF2-40B4-BE49-F238E27FC236}">
                <a16:creationId xmlns:a16="http://schemas.microsoft.com/office/drawing/2014/main" id="{F3BFD5DA-E375-45BE-9A28-A838927D0273}"/>
              </a:ext>
            </a:extLst>
          </p:cNvPr>
          <p:cNvSpPr/>
          <p:nvPr/>
        </p:nvSpPr>
        <p:spPr>
          <a:xfrm flipV="1">
            <a:off x="5986512" y="3779357"/>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4" name="Picture 2" descr="ØµÙØ±Ø© Ø°Ø§Øª ØµÙØ©">
            <a:extLst>
              <a:ext uri="{FF2B5EF4-FFF2-40B4-BE49-F238E27FC236}">
                <a16:creationId xmlns:a16="http://schemas.microsoft.com/office/drawing/2014/main" id="{50CA2795-1E3E-442F-A912-E67BDF116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683" y="3827631"/>
            <a:ext cx="697306" cy="626850"/>
          </a:xfrm>
          <a:prstGeom prst="rect">
            <a:avLst/>
          </a:prstGeom>
          <a:noFill/>
          <a:extLst>
            <a:ext uri="{909E8E84-426E-40DD-AFC4-6F175D3DCCD1}">
              <a14:hiddenFill xmlns:a14="http://schemas.microsoft.com/office/drawing/2010/main">
                <a:solidFill>
                  <a:srgbClr val="FFFFFF"/>
                </a:solidFill>
              </a14:hiddenFill>
            </a:ext>
          </a:extLst>
        </p:spPr>
      </p:pic>
      <p:sp>
        <p:nvSpPr>
          <p:cNvPr id="295" name="Rectangle 14">
            <a:extLst>
              <a:ext uri="{FF2B5EF4-FFF2-40B4-BE49-F238E27FC236}">
                <a16:creationId xmlns:a16="http://schemas.microsoft.com/office/drawing/2014/main" id="{53F4864B-D364-4C05-AF38-F361817C93CD}"/>
              </a:ext>
            </a:extLst>
          </p:cNvPr>
          <p:cNvSpPr>
            <a:spLocks noChangeArrowheads="1"/>
          </p:cNvSpPr>
          <p:nvPr/>
        </p:nvSpPr>
        <p:spPr bwMode="auto">
          <a:xfrm rot="16200000">
            <a:off x="6076694" y="4746012"/>
            <a:ext cx="634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accent5">
                    <a:lumMod val="50000"/>
                  </a:schemeClr>
                </a:solidFill>
                <a:latin typeface="Times New Roman" panose="02020603050405020304" pitchFamily="18" charset="0"/>
                <a:cs typeface="Times New Roman" panose="02020603050405020304" pitchFamily="18" charset="0"/>
              </a:rPr>
              <a:t>30.2%</a:t>
            </a:r>
            <a:endParaRPr kumimoji="0" lang="en-US" altLang="en-US"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sp>
        <p:nvSpPr>
          <p:cNvPr id="305" name="Rounded Rectangle 1">
            <a:extLst>
              <a:ext uri="{FF2B5EF4-FFF2-40B4-BE49-F238E27FC236}">
                <a16:creationId xmlns:a16="http://schemas.microsoft.com/office/drawing/2014/main" id="{72144044-9AD4-4B96-9277-B6FEE4CD17CA}"/>
              </a:ext>
            </a:extLst>
          </p:cNvPr>
          <p:cNvSpPr/>
          <p:nvPr/>
        </p:nvSpPr>
        <p:spPr>
          <a:xfrm flipV="1">
            <a:off x="7807267" y="1544643"/>
            <a:ext cx="598173" cy="3868036"/>
          </a:xfrm>
          <a:prstGeom prst="roundRect">
            <a:avLst>
              <a:gd name="adj" fmla="val 50000"/>
            </a:avLst>
          </a:prstGeom>
          <a:solidFill>
            <a:schemeClr val="bg1"/>
          </a:solidFill>
          <a:ln w="76200">
            <a:solidFill>
              <a:schemeClr val="accent2">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2">
            <a:extLst>
              <a:ext uri="{FF2B5EF4-FFF2-40B4-BE49-F238E27FC236}">
                <a16:creationId xmlns:a16="http://schemas.microsoft.com/office/drawing/2014/main" id="{60696841-2DB1-4547-A3AB-BE2CAA4D66FD}"/>
              </a:ext>
            </a:extLst>
          </p:cNvPr>
          <p:cNvSpPr/>
          <p:nvPr/>
        </p:nvSpPr>
        <p:spPr>
          <a:xfrm flipV="1">
            <a:off x="7837106" y="2598808"/>
            <a:ext cx="530940" cy="2779851"/>
          </a:xfrm>
          <a:prstGeom prst="roundRect">
            <a:avLst>
              <a:gd name="adj" fmla="val 47042"/>
            </a:avLst>
          </a:prstGeom>
          <a:solidFill>
            <a:srgbClr val="5B9BD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 name="Picture 4" descr="ØµÙØ±Ø© Ø°Ø§Øª ØµÙØ©">
            <a:extLst>
              <a:ext uri="{FF2B5EF4-FFF2-40B4-BE49-F238E27FC236}">
                <a16:creationId xmlns:a16="http://schemas.microsoft.com/office/drawing/2014/main" id="{8B04B37B-43CD-49F5-84A0-DD7700B4A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076" y="2492405"/>
            <a:ext cx="797000" cy="731333"/>
          </a:xfrm>
          <a:prstGeom prst="rect">
            <a:avLst/>
          </a:prstGeom>
          <a:noFill/>
          <a:extLst>
            <a:ext uri="{909E8E84-426E-40DD-AFC4-6F175D3DCCD1}">
              <a14:hiddenFill xmlns:a14="http://schemas.microsoft.com/office/drawing/2010/main">
                <a:solidFill>
                  <a:srgbClr val="FFFFFF"/>
                </a:solidFill>
              </a14:hiddenFill>
            </a:ext>
          </a:extLst>
        </p:spPr>
      </p:pic>
      <p:sp>
        <p:nvSpPr>
          <p:cNvPr id="308" name="Rounded Rectangle 1">
            <a:extLst>
              <a:ext uri="{FF2B5EF4-FFF2-40B4-BE49-F238E27FC236}">
                <a16:creationId xmlns:a16="http://schemas.microsoft.com/office/drawing/2014/main" id="{25E274A6-F345-46BD-80C9-CF86B29FA02D}"/>
              </a:ext>
            </a:extLst>
          </p:cNvPr>
          <p:cNvSpPr/>
          <p:nvPr/>
        </p:nvSpPr>
        <p:spPr>
          <a:xfrm flipV="1">
            <a:off x="8982349" y="1552664"/>
            <a:ext cx="598173" cy="3868036"/>
          </a:xfrm>
          <a:prstGeom prst="roundRect">
            <a:avLst>
              <a:gd name="adj" fmla="val 50000"/>
            </a:avLst>
          </a:prstGeom>
          <a:solidFill>
            <a:schemeClr val="bg1"/>
          </a:solidFill>
          <a:ln w="76200">
            <a:solidFill>
              <a:schemeClr val="accent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2">
            <a:extLst>
              <a:ext uri="{FF2B5EF4-FFF2-40B4-BE49-F238E27FC236}">
                <a16:creationId xmlns:a16="http://schemas.microsoft.com/office/drawing/2014/main" id="{374C2683-67D3-40CC-8693-8E9ED73FA0C4}"/>
              </a:ext>
            </a:extLst>
          </p:cNvPr>
          <p:cNvSpPr/>
          <p:nvPr/>
        </p:nvSpPr>
        <p:spPr>
          <a:xfrm flipV="1">
            <a:off x="9012188" y="3922284"/>
            <a:ext cx="530940" cy="1464394"/>
          </a:xfrm>
          <a:prstGeom prst="roundRect">
            <a:avLst>
              <a:gd name="adj" fmla="val 47042"/>
            </a:avLst>
          </a:prstGeom>
          <a:solidFill>
            <a:schemeClr val="accent2">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9">
            <a:extLst>
              <a:ext uri="{FF2B5EF4-FFF2-40B4-BE49-F238E27FC236}">
                <a16:creationId xmlns:a16="http://schemas.microsoft.com/office/drawing/2014/main" id="{51BE9195-3C79-4A2B-A052-05139C6BF791}"/>
              </a:ext>
            </a:extLst>
          </p:cNvPr>
          <p:cNvSpPr>
            <a:spLocks noChangeArrowheads="1"/>
          </p:cNvSpPr>
          <p:nvPr/>
        </p:nvSpPr>
        <p:spPr bwMode="auto">
          <a:xfrm>
            <a:off x="8210489" y="5614703"/>
            <a:ext cx="891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Times New Roman" panose="02020603050405020304" pitchFamily="18" charset="0"/>
                <a:cs typeface="Times New Roman" panose="02020603050405020304" pitchFamily="18" charset="0"/>
              </a:rPr>
              <a:t>2040</a:t>
            </a:r>
          </a:p>
        </p:txBody>
      </p:sp>
      <p:sp>
        <p:nvSpPr>
          <p:cNvPr id="311" name="Oval 310">
            <a:extLst>
              <a:ext uri="{FF2B5EF4-FFF2-40B4-BE49-F238E27FC236}">
                <a16:creationId xmlns:a16="http://schemas.microsoft.com/office/drawing/2014/main" id="{42BEE5B9-AA0A-4F31-9D7E-0C61A32FF79B}"/>
              </a:ext>
            </a:extLst>
          </p:cNvPr>
          <p:cNvSpPr/>
          <p:nvPr/>
        </p:nvSpPr>
        <p:spPr>
          <a:xfrm flipV="1">
            <a:off x="8870082" y="3594868"/>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2" name="Picture 2" descr="ØµÙØ±Ø© Ø°Ø§Øª ØµÙØ©">
            <a:extLst>
              <a:ext uri="{FF2B5EF4-FFF2-40B4-BE49-F238E27FC236}">
                <a16:creationId xmlns:a16="http://schemas.microsoft.com/office/drawing/2014/main" id="{478C7C45-D347-4363-9C17-033732C0D5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6253" y="3643142"/>
            <a:ext cx="697306" cy="626850"/>
          </a:xfrm>
          <a:prstGeom prst="rect">
            <a:avLst/>
          </a:prstGeom>
          <a:noFill/>
          <a:extLst>
            <a:ext uri="{909E8E84-426E-40DD-AFC4-6F175D3DCCD1}">
              <a14:hiddenFill xmlns:a14="http://schemas.microsoft.com/office/drawing/2010/main">
                <a:solidFill>
                  <a:srgbClr val="FFFFFF"/>
                </a:solidFill>
              </a14:hiddenFill>
            </a:ext>
          </a:extLst>
        </p:spPr>
      </p:pic>
      <p:sp>
        <p:nvSpPr>
          <p:cNvPr id="313" name="Oval 312">
            <a:extLst>
              <a:ext uri="{FF2B5EF4-FFF2-40B4-BE49-F238E27FC236}">
                <a16:creationId xmlns:a16="http://schemas.microsoft.com/office/drawing/2014/main" id="{CBD876B7-78F9-4AAC-912B-A19A9E70B3C4}"/>
              </a:ext>
            </a:extLst>
          </p:cNvPr>
          <p:cNvSpPr/>
          <p:nvPr/>
        </p:nvSpPr>
        <p:spPr>
          <a:xfrm flipV="1">
            <a:off x="7658901" y="2479939"/>
            <a:ext cx="873293" cy="731333"/>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14">
            <a:extLst>
              <a:ext uri="{FF2B5EF4-FFF2-40B4-BE49-F238E27FC236}">
                <a16:creationId xmlns:a16="http://schemas.microsoft.com/office/drawing/2014/main" id="{8DCA1C26-76A9-4114-B4E1-08D1294944A1}"/>
              </a:ext>
            </a:extLst>
          </p:cNvPr>
          <p:cNvSpPr>
            <a:spLocks noChangeArrowheads="1"/>
          </p:cNvSpPr>
          <p:nvPr/>
        </p:nvSpPr>
        <p:spPr bwMode="auto">
          <a:xfrm rot="16200000">
            <a:off x="7762840" y="3948813"/>
            <a:ext cx="634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bg1"/>
                </a:solidFill>
                <a:latin typeface="Times New Roman" panose="02020603050405020304" pitchFamily="18" charset="0"/>
                <a:cs typeface="Times New Roman" panose="02020603050405020304" pitchFamily="18" charset="0"/>
              </a:rPr>
              <a:t>71.3%</a:t>
            </a:r>
            <a:endPar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315" name="Rectangle 14">
            <a:extLst>
              <a:ext uri="{FF2B5EF4-FFF2-40B4-BE49-F238E27FC236}">
                <a16:creationId xmlns:a16="http://schemas.microsoft.com/office/drawing/2014/main" id="{53BBBA62-DE35-4BAD-A705-594FFA18EFF2}"/>
              </a:ext>
            </a:extLst>
          </p:cNvPr>
          <p:cNvSpPr>
            <a:spLocks noChangeArrowheads="1"/>
          </p:cNvSpPr>
          <p:nvPr/>
        </p:nvSpPr>
        <p:spPr bwMode="auto">
          <a:xfrm rot="16200000">
            <a:off x="8948235" y="4621684"/>
            <a:ext cx="634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chemeClr val="accent5">
                    <a:lumMod val="50000"/>
                  </a:schemeClr>
                </a:solidFill>
                <a:latin typeface="Times New Roman" panose="02020603050405020304" pitchFamily="18" charset="0"/>
                <a:cs typeface="Times New Roman" panose="02020603050405020304" pitchFamily="18" charset="0"/>
              </a:rPr>
              <a:t>32.7%</a:t>
            </a:r>
            <a:endParaRPr kumimoji="0" lang="en-US" altLang="en-US"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7EF5C3E-3CDA-4DC8-AEE9-4489163075BC}"/>
              </a:ext>
            </a:extLst>
          </p:cNvPr>
          <p:cNvGrpSpPr/>
          <p:nvPr/>
        </p:nvGrpSpPr>
        <p:grpSpPr>
          <a:xfrm>
            <a:off x="2660766" y="6235461"/>
            <a:ext cx="6425159" cy="485878"/>
            <a:chOff x="4164717" y="6259525"/>
            <a:chExt cx="6425159" cy="485878"/>
          </a:xfrm>
        </p:grpSpPr>
        <p:pic>
          <p:nvPicPr>
            <p:cNvPr id="316" name="Picture 4" descr="ØµÙØ±Ø© Ø°Ø§Øª ØµÙØ©">
              <a:extLst>
                <a:ext uri="{FF2B5EF4-FFF2-40B4-BE49-F238E27FC236}">
                  <a16:creationId xmlns:a16="http://schemas.microsoft.com/office/drawing/2014/main" id="{BBABFD2F-E25E-419E-9BDE-5EB34400D9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8306" y="6259525"/>
              <a:ext cx="511570" cy="469420"/>
            </a:xfrm>
            <a:prstGeom prst="rect">
              <a:avLst/>
            </a:prstGeom>
            <a:noFill/>
            <a:extLst>
              <a:ext uri="{909E8E84-426E-40DD-AFC4-6F175D3DCCD1}">
                <a14:hiddenFill xmlns:a14="http://schemas.microsoft.com/office/drawing/2010/main">
                  <a:solidFill>
                    <a:srgbClr val="FFFFFF"/>
                  </a:solidFill>
                </a14:hiddenFill>
              </a:ext>
            </a:extLst>
          </p:spPr>
        </p:pic>
        <p:sp>
          <p:nvSpPr>
            <p:cNvPr id="317" name="TextBox 316">
              <a:extLst>
                <a:ext uri="{FF2B5EF4-FFF2-40B4-BE49-F238E27FC236}">
                  <a16:creationId xmlns:a16="http://schemas.microsoft.com/office/drawing/2014/main" id="{032FD4AE-BE16-4CBD-B78B-EDD1DF7F9CCF}"/>
                </a:ext>
              </a:extLst>
            </p:cNvPr>
            <p:cNvSpPr txBox="1"/>
            <p:nvPr/>
          </p:nvSpPr>
          <p:spPr>
            <a:xfrm>
              <a:off x="7441327" y="6329792"/>
              <a:ext cx="2641249" cy="400110"/>
            </a:xfrm>
            <a:prstGeom prst="rect">
              <a:avLst/>
            </a:prstGeom>
            <a:noFill/>
          </p:spPr>
          <p:txBody>
            <a:bodyPr wrap="square" rtlCol="0">
              <a:spAutoFit/>
            </a:bodyPr>
            <a:lstStyle/>
            <a:p>
              <a:pPr algn="r" rtl="1">
                <a:buClr>
                  <a:schemeClr val="accent2">
                    <a:lumMod val="75000"/>
                  </a:schemeClr>
                </a:buClr>
                <a:buSzPct val="150000"/>
              </a:pPr>
              <a:r>
                <a:rPr lang="ar-KW" sz="2000" b="1" dirty="0">
                  <a:solidFill>
                    <a:schemeClr val="tx2">
                      <a:lumMod val="75000"/>
                    </a:schemeClr>
                  </a:solidFill>
                  <a:cs typeface="+mj-cs"/>
                </a:rPr>
                <a:t>حصة الدول العربية من أوبك</a:t>
              </a:r>
              <a:endParaRPr lang="en-US" sz="2000" b="1" dirty="0">
                <a:solidFill>
                  <a:schemeClr val="tx2">
                    <a:lumMod val="75000"/>
                  </a:schemeClr>
                </a:solidFill>
                <a:cs typeface="+mj-cs"/>
              </a:endParaRPr>
            </a:p>
          </p:txBody>
        </p:sp>
        <p:pic>
          <p:nvPicPr>
            <p:cNvPr id="318" name="Picture 2" descr="ØµÙØ±Ø© Ø°Ø§Øª ØµÙØ©">
              <a:extLst>
                <a:ext uri="{FF2B5EF4-FFF2-40B4-BE49-F238E27FC236}">
                  <a16:creationId xmlns:a16="http://schemas.microsoft.com/office/drawing/2014/main" id="{A723F6CC-B4A4-47FF-AF31-05E527788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663" y="6296898"/>
              <a:ext cx="498916" cy="448505"/>
            </a:xfrm>
            <a:prstGeom prst="rect">
              <a:avLst/>
            </a:prstGeom>
            <a:noFill/>
            <a:extLst>
              <a:ext uri="{909E8E84-426E-40DD-AFC4-6F175D3DCCD1}">
                <a14:hiddenFill xmlns:a14="http://schemas.microsoft.com/office/drawing/2010/main">
                  <a:solidFill>
                    <a:srgbClr val="FFFFFF"/>
                  </a:solidFill>
                </a14:hiddenFill>
              </a:ext>
            </a:extLst>
          </p:spPr>
        </p:pic>
        <p:sp>
          <p:nvSpPr>
            <p:cNvPr id="319" name="TextBox 318">
              <a:extLst>
                <a:ext uri="{FF2B5EF4-FFF2-40B4-BE49-F238E27FC236}">
                  <a16:creationId xmlns:a16="http://schemas.microsoft.com/office/drawing/2014/main" id="{F7F45810-97AA-4ADE-BE32-1A3D50999B51}"/>
                </a:ext>
              </a:extLst>
            </p:cNvPr>
            <p:cNvSpPr txBox="1"/>
            <p:nvPr/>
          </p:nvSpPr>
          <p:spPr>
            <a:xfrm>
              <a:off x="4164717" y="6325780"/>
              <a:ext cx="2641249" cy="400110"/>
            </a:xfrm>
            <a:prstGeom prst="rect">
              <a:avLst/>
            </a:prstGeom>
            <a:noFill/>
          </p:spPr>
          <p:txBody>
            <a:bodyPr wrap="square" rtlCol="0">
              <a:spAutoFit/>
            </a:bodyPr>
            <a:lstStyle/>
            <a:p>
              <a:pPr algn="r" rtl="1">
                <a:buClr>
                  <a:schemeClr val="accent2">
                    <a:lumMod val="75000"/>
                  </a:schemeClr>
                </a:buClr>
                <a:buSzPct val="150000"/>
              </a:pPr>
              <a:r>
                <a:rPr lang="ar-KW" sz="2000" b="1" dirty="0">
                  <a:solidFill>
                    <a:schemeClr val="accent2">
                      <a:lumMod val="50000"/>
                    </a:schemeClr>
                  </a:solidFill>
                  <a:cs typeface="+mj-cs"/>
                </a:rPr>
                <a:t>حصة الدول العربية من العالم</a:t>
              </a:r>
              <a:endParaRPr lang="en-US" sz="2000" b="1" dirty="0">
                <a:solidFill>
                  <a:schemeClr val="accent2">
                    <a:lumMod val="50000"/>
                  </a:schemeClr>
                </a:solidFill>
                <a:cs typeface="+mj-cs"/>
              </a:endParaRPr>
            </a:p>
          </p:txBody>
        </p:sp>
      </p:grpSp>
      <p:grpSp>
        <p:nvGrpSpPr>
          <p:cNvPr id="505" name="Group 504">
            <a:extLst>
              <a:ext uri="{FF2B5EF4-FFF2-40B4-BE49-F238E27FC236}">
                <a16:creationId xmlns:a16="http://schemas.microsoft.com/office/drawing/2014/main" id="{277FD624-35C9-4A2D-899A-55DE3D6374C6}"/>
              </a:ext>
            </a:extLst>
          </p:cNvPr>
          <p:cNvGrpSpPr/>
          <p:nvPr/>
        </p:nvGrpSpPr>
        <p:grpSpPr>
          <a:xfrm>
            <a:off x="10668" y="999377"/>
            <a:ext cx="12162700" cy="5858623"/>
            <a:chOff x="1751012" y="1676400"/>
            <a:chExt cx="8576143" cy="4277710"/>
          </a:xfrm>
          <a:solidFill>
            <a:schemeClr val="tx1">
              <a:lumMod val="50000"/>
              <a:lumOff val="50000"/>
              <a:alpha val="10000"/>
            </a:schemeClr>
          </a:solidFill>
        </p:grpSpPr>
        <p:sp>
          <p:nvSpPr>
            <p:cNvPr id="506" name="Freeform 1208">
              <a:extLst>
                <a:ext uri="{FF2B5EF4-FFF2-40B4-BE49-F238E27FC236}">
                  <a16:creationId xmlns:a16="http://schemas.microsoft.com/office/drawing/2014/main" id="{9915ADC6-03A8-4578-B173-A438D8151253}"/>
                </a:ext>
              </a:extLst>
            </p:cNvPr>
            <p:cNvSpPr>
              <a:spLocks/>
            </p:cNvSpPr>
            <p:nvPr/>
          </p:nvSpPr>
          <p:spPr bwMode="auto">
            <a:xfrm>
              <a:off x="5357220" y="3485722"/>
              <a:ext cx="1635229" cy="1832119"/>
            </a:xfrm>
            <a:custGeom>
              <a:avLst/>
              <a:gdLst/>
              <a:ahLst/>
              <a:cxnLst>
                <a:cxn ang="0">
                  <a:pos x="321" y="7"/>
                </a:cxn>
                <a:cxn ang="0">
                  <a:pos x="324" y="18"/>
                </a:cxn>
                <a:cxn ang="0">
                  <a:pos x="325" y="34"/>
                </a:cxn>
                <a:cxn ang="0">
                  <a:pos x="339" y="58"/>
                </a:cxn>
                <a:cxn ang="0">
                  <a:pos x="405" y="89"/>
                </a:cxn>
                <a:cxn ang="0">
                  <a:pos x="428" y="77"/>
                </a:cxn>
                <a:cxn ang="0">
                  <a:pos x="461" y="64"/>
                </a:cxn>
                <a:cxn ang="0">
                  <a:pos x="482" y="73"/>
                </a:cxn>
                <a:cxn ang="0">
                  <a:pos x="546" y="82"/>
                </a:cxn>
                <a:cxn ang="0">
                  <a:pos x="590" y="83"/>
                </a:cxn>
                <a:cxn ang="0">
                  <a:pos x="599" y="113"/>
                </a:cxn>
                <a:cxn ang="0">
                  <a:pos x="571" y="99"/>
                </a:cxn>
                <a:cxn ang="0">
                  <a:pos x="626" y="205"/>
                </a:cxn>
                <a:cxn ang="0">
                  <a:pos x="639" y="240"/>
                </a:cxn>
                <a:cxn ang="0">
                  <a:pos x="659" y="277"/>
                </a:cxn>
                <a:cxn ang="0">
                  <a:pos x="697" y="308"/>
                </a:cxn>
                <a:cxn ang="0">
                  <a:pos x="700" y="326"/>
                </a:cxn>
                <a:cxn ang="0">
                  <a:pos x="717" y="338"/>
                </a:cxn>
                <a:cxn ang="0">
                  <a:pos x="742" y="331"/>
                </a:cxn>
                <a:cxn ang="0">
                  <a:pos x="771" y="380"/>
                </a:cxn>
                <a:cxn ang="0">
                  <a:pos x="702" y="453"/>
                </a:cxn>
                <a:cxn ang="0">
                  <a:pos x="655" y="511"/>
                </a:cxn>
                <a:cxn ang="0">
                  <a:pos x="655" y="563"/>
                </a:cxn>
                <a:cxn ang="0">
                  <a:pos x="665" y="589"/>
                </a:cxn>
                <a:cxn ang="0">
                  <a:pos x="658" y="650"/>
                </a:cxn>
                <a:cxn ang="0">
                  <a:pos x="609" y="688"/>
                </a:cxn>
                <a:cxn ang="0">
                  <a:pos x="597" y="707"/>
                </a:cxn>
                <a:cxn ang="0">
                  <a:pos x="605" y="751"/>
                </a:cxn>
                <a:cxn ang="0">
                  <a:pos x="575" y="775"/>
                </a:cxn>
                <a:cxn ang="0">
                  <a:pos x="562" y="807"/>
                </a:cxn>
                <a:cxn ang="0">
                  <a:pos x="511" y="868"/>
                </a:cxn>
                <a:cxn ang="0">
                  <a:pos x="492" y="874"/>
                </a:cxn>
                <a:cxn ang="0">
                  <a:pos x="472" y="872"/>
                </a:cxn>
                <a:cxn ang="0">
                  <a:pos x="414" y="877"/>
                </a:cxn>
                <a:cxn ang="0">
                  <a:pos x="410" y="846"/>
                </a:cxn>
                <a:cxn ang="0">
                  <a:pos x="372" y="778"/>
                </a:cxn>
                <a:cxn ang="0">
                  <a:pos x="355" y="716"/>
                </a:cxn>
                <a:cxn ang="0">
                  <a:pos x="339" y="631"/>
                </a:cxn>
                <a:cxn ang="0">
                  <a:pos x="354" y="581"/>
                </a:cxn>
                <a:cxn ang="0">
                  <a:pos x="339" y="523"/>
                </a:cxn>
                <a:cxn ang="0">
                  <a:pos x="301" y="469"/>
                </a:cxn>
                <a:cxn ang="0">
                  <a:pos x="311" y="453"/>
                </a:cxn>
                <a:cxn ang="0">
                  <a:pos x="315" y="426"/>
                </a:cxn>
                <a:cxn ang="0">
                  <a:pos x="266" y="406"/>
                </a:cxn>
                <a:cxn ang="0">
                  <a:pos x="201" y="395"/>
                </a:cxn>
                <a:cxn ang="0">
                  <a:pos x="151" y="400"/>
                </a:cxn>
                <a:cxn ang="0">
                  <a:pos x="102" y="406"/>
                </a:cxn>
                <a:cxn ang="0">
                  <a:pos x="44" y="348"/>
                </a:cxn>
                <a:cxn ang="0">
                  <a:pos x="12" y="317"/>
                </a:cxn>
                <a:cxn ang="0">
                  <a:pos x="5" y="294"/>
                </a:cxn>
                <a:cxn ang="0">
                  <a:pos x="17" y="248"/>
                </a:cxn>
                <a:cxn ang="0">
                  <a:pos x="14" y="192"/>
                </a:cxn>
                <a:cxn ang="0">
                  <a:pos x="48" y="132"/>
                </a:cxn>
                <a:cxn ang="0">
                  <a:pos x="87" y="107"/>
                </a:cxn>
                <a:cxn ang="0">
                  <a:pos x="113" y="51"/>
                </a:cxn>
                <a:cxn ang="0">
                  <a:pos x="155" y="29"/>
                </a:cxn>
                <a:cxn ang="0">
                  <a:pos x="188" y="24"/>
                </a:cxn>
                <a:cxn ang="0">
                  <a:pos x="260" y="6"/>
                </a:cxn>
                <a:cxn ang="0">
                  <a:pos x="288" y="2"/>
                </a:cxn>
                <a:cxn ang="0">
                  <a:pos x="305" y="2"/>
                </a:cxn>
              </a:cxnLst>
              <a:rect l="0" t="0" r="r" b="b"/>
              <a:pathLst>
                <a:path w="789" h="884">
                  <a:moveTo>
                    <a:pt x="309" y="0"/>
                  </a:moveTo>
                  <a:lnTo>
                    <a:pt x="314" y="0"/>
                  </a:lnTo>
                  <a:lnTo>
                    <a:pt x="316" y="1"/>
                  </a:lnTo>
                  <a:lnTo>
                    <a:pt x="318" y="2"/>
                  </a:lnTo>
                  <a:lnTo>
                    <a:pt x="319" y="5"/>
                  </a:lnTo>
                  <a:lnTo>
                    <a:pt x="321" y="7"/>
                  </a:lnTo>
                  <a:lnTo>
                    <a:pt x="325" y="7"/>
                  </a:lnTo>
                  <a:lnTo>
                    <a:pt x="328" y="5"/>
                  </a:lnTo>
                  <a:lnTo>
                    <a:pt x="329" y="5"/>
                  </a:lnTo>
                  <a:lnTo>
                    <a:pt x="329" y="7"/>
                  </a:lnTo>
                  <a:lnTo>
                    <a:pt x="324" y="12"/>
                  </a:lnTo>
                  <a:lnTo>
                    <a:pt x="324" y="18"/>
                  </a:lnTo>
                  <a:lnTo>
                    <a:pt x="325" y="19"/>
                  </a:lnTo>
                  <a:lnTo>
                    <a:pt x="328" y="20"/>
                  </a:lnTo>
                  <a:lnTo>
                    <a:pt x="329" y="21"/>
                  </a:lnTo>
                  <a:lnTo>
                    <a:pt x="329" y="28"/>
                  </a:lnTo>
                  <a:lnTo>
                    <a:pt x="328" y="30"/>
                  </a:lnTo>
                  <a:lnTo>
                    <a:pt x="325" y="34"/>
                  </a:lnTo>
                  <a:lnTo>
                    <a:pt x="324" y="36"/>
                  </a:lnTo>
                  <a:lnTo>
                    <a:pt x="324" y="40"/>
                  </a:lnTo>
                  <a:lnTo>
                    <a:pt x="325" y="45"/>
                  </a:lnTo>
                  <a:lnTo>
                    <a:pt x="329" y="53"/>
                  </a:lnTo>
                  <a:lnTo>
                    <a:pt x="334" y="56"/>
                  </a:lnTo>
                  <a:lnTo>
                    <a:pt x="339" y="58"/>
                  </a:lnTo>
                  <a:lnTo>
                    <a:pt x="343" y="59"/>
                  </a:lnTo>
                  <a:lnTo>
                    <a:pt x="354" y="59"/>
                  </a:lnTo>
                  <a:lnTo>
                    <a:pt x="365" y="62"/>
                  </a:lnTo>
                  <a:lnTo>
                    <a:pt x="375" y="68"/>
                  </a:lnTo>
                  <a:lnTo>
                    <a:pt x="395" y="83"/>
                  </a:lnTo>
                  <a:lnTo>
                    <a:pt x="405" y="89"/>
                  </a:lnTo>
                  <a:lnTo>
                    <a:pt x="419" y="92"/>
                  </a:lnTo>
                  <a:lnTo>
                    <a:pt x="422" y="92"/>
                  </a:lnTo>
                  <a:lnTo>
                    <a:pt x="424" y="90"/>
                  </a:lnTo>
                  <a:lnTo>
                    <a:pt x="426" y="88"/>
                  </a:lnTo>
                  <a:lnTo>
                    <a:pt x="428" y="87"/>
                  </a:lnTo>
                  <a:lnTo>
                    <a:pt x="428" y="77"/>
                  </a:lnTo>
                  <a:lnTo>
                    <a:pt x="429" y="69"/>
                  </a:lnTo>
                  <a:lnTo>
                    <a:pt x="434" y="65"/>
                  </a:lnTo>
                  <a:lnTo>
                    <a:pt x="442" y="63"/>
                  </a:lnTo>
                  <a:lnTo>
                    <a:pt x="451" y="60"/>
                  </a:lnTo>
                  <a:lnTo>
                    <a:pt x="461" y="60"/>
                  </a:lnTo>
                  <a:lnTo>
                    <a:pt x="461" y="64"/>
                  </a:lnTo>
                  <a:lnTo>
                    <a:pt x="462" y="65"/>
                  </a:lnTo>
                  <a:lnTo>
                    <a:pt x="463" y="68"/>
                  </a:lnTo>
                  <a:lnTo>
                    <a:pt x="466" y="69"/>
                  </a:lnTo>
                  <a:lnTo>
                    <a:pt x="467" y="70"/>
                  </a:lnTo>
                  <a:lnTo>
                    <a:pt x="472" y="73"/>
                  </a:lnTo>
                  <a:lnTo>
                    <a:pt x="482" y="73"/>
                  </a:lnTo>
                  <a:lnTo>
                    <a:pt x="486" y="74"/>
                  </a:lnTo>
                  <a:lnTo>
                    <a:pt x="500" y="79"/>
                  </a:lnTo>
                  <a:lnTo>
                    <a:pt x="516" y="84"/>
                  </a:lnTo>
                  <a:lnTo>
                    <a:pt x="531" y="85"/>
                  </a:lnTo>
                  <a:lnTo>
                    <a:pt x="540" y="84"/>
                  </a:lnTo>
                  <a:lnTo>
                    <a:pt x="546" y="82"/>
                  </a:lnTo>
                  <a:lnTo>
                    <a:pt x="561" y="79"/>
                  </a:lnTo>
                  <a:lnTo>
                    <a:pt x="569" y="80"/>
                  </a:lnTo>
                  <a:lnTo>
                    <a:pt x="575" y="83"/>
                  </a:lnTo>
                  <a:lnTo>
                    <a:pt x="582" y="84"/>
                  </a:lnTo>
                  <a:lnTo>
                    <a:pt x="587" y="84"/>
                  </a:lnTo>
                  <a:lnTo>
                    <a:pt x="590" y="83"/>
                  </a:lnTo>
                  <a:lnTo>
                    <a:pt x="591" y="83"/>
                  </a:lnTo>
                  <a:lnTo>
                    <a:pt x="594" y="82"/>
                  </a:lnTo>
                  <a:lnTo>
                    <a:pt x="601" y="94"/>
                  </a:lnTo>
                  <a:lnTo>
                    <a:pt x="602" y="102"/>
                  </a:lnTo>
                  <a:lnTo>
                    <a:pt x="601" y="107"/>
                  </a:lnTo>
                  <a:lnTo>
                    <a:pt x="599" y="113"/>
                  </a:lnTo>
                  <a:lnTo>
                    <a:pt x="596" y="121"/>
                  </a:lnTo>
                  <a:lnTo>
                    <a:pt x="594" y="126"/>
                  </a:lnTo>
                  <a:lnTo>
                    <a:pt x="587" y="122"/>
                  </a:lnTo>
                  <a:lnTo>
                    <a:pt x="582" y="114"/>
                  </a:lnTo>
                  <a:lnTo>
                    <a:pt x="576" y="106"/>
                  </a:lnTo>
                  <a:lnTo>
                    <a:pt x="571" y="99"/>
                  </a:lnTo>
                  <a:lnTo>
                    <a:pt x="571" y="106"/>
                  </a:lnTo>
                  <a:lnTo>
                    <a:pt x="610" y="175"/>
                  </a:lnTo>
                  <a:lnTo>
                    <a:pt x="610" y="182"/>
                  </a:lnTo>
                  <a:lnTo>
                    <a:pt x="615" y="191"/>
                  </a:lnTo>
                  <a:lnTo>
                    <a:pt x="621" y="200"/>
                  </a:lnTo>
                  <a:lnTo>
                    <a:pt x="626" y="205"/>
                  </a:lnTo>
                  <a:lnTo>
                    <a:pt x="626" y="228"/>
                  </a:lnTo>
                  <a:lnTo>
                    <a:pt x="629" y="231"/>
                  </a:lnTo>
                  <a:lnTo>
                    <a:pt x="630" y="234"/>
                  </a:lnTo>
                  <a:lnTo>
                    <a:pt x="634" y="236"/>
                  </a:lnTo>
                  <a:lnTo>
                    <a:pt x="636" y="239"/>
                  </a:lnTo>
                  <a:lnTo>
                    <a:pt x="639" y="240"/>
                  </a:lnTo>
                  <a:lnTo>
                    <a:pt x="643" y="243"/>
                  </a:lnTo>
                  <a:lnTo>
                    <a:pt x="645" y="246"/>
                  </a:lnTo>
                  <a:lnTo>
                    <a:pt x="649" y="256"/>
                  </a:lnTo>
                  <a:lnTo>
                    <a:pt x="650" y="265"/>
                  </a:lnTo>
                  <a:lnTo>
                    <a:pt x="655" y="274"/>
                  </a:lnTo>
                  <a:lnTo>
                    <a:pt x="659" y="277"/>
                  </a:lnTo>
                  <a:lnTo>
                    <a:pt x="661" y="279"/>
                  </a:lnTo>
                  <a:lnTo>
                    <a:pt x="673" y="287"/>
                  </a:lnTo>
                  <a:lnTo>
                    <a:pt x="678" y="292"/>
                  </a:lnTo>
                  <a:lnTo>
                    <a:pt x="681" y="299"/>
                  </a:lnTo>
                  <a:lnTo>
                    <a:pt x="688" y="306"/>
                  </a:lnTo>
                  <a:lnTo>
                    <a:pt x="697" y="308"/>
                  </a:lnTo>
                  <a:lnTo>
                    <a:pt x="697" y="311"/>
                  </a:lnTo>
                  <a:lnTo>
                    <a:pt x="698" y="313"/>
                  </a:lnTo>
                  <a:lnTo>
                    <a:pt x="698" y="318"/>
                  </a:lnTo>
                  <a:lnTo>
                    <a:pt x="697" y="321"/>
                  </a:lnTo>
                  <a:lnTo>
                    <a:pt x="699" y="323"/>
                  </a:lnTo>
                  <a:lnTo>
                    <a:pt x="700" y="326"/>
                  </a:lnTo>
                  <a:lnTo>
                    <a:pt x="703" y="329"/>
                  </a:lnTo>
                  <a:lnTo>
                    <a:pt x="705" y="332"/>
                  </a:lnTo>
                  <a:lnTo>
                    <a:pt x="708" y="336"/>
                  </a:lnTo>
                  <a:lnTo>
                    <a:pt x="712" y="337"/>
                  </a:lnTo>
                  <a:lnTo>
                    <a:pt x="714" y="338"/>
                  </a:lnTo>
                  <a:lnTo>
                    <a:pt x="717" y="338"/>
                  </a:lnTo>
                  <a:lnTo>
                    <a:pt x="719" y="337"/>
                  </a:lnTo>
                  <a:lnTo>
                    <a:pt x="720" y="336"/>
                  </a:lnTo>
                  <a:lnTo>
                    <a:pt x="722" y="333"/>
                  </a:lnTo>
                  <a:lnTo>
                    <a:pt x="723" y="332"/>
                  </a:lnTo>
                  <a:lnTo>
                    <a:pt x="725" y="331"/>
                  </a:lnTo>
                  <a:lnTo>
                    <a:pt x="742" y="331"/>
                  </a:lnTo>
                  <a:lnTo>
                    <a:pt x="764" y="326"/>
                  </a:lnTo>
                  <a:lnTo>
                    <a:pt x="787" y="319"/>
                  </a:lnTo>
                  <a:lnTo>
                    <a:pt x="789" y="324"/>
                  </a:lnTo>
                  <a:lnTo>
                    <a:pt x="787" y="343"/>
                  </a:lnTo>
                  <a:lnTo>
                    <a:pt x="779" y="362"/>
                  </a:lnTo>
                  <a:lnTo>
                    <a:pt x="771" y="380"/>
                  </a:lnTo>
                  <a:lnTo>
                    <a:pt x="762" y="392"/>
                  </a:lnTo>
                  <a:lnTo>
                    <a:pt x="750" y="409"/>
                  </a:lnTo>
                  <a:lnTo>
                    <a:pt x="742" y="423"/>
                  </a:lnTo>
                  <a:lnTo>
                    <a:pt x="729" y="435"/>
                  </a:lnTo>
                  <a:lnTo>
                    <a:pt x="715" y="445"/>
                  </a:lnTo>
                  <a:lnTo>
                    <a:pt x="702" y="453"/>
                  </a:lnTo>
                  <a:lnTo>
                    <a:pt x="689" y="462"/>
                  </a:lnTo>
                  <a:lnTo>
                    <a:pt x="678" y="472"/>
                  </a:lnTo>
                  <a:lnTo>
                    <a:pt x="669" y="483"/>
                  </a:lnTo>
                  <a:lnTo>
                    <a:pt x="663" y="499"/>
                  </a:lnTo>
                  <a:lnTo>
                    <a:pt x="659" y="506"/>
                  </a:lnTo>
                  <a:lnTo>
                    <a:pt x="655" y="511"/>
                  </a:lnTo>
                  <a:lnTo>
                    <a:pt x="650" y="516"/>
                  </a:lnTo>
                  <a:lnTo>
                    <a:pt x="649" y="523"/>
                  </a:lnTo>
                  <a:lnTo>
                    <a:pt x="650" y="534"/>
                  </a:lnTo>
                  <a:lnTo>
                    <a:pt x="651" y="543"/>
                  </a:lnTo>
                  <a:lnTo>
                    <a:pt x="653" y="555"/>
                  </a:lnTo>
                  <a:lnTo>
                    <a:pt x="655" y="563"/>
                  </a:lnTo>
                  <a:lnTo>
                    <a:pt x="660" y="571"/>
                  </a:lnTo>
                  <a:lnTo>
                    <a:pt x="665" y="577"/>
                  </a:lnTo>
                  <a:lnTo>
                    <a:pt x="668" y="582"/>
                  </a:lnTo>
                  <a:lnTo>
                    <a:pt x="668" y="585"/>
                  </a:lnTo>
                  <a:lnTo>
                    <a:pt x="666" y="586"/>
                  </a:lnTo>
                  <a:lnTo>
                    <a:pt x="665" y="589"/>
                  </a:lnTo>
                  <a:lnTo>
                    <a:pt x="665" y="610"/>
                  </a:lnTo>
                  <a:lnTo>
                    <a:pt x="664" y="625"/>
                  </a:lnTo>
                  <a:lnTo>
                    <a:pt x="666" y="630"/>
                  </a:lnTo>
                  <a:lnTo>
                    <a:pt x="666" y="633"/>
                  </a:lnTo>
                  <a:lnTo>
                    <a:pt x="664" y="643"/>
                  </a:lnTo>
                  <a:lnTo>
                    <a:pt x="658" y="650"/>
                  </a:lnTo>
                  <a:lnTo>
                    <a:pt x="650" y="656"/>
                  </a:lnTo>
                  <a:lnTo>
                    <a:pt x="640" y="663"/>
                  </a:lnTo>
                  <a:lnTo>
                    <a:pt x="629" y="667"/>
                  </a:lnTo>
                  <a:lnTo>
                    <a:pt x="620" y="673"/>
                  </a:lnTo>
                  <a:lnTo>
                    <a:pt x="612" y="679"/>
                  </a:lnTo>
                  <a:lnTo>
                    <a:pt x="609" y="688"/>
                  </a:lnTo>
                  <a:lnTo>
                    <a:pt x="605" y="689"/>
                  </a:lnTo>
                  <a:lnTo>
                    <a:pt x="602" y="692"/>
                  </a:lnTo>
                  <a:lnTo>
                    <a:pt x="599" y="694"/>
                  </a:lnTo>
                  <a:lnTo>
                    <a:pt x="597" y="698"/>
                  </a:lnTo>
                  <a:lnTo>
                    <a:pt x="596" y="700"/>
                  </a:lnTo>
                  <a:lnTo>
                    <a:pt x="597" y="707"/>
                  </a:lnTo>
                  <a:lnTo>
                    <a:pt x="602" y="713"/>
                  </a:lnTo>
                  <a:lnTo>
                    <a:pt x="606" y="719"/>
                  </a:lnTo>
                  <a:lnTo>
                    <a:pt x="607" y="727"/>
                  </a:lnTo>
                  <a:lnTo>
                    <a:pt x="607" y="736"/>
                  </a:lnTo>
                  <a:lnTo>
                    <a:pt x="606" y="745"/>
                  </a:lnTo>
                  <a:lnTo>
                    <a:pt x="605" y="751"/>
                  </a:lnTo>
                  <a:lnTo>
                    <a:pt x="604" y="752"/>
                  </a:lnTo>
                  <a:lnTo>
                    <a:pt x="601" y="753"/>
                  </a:lnTo>
                  <a:lnTo>
                    <a:pt x="592" y="753"/>
                  </a:lnTo>
                  <a:lnTo>
                    <a:pt x="581" y="762"/>
                  </a:lnTo>
                  <a:lnTo>
                    <a:pt x="572" y="773"/>
                  </a:lnTo>
                  <a:lnTo>
                    <a:pt x="575" y="775"/>
                  </a:lnTo>
                  <a:lnTo>
                    <a:pt x="577" y="777"/>
                  </a:lnTo>
                  <a:lnTo>
                    <a:pt x="579" y="780"/>
                  </a:lnTo>
                  <a:lnTo>
                    <a:pt x="579" y="782"/>
                  </a:lnTo>
                  <a:lnTo>
                    <a:pt x="576" y="792"/>
                  </a:lnTo>
                  <a:lnTo>
                    <a:pt x="569" y="801"/>
                  </a:lnTo>
                  <a:lnTo>
                    <a:pt x="562" y="807"/>
                  </a:lnTo>
                  <a:lnTo>
                    <a:pt x="556" y="816"/>
                  </a:lnTo>
                  <a:lnTo>
                    <a:pt x="546" y="834"/>
                  </a:lnTo>
                  <a:lnTo>
                    <a:pt x="537" y="846"/>
                  </a:lnTo>
                  <a:lnTo>
                    <a:pt x="527" y="856"/>
                  </a:lnTo>
                  <a:lnTo>
                    <a:pt x="515" y="867"/>
                  </a:lnTo>
                  <a:lnTo>
                    <a:pt x="511" y="868"/>
                  </a:lnTo>
                  <a:lnTo>
                    <a:pt x="505" y="868"/>
                  </a:lnTo>
                  <a:lnTo>
                    <a:pt x="501" y="869"/>
                  </a:lnTo>
                  <a:lnTo>
                    <a:pt x="498" y="869"/>
                  </a:lnTo>
                  <a:lnTo>
                    <a:pt x="497" y="870"/>
                  </a:lnTo>
                  <a:lnTo>
                    <a:pt x="496" y="873"/>
                  </a:lnTo>
                  <a:lnTo>
                    <a:pt x="492" y="874"/>
                  </a:lnTo>
                  <a:lnTo>
                    <a:pt x="487" y="877"/>
                  </a:lnTo>
                  <a:lnTo>
                    <a:pt x="482" y="877"/>
                  </a:lnTo>
                  <a:lnTo>
                    <a:pt x="479" y="875"/>
                  </a:lnTo>
                  <a:lnTo>
                    <a:pt x="477" y="873"/>
                  </a:lnTo>
                  <a:lnTo>
                    <a:pt x="474" y="872"/>
                  </a:lnTo>
                  <a:lnTo>
                    <a:pt x="472" y="872"/>
                  </a:lnTo>
                  <a:lnTo>
                    <a:pt x="461" y="874"/>
                  </a:lnTo>
                  <a:lnTo>
                    <a:pt x="441" y="882"/>
                  </a:lnTo>
                  <a:lnTo>
                    <a:pt x="429" y="884"/>
                  </a:lnTo>
                  <a:lnTo>
                    <a:pt x="422" y="882"/>
                  </a:lnTo>
                  <a:lnTo>
                    <a:pt x="417" y="877"/>
                  </a:lnTo>
                  <a:lnTo>
                    <a:pt x="414" y="877"/>
                  </a:lnTo>
                  <a:lnTo>
                    <a:pt x="413" y="878"/>
                  </a:lnTo>
                  <a:lnTo>
                    <a:pt x="410" y="867"/>
                  </a:lnTo>
                  <a:lnTo>
                    <a:pt x="405" y="858"/>
                  </a:lnTo>
                  <a:lnTo>
                    <a:pt x="408" y="855"/>
                  </a:lnTo>
                  <a:lnTo>
                    <a:pt x="410" y="850"/>
                  </a:lnTo>
                  <a:lnTo>
                    <a:pt x="410" y="846"/>
                  </a:lnTo>
                  <a:lnTo>
                    <a:pt x="409" y="841"/>
                  </a:lnTo>
                  <a:lnTo>
                    <a:pt x="404" y="834"/>
                  </a:lnTo>
                  <a:lnTo>
                    <a:pt x="400" y="829"/>
                  </a:lnTo>
                  <a:lnTo>
                    <a:pt x="397" y="825"/>
                  </a:lnTo>
                  <a:lnTo>
                    <a:pt x="379" y="795"/>
                  </a:lnTo>
                  <a:lnTo>
                    <a:pt x="372" y="778"/>
                  </a:lnTo>
                  <a:lnTo>
                    <a:pt x="367" y="760"/>
                  </a:lnTo>
                  <a:lnTo>
                    <a:pt x="364" y="739"/>
                  </a:lnTo>
                  <a:lnTo>
                    <a:pt x="364" y="726"/>
                  </a:lnTo>
                  <a:lnTo>
                    <a:pt x="362" y="723"/>
                  </a:lnTo>
                  <a:lnTo>
                    <a:pt x="360" y="721"/>
                  </a:lnTo>
                  <a:lnTo>
                    <a:pt x="355" y="716"/>
                  </a:lnTo>
                  <a:lnTo>
                    <a:pt x="346" y="702"/>
                  </a:lnTo>
                  <a:lnTo>
                    <a:pt x="340" y="687"/>
                  </a:lnTo>
                  <a:lnTo>
                    <a:pt x="335" y="672"/>
                  </a:lnTo>
                  <a:lnTo>
                    <a:pt x="333" y="654"/>
                  </a:lnTo>
                  <a:lnTo>
                    <a:pt x="334" y="641"/>
                  </a:lnTo>
                  <a:lnTo>
                    <a:pt x="339" y="631"/>
                  </a:lnTo>
                  <a:lnTo>
                    <a:pt x="345" y="623"/>
                  </a:lnTo>
                  <a:lnTo>
                    <a:pt x="352" y="615"/>
                  </a:lnTo>
                  <a:lnTo>
                    <a:pt x="357" y="607"/>
                  </a:lnTo>
                  <a:lnTo>
                    <a:pt x="358" y="597"/>
                  </a:lnTo>
                  <a:lnTo>
                    <a:pt x="357" y="589"/>
                  </a:lnTo>
                  <a:lnTo>
                    <a:pt x="354" y="581"/>
                  </a:lnTo>
                  <a:lnTo>
                    <a:pt x="353" y="573"/>
                  </a:lnTo>
                  <a:lnTo>
                    <a:pt x="350" y="560"/>
                  </a:lnTo>
                  <a:lnTo>
                    <a:pt x="346" y="548"/>
                  </a:lnTo>
                  <a:lnTo>
                    <a:pt x="343" y="539"/>
                  </a:lnTo>
                  <a:lnTo>
                    <a:pt x="340" y="532"/>
                  </a:lnTo>
                  <a:lnTo>
                    <a:pt x="339" y="523"/>
                  </a:lnTo>
                  <a:lnTo>
                    <a:pt x="335" y="516"/>
                  </a:lnTo>
                  <a:lnTo>
                    <a:pt x="328" y="507"/>
                  </a:lnTo>
                  <a:lnTo>
                    <a:pt x="319" y="499"/>
                  </a:lnTo>
                  <a:lnTo>
                    <a:pt x="310" y="489"/>
                  </a:lnTo>
                  <a:lnTo>
                    <a:pt x="304" y="480"/>
                  </a:lnTo>
                  <a:lnTo>
                    <a:pt x="301" y="469"/>
                  </a:lnTo>
                  <a:lnTo>
                    <a:pt x="301" y="467"/>
                  </a:lnTo>
                  <a:lnTo>
                    <a:pt x="303" y="463"/>
                  </a:lnTo>
                  <a:lnTo>
                    <a:pt x="305" y="459"/>
                  </a:lnTo>
                  <a:lnTo>
                    <a:pt x="308" y="456"/>
                  </a:lnTo>
                  <a:lnTo>
                    <a:pt x="309" y="454"/>
                  </a:lnTo>
                  <a:lnTo>
                    <a:pt x="311" y="453"/>
                  </a:lnTo>
                  <a:lnTo>
                    <a:pt x="310" y="450"/>
                  </a:lnTo>
                  <a:lnTo>
                    <a:pt x="310" y="448"/>
                  </a:lnTo>
                  <a:lnTo>
                    <a:pt x="311" y="448"/>
                  </a:lnTo>
                  <a:lnTo>
                    <a:pt x="311" y="440"/>
                  </a:lnTo>
                  <a:lnTo>
                    <a:pt x="313" y="431"/>
                  </a:lnTo>
                  <a:lnTo>
                    <a:pt x="315" y="426"/>
                  </a:lnTo>
                  <a:lnTo>
                    <a:pt x="311" y="419"/>
                  </a:lnTo>
                  <a:lnTo>
                    <a:pt x="306" y="414"/>
                  </a:lnTo>
                  <a:lnTo>
                    <a:pt x="299" y="410"/>
                  </a:lnTo>
                  <a:lnTo>
                    <a:pt x="290" y="409"/>
                  </a:lnTo>
                  <a:lnTo>
                    <a:pt x="272" y="409"/>
                  </a:lnTo>
                  <a:lnTo>
                    <a:pt x="266" y="406"/>
                  </a:lnTo>
                  <a:lnTo>
                    <a:pt x="256" y="394"/>
                  </a:lnTo>
                  <a:lnTo>
                    <a:pt x="250" y="387"/>
                  </a:lnTo>
                  <a:lnTo>
                    <a:pt x="241" y="385"/>
                  </a:lnTo>
                  <a:lnTo>
                    <a:pt x="226" y="386"/>
                  </a:lnTo>
                  <a:lnTo>
                    <a:pt x="214" y="390"/>
                  </a:lnTo>
                  <a:lnTo>
                    <a:pt x="201" y="395"/>
                  </a:lnTo>
                  <a:lnTo>
                    <a:pt x="186" y="400"/>
                  </a:lnTo>
                  <a:lnTo>
                    <a:pt x="180" y="406"/>
                  </a:lnTo>
                  <a:lnTo>
                    <a:pt x="176" y="406"/>
                  </a:lnTo>
                  <a:lnTo>
                    <a:pt x="168" y="405"/>
                  </a:lnTo>
                  <a:lnTo>
                    <a:pt x="160" y="401"/>
                  </a:lnTo>
                  <a:lnTo>
                    <a:pt x="151" y="400"/>
                  </a:lnTo>
                  <a:lnTo>
                    <a:pt x="141" y="401"/>
                  </a:lnTo>
                  <a:lnTo>
                    <a:pt x="132" y="405"/>
                  </a:lnTo>
                  <a:lnTo>
                    <a:pt x="123" y="407"/>
                  </a:lnTo>
                  <a:lnTo>
                    <a:pt x="113" y="409"/>
                  </a:lnTo>
                  <a:lnTo>
                    <a:pt x="109" y="409"/>
                  </a:lnTo>
                  <a:lnTo>
                    <a:pt x="102" y="406"/>
                  </a:lnTo>
                  <a:lnTo>
                    <a:pt x="101" y="405"/>
                  </a:lnTo>
                  <a:lnTo>
                    <a:pt x="91" y="397"/>
                  </a:lnTo>
                  <a:lnTo>
                    <a:pt x="65" y="380"/>
                  </a:lnTo>
                  <a:lnTo>
                    <a:pt x="57" y="370"/>
                  </a:lnTo>
                  <a:lnTo>
                    <a:pt x="50" y="358"/>
                  </a:lnTo>
                  <a:lnTo>
                    <a:pt x="44" y="348"/>
                  </a:lnTo>
                  <a:lnTo>
                    <a:pt x="37" y="339"/>
                  </a:lnTo>
                  <a:lnTo>
                    <a:pt x="33" y="337"/>
                  </a:lnTo>
                  <a:lnTo>
                    <a:pt x="27" y="332"/>
                  </a:lnTo>
                  <a:lnTo>
                    <a:pt x="19" y="326"/>
                  </a:lnTo>
                  <a:lnTo>
                    <a:pt x="14" y="321"/>
                  </a:lnTo>
                  <a:lnTo>
                    <a:pt x="12" y="317"/>
                  </a:lnTo>
                  <a:lnTo>
                    <a:pt x="6" y="312"/>
                  </a:lnTo>
                  <a:lnTo>
                    <a:pt x="8" y="312"/>
                  </a:lnTo>
                  <a:lnTo>
                    <a:pt x="8" y="308"/>
                  </a:lnTo>
                  <a:lnTo>
                    <a:pt x="6" y="304"/>
                  </a:lnTo>
                  <a:lnTo>
                    <a:pt x="6" y="298"/>
                  </a:lnTo>
                  <a:lnTo>
                    <a:pt x="5" y="294"/>
                  </a:lnTo>
                  <a:lnTo>
                    <a:pt x="3" y="289"/>
                  </a:lnTo>
                  <a:lnTo>
                    <a:pt x="0" y="285"/>
                  </a:lnTo>
                  <a:lnTo>
                    <a:pt x="6" y="279"/>
                  </a:lnTo>
                  <a:lnTo>
                    <a:pt x="12" y="269"/>
                  </a:lnTo>
                  <a:lnTo>
                    <a:pt x="15" y="258"/>
                  </a:lnTo>
                  <a:lnTo>
                    <a:pt x="17" y="248"/>
                  </a:lnTo>
                  <a:lnTo>
                    <a:pt x="14" y="231"/>
                  </a:lnTo>
                  <a:lnTo>
                    <a:pt x="12" y="217"/>
                  </a:lnTo>
                  <a:lnTo>
                    <a:pt x="9" y="202"/>
                  </a:lnTo>
                  <a:lnTo>
                    <a:pt x="10" y="199"/>
                  </a:lnTo>
                  <a:lnTo>
                    <a:pt x="12" y="196"/>
                  </a:lnTo>
                  <a:lnTo>
                    <a:pt x="14" y="192"/>
                  </a:lnTo>
                  <a:lnTo>
                    <a:pt x="17" y="190"/>
                  </a:lnTo>
                  <a:lnTo>
                    <a:pt x="19" y="186"/>
                  </a:lnTo>
                  <a:lnTo>
                    <a:pt x="20" y="184"/>
                  </a:lnTo>
                  <a:lnTo>
                    <a:pt x="28" y="166"/>
                  </a:lnTo>
                  <a:lnTo>
                    <a:pt x="38" y="148"/>
                  </a:lnTo>
                  <a:lnTo>
                    <a:pt x="48" y="132"/>
                  </a:lnTo>
                  <a:lnTo>
                    <a:pt x="53" y="128"/>
                  </a:lnTo>
                  <a:lnTo>
                    <a:pt x="65" y="123"/>
                  </a:lnTo>
                  <a:lnTo>
                    <a:pt x="70" y="121"/>
                  </a:lnTo>
                  <a:lnTo>
                    <a:pt x="74" y="118"/>
                  </a:lnTo>
                  <a:lnTo>
                    <a:pt x="79" y="114"/>
                  </a:lnTo>
                  <a:lnTo>
                    <a:pt x="87" y="107"/>
                  </a:lnTo>
                  <a:lnTo>
                    <a:pt x="89" y="103"/>
                  </a:lnTo>
                  <a:lnTo>
                    <a:pt x="92" y="93"/>
                  </a:lnTo>
                  <a:lnTo>
                    <a:pt x="92" y="85"/>
                  </a:lnTo>
                  <a:lnTo>
                    <a:pt x="93" y="78"/>
                  </a:lnTo>
                  <a:lnTo>
                    <a:pt x="97" y="70"/>
                  </a:lnTo>
                  <a:lnTo>
                    <a:pt x="113" y="51"/>
                  </a:lnTo>
                  <a:lnTo>
                    <a:pt x="131" y="33"/>
                  </a:lnTo>
                  <a:lnTo>
                    <a:pt x="129" y="33"/>
                  </a:lnTo>
                  <a:lnTo>
                    <a:pt x="132" y="29"/>
                  </a:lnTo>
                  <a:lnTo>
                    <a:pt x="133" y="26"/>
                  </a:lnTo>
                  <a:lnTo>
                    <a:pt x="138" y="21"/>
                  </a:lnTo>
                  <a:lnTo>
                    <a:pt x="155" y="29"/>
                  </a:lnTo>
                  <a:lnTo>
                    <a:pt x="173" y="31"/>
                  </a:lnTo>
                  <a:lnTo>
                    <a:pt x="177" y="31"/>
                  </a:lnTo>
                  <a:lnTo>
                    <a:pt x="181" y="29"/>
                  </a:lnTo>
                  <a:lnTo>
                    <a:pt x="183" y="28"/>
                  </a:lnTo>
                  <a:lnTo>
                    <a:pt x="186" y="25"/>
                  </a:lnTo>
                  <a:lnTo>
                    <a:pt x="188" y="24"/>
                  </a:lnTo>
                  <a:lnTo>
                    <a:pt x="202" y="18"/>
                  </a:lnTo>
                  <a:lnTo>
                    <a:pt x="219" y="11"/>
                  </a:lnTo>
                  <a:lnTo>
                    <a:pt x="236" y="6"/>
                  </a:lnTo>
                  <a:lnTo>
                    <a:pt x="252" y="5"/>
                  </a:lnTo>
                  <a:lnTo>
                    <a:pt x="256" y="5"/>
                  </a:lnTo>
                  <a:lnTo>
                    <a:pt x="260" y="6"/>
                  </a:lnTo>
                  <a:lnTo>
                    <a:pt x="264" y="9"/>
                  </a:lnTo>
                  <a:lnTo>
                    <a:pt x="266" y="9"/>
                  </a:lnTo>
                  <a:lnTo>
                    <a:pt x="270" y="7"/>
                  </a:lnTo>
                  <a:lnTo>
                    <a:pt x="272" y="6"/>
                  </a:lnTo>
                  <a:lnTo>
                    <a:pt x="284" y="2"/>
                  </a:lnTo>
                  <a:lnTo>
                    <a:pt x="288" y="2"/>
                  </a:lnTo>
                  <a:lnTo>
                    <a:pt x="290" y="4"/>
                  </a:lnTo>
                  <a:lnTo>
                    <a:pt x="293" y="6"/>
                  </a:lnTo>
                  <a:lnTo>
                    <a:pt x="299" y="6"/>
                  </a:lnTo>
                  <a:lnTo>
                    <a:pt x="301" y="5"/>
                  </a:lnTo>
                  <a:lnTo>
                    <a:pt x="303" y="4"/>
                  </a:lnTo>
                  <a:lnTo>
                    <a:pt x="305" y="2"/>
                  </a:lnTo>
                  <a:lnTo>
                    <a:pt x="306" y="1"/>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1227">
              <a:extLst>
                <a:ext uri="{FF2B5EF4-FFF2-40B4-BE49-F238E27FC236}">
                  <a16:creationId xmlns:a16="http://schemas.microsoft.com/office/drawing/2014/main" id="{FE7DAE2A-D534-42C3-8CDF-85CCE7ECCC2E}"/>
                </a:ext>
              </a:extLst>
            </p:cNvPr>
            <p:cNvSpPr>
              <a:spLocks/>
            </p:cNvSpPr>
            <p:nvPr/>
          </p:nvSpPr>
          <p:spPr bwMode="auto">
            <a:xfrm>
              <a:off x="10049436" y="4828724"/>
              <a:ext cx="24870" cy="16580"/>
            </a:xfrm>
            <a:custGeom>
              <a:avLst/>
              <a:gdLst/>
              <a:ahLst/>
              <a:cxnLst>
                <a:cxn ang="0">
                  <a:pos x="6" y="0"/>
                </a:cxn>
                <a:cxn ang="0">
                  <a:pos x="12" y="0"/>
                </a:cxn>
                <a:cxn ang="0">
                  <a:pos x="12" y="3"/>
                </a:cxn>
                <a:cxn ang="0">
                  <a:pos x="8" y="5"/>
                </a:cxn>
                <a:cxn ang="0">
                  <a:pos x="5" y="8"/>
                </a:cxn>
                <a:cxn ang="0">
                  <a:pos x="2" y="8"/>
                </a:cxn>
                <a:cxn ang="0">
                  <a:pos x="0" y="6"/>
                </a:cxn>
                <a:cxn ang="0">
                  <a:pos x="0" y="3"/>
                </a:cxn>
                <a:cxn ang="0">
                  <a:pos x="2" y="1"/>
                </a:cxn>
                <a:cxn ang="0">
                  <a:pos x="3" y="1"/>
                </a:cxn>
                <a:cxn ang="0">
                  <a:pos x="6" y="0"/>
                </a:cxn>
              </a:cxnLst>
              <a:rect l="0" t="0" r="r" b="b"/>
              <a:pathLst>
                <a:path w="12" h="8">
                  <a:moveTo>
                    <a:pt x="6" y="0"/>
                  </a:moveTo>
                  <a:lnTo>
                    <a:pt x="12" y="0"/>
                  </a:lnTo>
                  <a:lnTo>
                    <a:pt x="12" y="3"/>
                  </a:lnTo>
                  <a:lnTo>
                    <a:pt x="8" y="5"/>
                  </a:lnTo>
                  <a:lnTo>
                    <a:pt x="5" y="8"/>
                  </a:lnTo>
                  <a:lnTo>
                    <a:pt x="2" y="8"/>
                  </a:lnTo>
                  <a:lnTo>
                    <a:pt x="0" y="6"/>
                  </a:lnTo>
                  <a:lnTo>
                    <a:pt x="0" y="3"/>
                  </a:lnTo>
                  <a:lnTo>
                    <a:pt x="2"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8" name="Group 507">
              <a:extLst>
                <a:ext uri="{FF2B5EF4-FFF2-40B4-BE49-F238E27FC236}">
                  <a16:creationId xmlns:a16="http://schemas.microsoft.com/office/drawing/2014/main" id="{06C18A78-2CC7-4980-BBC3-0B508F3D3654}"/>
                </a:ext>
              </a:extLst>
            </p:cNvPr>
            <p:cNvGrpSpPr/>
            <p:nvPr/>
          </p:nvGrpSpPr>
          <p:grpSpPr>
            <a:xfrm>
              <a:off x="3823545" y="4144788"/>
              <a:ext cx="1121241" cy="1809322"/>
              <a:chOff x="3823545" y="4144788"/>
              <a:chExt cx="1121241" cy="1809322"/>
            </a:xfrm>
            <a:grpFill/>
          </p:grpSpPr>
          <p:sp>
            <p:nvSpPr>
              <p:cNvPr id="687" name="Freeform 1228">
                <a:extLst>
                  <a:ext uri="{FF2B5EF4-FFF2-40B4-BE49-F238E27FC236}">
                    <a16:creationId xmlns:a16="http://schemas.microsoft.com/office/drawing/2014/main" id="{668DA660-0912-4A20-B9EA-A616D8022AE1}"/>
                  </a:ext>
                </a:extLst>
              </p:cNvPr>
              <p:cNvSpPr>
                <a:spLocks/>
              </p:cNvSpPr>
              <p:nvPr/>
            </p:nvSpPr>
            <p:spPr bwMode="auto">
              <a:xfrm>
                <a:off x="4296083" y="4184165"/>
                <a:ext cx="16580" cy="18653"/>
              </a:xfrm>
              <a:custGeom>
                <a:avLst/>
                <a:gdLst/>
                <a:ahLst/>
                <a:cxnLst>
                  <a:cxn ang="0">
                    <a:pos x="5" y="0"/>
                  </a:cxn>
                  <a:cxn ang="0">
                    <a:pos x="8" y="0"/>
                  </a:cxn>
                  <a:cxn ang="0">
                    <a:pos x="8" y="5"/>
                  </a:cxn>
                  <a:cxn ang="0">
                    <a:pos x="7" y="6"/>
                  </a:cxn>
                  <a:cxn ang="0">
                    <a:pos x="5" y="9"/>
                  </a:cxn>
                  <a:cxn ang="0">
                    <a:pos x="0" y="9"/>
                  </a:cxn>
                  <a:cxn ang="0">
                    <a:pos x="0" y="5"/>
                  </a:cxn>
                  <a:cxn ang="0">
                    <a:pos x="2" y="2"/>
                  </a:cxn>
                  <a:cxn ang="0">
                    <a:pos x="4" y="1"/>
                  </a:cxn>
                  <a:cxn ang="0">
                    <a:pos x="5" y="0"/>
                  </a:cxn>
                </a:cxnLst>
                <a:rect l="0" t="0" r="r" b="b"/>
                <a:pathLst>
                  <a:path w="8" h="9">
                    <a:moveTo>
                      <a:pt x="5" y="0"/>
                    </a:moveTo>
                    <a:lnTo>
                      <a:pt x="8" y="0"/>
                    </a:lnTo>
                    <a:lnTo>
                      <a:pt x="8" y="5"/>
                    </a:lnTo>
                    <a:lnTo>
                      <a:pt x="7" y="6"/>
                    </a:lnTo>
                    <a:lnTo>
                      <a:pt x="5" y="9"/>
                    </a:lnTo>
                    <a:lnTo>
                      <a:pt x="0" y="9"/>
                    </a:lnTo>
                    <a:lnTo>
                      <a:pt x="0" y="5"/>
                    </a:lnTo>
                    <a:lnTo>
                      <a:pt x="2" y="2"/>
                    </a:lnTo>
                    <a:lnTo>
                      <a:pt x="4"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1230">
                <a:extLst>
                  <a:ext uri="{FF2B5EF4-FFF2-40B4-BE49-F238E27FC236}">
                    <a16:creationId xmlns:a16="http://schemas.microsoft.com/office/drawing/2014/main" id="{2E8F6D9B-9104-443D-9979-23A485888175}"/>
                  </a:ext>
                </a:extLst>
              </p:cNvPr>
              <p:cNvSpPr>
                <a:spLocks/>
              </p:cNvSpPr>
              <p:nvPr/>
            </p:nvSpPr>
            <p:spPr bwMode="auto">
              <a:xfrm>
                <a:off x="3997638" y="5527167"/>
                <a:ext cx="18653" cy="49741"/>
              </a:xfrm>
              <a:custGeom>
                <a:avLst/>
                <a:gdLst/>
                <a:ahLst/>
                <a:cxnLst>
                  <a:cxn ang="0">
                    <a:pos x="4" y="0"/>
                  </a:cxn>
                  <a:cxn ang="0">
                    <a:pos x="6" y="1"/>
                  </a:cxn>
                  <a:cxn ang="0">
                    <a:pos x="9" y="4"/>
                  </a:cxn>
                  <a:cxn ang="0">
                    <a:pos x="9" y="9"/>
                  </a:cxn>
                  <a:cxn ang="0">
                    <a:pos x="8" y="10"/>
                  </a:cxn>
                  <a:cxn ang="0">
                    <a:pos x="8" y="24"/>
                  </a:cxn>
                  <a:cxn ang="0">
                    <a:pos x="4" y="24"/>
                  </a:cxn>
                  <a:cxn ang="0">
                    <a:pos x="1" y="21"/>
                  </a:cxn>
                  <a:cxn ang="0">
                    <a:pos x="0" y="19"/>
                  </a:cxn>
                  <a:cxn ang="0">
                    <a:pos x="0" y="10"/>
                  </a:cxn>
                  <a:cxn ang="0">
                    <a:pos x="1" y="7"/>
                  </a:cxn>
                  <a:cxn ang="0">
                    <a:pos x="1" y="5"/>
                  </a:cxn>
                  <a:cxn ang="0">
                    <a:pos x="3" y="2"/>
                  </a:cxn>
                  <a:cxn ang="0">
                    <a:pos x="4" y="1"/>
                  </a:cxn>
                  <a:cxn ang="0">
                    <a:pos x="4" y="0"/>
                  </a:cxn>
                </a:cxnLst>
                <a:rect l="0" t="0" r="r" b="b"/>
                <a:pathLst>
                  <a:path w="9" h="24">
                    <a:moveTo>
                      <a:pt x="4" y="0"/>
                    </a:moveTo>
                    <a:lnTo>
                      <a:pt x="6" y="1"/>
                    </a:lnTo>
                    <a:lnTo>
                      <a:pt x="9" y="4"/>
                    </a:lnTo>
                    <a:lnTo>
                      <a:pt x="9" y="9"/>
                    </a:lnTo>
                    <a:lnTo>
                      <a:pt x="8" y="10"/>
                    </a:lnTo>
                    <a:lnTo>
                      <a:pt x="8" y="24"/>
                    </a:lnTo>
                    <a:lnTo>
                      <a:pt x="4" y="24"/>
                    </a:lnTo>
                    <a:lnTo>
                      <a:pt x="1" y="21"/>
                    </a:lnTo>
                    <a:lnTo>
                      <a:pt x="0" y="19"/>
                    </a:lnTo>
                    <a:lnTo>
                      <a:pt x="0" y="10"/>
                    </a:lnTo>
                    <a:lnTo>
                      <a:pt x="1" y="7"/>
                    </a:lnTo>
                    <a:lnTo>
                      <a:pt x="1" y="5"/>
                    </a:lnTo>
                    <a:lnTo>
                      <a:pt x="3" y="2"/>
                    </a:lnTo>
                    <a:lnTo>
                      <a:pt x="4"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231">
                <a:extLst>
                  <a:ext uri="{FF2B5EF4-FFF2-40B4-BE49-F238E27FC236}">
                    <a16:creationId xmlns:a16="http://schemas.microsoft.com/office/drawing/2014/main" id="{3E373D20-9A3C-48C5-86D2-5264702BC788}"/>
                  </a:ext>
                </a:extLst>
              </p:cNvPr>
              <p:cNvSpPr>
                <a:spLocks/>
              </p:cNvSpPr>
              <p:nvPr/>
            </p:nvSpPr>
            <p:spPr bwMode="auto">
              <a:xfrm>
                <a:off x="3823545" y="4144788"/>
                <a:ext cx="1121241" cy="1809322"/>
              </a:xfrm>
              <a:custGeom>
                <a:avLst/>
                <a:gdLst/>
                <a:ahLst/>
                <a:cxnLst>
                  <a:cxn ang="0">
                    <a:pos x="110" y="23"/>
                  </a:cxn>
                  <a:cxn ang="0">
                    <a:pos x="120" y="28"/>
                  </a:cxn>
                  <a:cxn ang="0">
                    <a:pos x="134" y="9"/>
                  </a:cxn>
                  <a:cxn ang="0">
                    <a:pos x="146" y="13"/>
                  </a:cxn>
                  <a:cxn ang="0">
                    <a:pos x="182" y="24"/>
                  </a:cxn>
                  <a:cxn ang="0">
                    <a:pos x="218" y="19"/>
                  </a:cxn>
                  <a:cxn ang="0">
                    <a:pos x="233" y="33"/>
                  </a:cxn>
                  <a:cxn ang="0">
                    <a:pos x="261" y="54"/>
                  </a:cxn>
                  <a:cxn ang="0">
                    <a:pos x="324" y="81"/>
                  </a:cxn>
                  <a:cxn ang="0">
                    <a:pos x="356" y="112"/>
                  </a:cxn>
                  <a:cxn ang="0">
                    <a:pos x="348" y="152"/>
                  </a:cxn>
                  <a:cxn ang="0">
                    <a:pos x="376" y="166"/>
                  </a:cxn>
                  <a:cxn ang="0">
                    <a:pos x="427" y="165"/>
                  </a:cxn>
                  <a:cxn ang="0">
                    <a:pos x="452" y="176"/>
                  </a:cxn>
                  <a:cxn ang="0">
                    <a:pos x="516" y="203"/>
                  </a:cxn>
                  <a:cxn ang="0">
                    <a:pos x="513" y="278"/>
                  </a:cxn>
                  <a:cxn ang="0">
                    <a:pos x="494" y="326"/>
                  </a:cxn>
                  <a:cxn ang="0">
                    <a:pos x="484" y="366"/>
                  </a:cxn>
                  <a:cxn ang="0">
                    <a:pos x="465" y="403"/>
                  </a:cxn>
                  <a:cxn ang="0">
                    <a:pos x="424" y="421"/>
                  </a:cxn>
                  <a:cxn ang="0">
                    <a:pos x="370" y="492"/>
                  </a:cxn>
                  <a:cxn ang="0">
                    <a:pos x="322" y="564"/>
                  </a:cxn>
                  <a:cxn ang="0">
                    <a:pos x="275" y="564"/>
                  </a:cxn>
                  <a:cxn ang="0">
                    <a:pos x="281" y="588"/>
                  </a:cxn>
                  <a:cxn ang="0">
                    <a:pos x="267" y="620"/>
                  </a:cxn>
                  <a:cxn ang="0">
                    <a:pos x="222" y="643"/>
                  </a:cxn>
                  <a:cxn ang="0">
                    <a:pos x="197" y="652"/>
                  </a:cxn>
                  <a:cxn ang="0">
                    <a:pos x="198" y="673"/>
                  </a:cxn>
                  <a:cxn ang="0">
                    <a:pos x="201" y="679"/>
                  </a:cxn>
                  <a:cxn ang="0">
                    <a:pos x="189" y="698"/>
                  </a:cxn>
                  <a:cxn ang="0">
                    <a:pos x="164" y="727"/>
                  </a:cxn>
                  <a:cxn ang="0">
                    <a:pos x="173" y="764"/>
                  </a:cxn>
                  <a:cxn ang="0">
                    <a:pos x="149" y="789"/>
                  </a:cxn>
                  <a:cxn ang="0">
                    <a:pos x="161" y="844"/>
                  </a:cxn>
                  <a:cxn ang="0">
                    <a:pos x="158" y="873"/>
                  </a:cxn>
                  <a:cxn ang="0">
                    <a:pos x="122" y="857"/>
                  </a:cxn>
                  <a:cxn ang="0">
                    <a:pos x="82" y="830"/>
                  </a:cxn>
                  <a:cxn ang="0">
                    <a:pos x="89" y="814"/>
                  </a:cxn>
                  <a:cxn ang="0">
                    <a:pos x="73" y="770"/>
                  </a:cxn>
                  <a:cxn ang="0">
                    <a:pos x="77" y="733"/>
                  </a:cxn>
                  <a:cxn ang="0">
                    <a:pos x="85" y="727"/>
                  </a:cxn>
                  <a:cxn ang="0">
                    <a:pos x="94" y="668"/>
                  </a:cxn>
                  <a:cxn ang="0">
                    <a:pos x="93" y="635"/>
                  </a:cxn>
                  <a:cxn ang="0">
                    <a:pos x="92" y="619"/>
                  </a:cxn>
                  <a:cxn ang="0">
                    <a:pos x="109" y="575"/>
                  </a:cxn>
                  <a:cxn ang="0">
                    <a:pos x="124" y="469"/>
                  </a:cxn>
                  <a:cxn ang="0">
                    <a:pos x="132" y="400"/>
                  </a:cxn>
                  <a:cxn ang="0">
                    <a:pos x="103" y="345"/>
                  </a:cxn>
                  <a:cxn ang="0">
                    <a:pos x="58" y="305"/>
                  </a:cxn>
                  <a:cxn ang="0">
                    <a:pos x="25" y="239"/>
                  </a:cxn>
                  <a:cxn ang="0">
                    <a:pos x="4" y="214"/>
                  </a:cxn>
                  <a:cxn ang="0">
                    <a:pos x="16" y="175"/>
                  </a:cxn>
                  <a:cxn ang="0">
                    <a:pos x="13" y="145"/>
                  </a:cxn>
                  <a:cxn ang="0">
                    <a:pos x="33" y="115"/>
                  </a:cxn>
                  <a:cxn ang="0">
                    <a:pos x="45" y="94"/>
                  </a:cxn>
                  <a:cxn ang="0">
                    <a:pos x="43" y="66"/>
                  </a:cxn>
                  <a:cxn ang="0">
                    <a:pos x="50" y="48"/>
                  </a:cxn>
                  <a:cxn ang="0">
                    <a:pos x="63" y="34"/>
                  </a:cxn>
                  <a:cxn ang="0">
                    <a:pos x="105" y="6"/>
                  </a:cxn>
                </a:cxnLst>
                <a:rect l="0" t="0" r="r" b="b"/>
                <a:pathLst>
                  <a:path w="541" h="873">
                    <a:moveTo>
                      <a:pt x="112" y="0"/>
                    </a:moveTo>
                    <a:lnTo>
                      <a:pt x="115" y="0"/>
                    </a:lnTo>
                    <a:lnTo>
                      <a:pt x="117" y="3"/>
                    </a:lnTo>
                    <a:lnTo>
                      <a:pt x="118" y="4"/>
                    </a:lnTo>
                    <a:lnTo>
                      <a:pt x="118" y="6"/>
                    </a:lnTo>
                    <a:lnTo>
                      <a:pt x="115" y="9"/>
                    </a:lnTo>
                    <a:lnTo>
                      <a:pt x="114" y="9"/>
                    </a:lnTo>
                    <a:lnTo>
                      <a:pt x="112" y="19"/>
                    </a:lnTo>
                    <a:lnTo>
                      <a:pt x="110" y="23"/>
                    </a:lnTo>
                    <a:lnTo>
                      <a:pt x="110" y="29"/>
                    </a:lnTo>
                    <a:lnTo>
                      <a:pt x="112" y="32"/>
                    </a:lnTo>
                    <a:lnTo>
                      <a:pt x="113" y="35"/>
                    </a:lnTo>
                    <a:lnTo>
                      <a:pt x="114" y="37"/>
                    </a:lnTo>
                    <a:lnTo>
                      <a:pt x="117" y="38"/>
                    </a:lnTo>
                    <a:lnTo>
                      <a:pt x="118" y="38"/>
                    </a:lnTo>
                    <a:lnTo>
                      <a:pt x="119" y="35"/>
                    </a:lnTo>
                    <a:lnTo>
                      <a:pt x="120" y="34"/>
                    </a:lnTo>
                    <a:lnTo>
                      <a:pt x="120" y="28"/>
                    </a:lnTo>
                    <a:lnTo>
                      <a:pt x="118" y="25"/>
                    </a:lnTo>
                    <a:lnTo>
                      <a:pt x="117" y="23"/>
                    </a:lnTo>
                    <a:lnTo>
                      <a:pt x="117" y="16"/>
                    </a:lnTo>
                    <a:lnTo>
                      <a:pt x="118" y="15"/>
                    </a:lnTo>
                    <a:lnTo>
                      <a:pt x="123" y="13"/>
                    </a:lnTo>
                    <a:lnTo>
                      <a:pt x="124" y="13"/>
                    </a:lnTo>
                    <a:lnTo>
                      <a:pt x="127" y="11"/>
                    </a:lnTo>
                    <a:lnTo>
                      <a:pt x="135" y="11"/>
                    </a:lnTo>
                    <a:lnTo>
                      <a:pt x="134" y="9"/>
                    </a:lnTo>
                    <a:lnTo>
                      <a:pt x="133" y="9"/>
                    </a:lnTo>
                    <a:lnTo>
                      <a:pt x="132" y="8"/>
                    </a:lnTo>
                    <a:lnTo>
                      <a:pt x="129" y="6"/>
                    </a:lnTo>
                    <a:lnTo>
                      <a:pt x="128" y="6"/>
                    </a:lnTo>
                    <a:lnTo>
                      <a:pt x="128" y="4"/>
                    </a:lnTo>
                    <a:lnTo>
                      <a:pt x="135" y="4"/>
                    </a:lnTo>
                    <a:lnTo>
                      <a:pt x="137" y="6"/>
                    </a:lnTo>
                    <a:lnTo>
                      <a:pt x="142" y="11"/>
                    </a:lnTo>
                    <a:lnTo>
                      <a:pt x="146" y="13"/>
                    </a:lnTo>
                    <a:lnTo>
                      <a:pt x="148" y="13"/>
                    </a:lnTo>
                    <a:lnTo>
                      <a:pt x="152" y="14"/>
                    </a:lnTo>
                    <a:lnTo>
                      <a:pt x="152" y="16"/>
                    </a:lnTo>
                    <a:lnTo>
                      <a:pt x="153" y="19"/>
                    </a:lnTo>
                    <a:lnTo>
                      <a:pt x="156" y="20"/>
                    </a:lnTo>
                    <a:lnTo>
                      <a:pt x="157" y="21"/>
                    </a:lnTo>
                    <a:lnTo>
                      <a:pt x="179" y="21"/>
                    </a:lnTo>
                    <a:lnTo>
                      <a:pt x="179" y="23"/>
                    </a:lnTo>
                    <a:lnTo>
                      <a:pt x="182" y="24"/>
                    </a:lnTo>
                    <a:lnTo>
                      <a:pt x="183" y="25"/>
                    </a:lnTo>
                    <a:lnTo>
                      <a:pt x="194" y="25"/>
                    </a:lnTo>
                    <a:lnTo>
                      <a:pt x="199" y="20"/>
                    </a:lnTo>
                    <a:lnTo>
                      <a:pt x="201" y="20"/>
                    </a:lnTo>
                    <a:lnTo>
                      <a:pt x="203" y="19"/>
                    </a:lnTo>
                    <a:lnTo>
                      <a:pt x="206" y="19"/>
                    </a:lnTo>
                    <a:lnTo>
                      <a:pt x="208" y="18"/>
                    </a:lnTo>
                    <a:lnTo>
                      <a:pt x="216" y="18"/>
                    </a:lnTo>
                    <a:lnTo>
                      <a:pt x="218" y="19"/>
                    </a:lnTo>
                    <a:lnTo>
                      <a:pt x="221" y="19"/>
                    </a:lnTo>
                    <a:lnTo>
                      <a:pt x="220" y="20"/>
                    </a:lnTo>
                    <a:lnTo>
                      <a:pt x="216" y="20"/>
                    </a:lnTo>
                    <a:lnTo>
                      <a:pt x="216" y="23"/>
                    </a:lnTo>
                    <a:lnTo>
                      <a:pt x="217" y="25"/>
                    </a:lnTo>
                    <a:lnTo>
                      <a:pt x="220" y="28"/>
                    </a:lnTo>
                    <a:lnTo>
                      <a:pt x="227" y="30"/>
                    </a:lnTo>
                    <a:lnTo>
                      <a:pt x="230" y="32"/>
                    </a:lnTo>
                    <a:lnTo>
                      <a:pt x="233" y="33"/>
                    </a:lnTo>
                    <a:lnTo>
                      <a:pt x="236" y="34"/>
                    </a:lnTo>
                    <a:lnTo>
                      <a:pt x="237" y="35"/>
                    </a:lnTo>
                    <a:lnTo>
                      <a:pt x="237" y="40"/>
                    </a:lnTo>
                    <a:lnTo>
                      <a:pt x="238" y="43"/>
                    </a:lnTo>
                    <a:lnTo>
                      <a:pt x="238" y="45"/>
                    </a:lnTo>
                    <a:lnTo>
                      <a:pt x="250" y="45"/>
                    </a:lnTo>
                    <a:lnTo>
                      <a:pt x="253" y="48"/>
                    </a:lnTo>
                    <a:lnTo>
                      <a:pt x="258" y="53"/>
                    </a:lnTo>
                    <a:lnTo>
                      <a:pt x="261" y="54"/>
                    </a:lnTo>
                    <a:lnTo>
                      <a:pt x="266" y="62"/>
                    </a:lnTo>
                    <a:lnTo>
                      <a:pt x="268" y="63"/>
                    </a:lnTo>
                    <a:lnTo>
                      <a:pt x="272" y="64"/>
                    </a:lnTo>
                    <a:lnTo>
                      <a:pt x="276" y="69"/>
                    </a:lnTo>
                    <a:lnTo>
                      <a:pt x="281" y="73"/>
                    </a:lnTo>
                    <a:lnTo>
                      <a:pt x="304" y="77"/>
                    </a:lnTo>
                    <a:lnTo>
                      <a:pt x="314" y="77"/>
                    </a:lnTo>
                    <a:lnTo>
                      <a:pt x="316" y="78"/>
                    </a:lnTo>
                    <a:lnTo>
                      <a:pt x="324" y="81"/>
                    </a:lnTo>
                    <a:lnTo>
                      <a:pt x="327" y="81"/>
                    </a:lnTo>
                    <a:lnTo>
                      <a:pt x="327" y="82"/>
                    </a:lnTo>
                    <a:lnTo>
                      <a:pt x="330" y="82"/>
                    </a:lnTo>
                    <a:lnTo>
                      <a:pt x="335" y="84"/>
                    </a:lnTo>
                    <a:lnTo>
                      <a:pt x="340" y="89"/>
                    </a:lnTo>
                    <a:lnTo>
                      <a:pt x="346" y="94"/>
                    </a:lnTo>
                    <a:lnTo>
                      <a:pt x="351" y="97"/>
                    </a:lnTo>
                    <a:lnTo>
                      <a:pt x="353" y="105"/>
                    </a:lnTo>
                    <a:lnTo>
                      <a:pt x="356" y="112"/>
                    </a:lnTo>
                    <a:lnTo>
                      <a:pt x="359" y="120"/>
                    </a:lnTo>
                    <a:lnTo>
                      <a:pt x="363" y="123"/>
                    </a:lnTo>
                    <a:lnTo>
                      <a:pt x="364" y="123"/>
                    </a:lnTo>
                    <a:lnTo>
                      <a:pt x="366" y="126"/>
                    </a:lnTo>
                    <a:lnTo>
                      <a:pt x="366" y="127"/>
                    </a:lnTo>
                    <a:lnTo>
                      <a:pt x="361" y="133"/>
                    </a:lnTo>
                    <a:lnTo>
                      <a:pt x="355" y="138"/>
                    </a:lnTo>
                    <a:lnTo>
                      <a:pt x="350" y="145"/>
                    </a:lnTo>
                    <a:lnTo>
                      <a:pt x="348" y="152"/>
                    </a:lnTo>
                    <a:lnTo>
                      <a:pt x="348" y="154"/>
                    </a:lnTo>
                    <a:lnTo>
                      <a:pt x="350" y="156"/>
                    </a:lnTo>
                    <a:lnTo>
                      <a:pt x="354" y="156"/>
                    </a:lnTo>
                    <a:lnTo>
                      <a:pt x="358" y="159"/>
                    </a:lnTo>
                    <a:lnTo>
                      <a:pt x="360" y="166"/>
                    </a:lnTo>
                    <a:lnTo>
                      <a:pt x="370" y="166"/>
                    </a:lnTo>
                    <a:lnTo>
                      <a:pt x="370" y="167"/>
                    </a:lnTo>
                    <a:lnTo>
                      <a:pt x="373" y="170"/>
                    </a:lnTo>
                    <a:lnTo>
                      <a:pt x="376" y="166"/>
                    </a:lnTo>
                    <a:lnTo>
                      <a:pt x="381" y="159"/>
                    </a:lnTo>
                    <a:lnTo>
                      <a:pt x="389" y="151"/>
                    </a:lnTo>
                    <a:lnTo>
                      <a:pt x="393" y="151"/>
                    </a:lnTo>
                    <a:lnTo>
                      <a:pt x="399" y="152"/>
                    </a:lnTo>
                    <a:lnTo>
                      <a:pt x="406" y="155"/>
                    </a:lnTo>
                    <a:lnTo>
                      <a:pt x="422" y="162"/>
                    </a:lnTo>
                    <a:lnTo>
                      <a:pt x="423" y="162"/>
                    </a:lnTo>
                    <a:lnTo>
                      <a:pt x="425" y="164"/>
                    </a:lnTo>
                    <a:lnTo>
                      <a:pt x="427" y="165"/>
                    </a:lnTo>
                    <a:lnTo>
                      <a:pt x="427" y="166"/>
                    </a:lnTo>
                    <a:lnTo>
                      <a:pt x="428" y="170"/>
                    </a:lnTo>
                    <a:lnTo>
                      <a:pt x="428" y="176"/>
                    </a:lnTo>
                    <a:lnTo>
                      <a:pt x="430" y="176"/>
                    </a:lnTo>
                    <a:lnTo>
                      <a:pt x="435" y="174"/>
                    </a:lnTo>
                    <a:lnTo>
                      <a:pt x="438" y="171"/>
                    </a:lnTo>
                    <a:lnTo>
                      <a:pt x="444" y="171"/>
                    </a:lnTo>
                    <a:lnTo>
                      <a:pt x="447" y="174"/>
                    </a:lnTo>
                    <a:lnTo>
                      <a:pt x="452" y="176"/>
                    </a:lnTo>
                    <a:lnTo>
                      <a:pt x="454" y="179"/>
                    </a:lnTo>
                    <a:lnTo>
                      <a:pt x="458" y="179"/>
                    </a:lnTo>
                    <a:lnTo>
                      <a:pt x="473" y="176"/>
                    </a:lnTo>
                    <a:lnTo>
                      <a:pt x="484" y="180"/>
                    </a:lnTo>
                    <a:lnTo>
                      <a:pt x="493" y="182"/>
                    </a:lnTo>
                    <a:lnTo>
                      <a:pt x="497" y="188"/>
                    </a:lnTo>
                    <a:lnTo>
                      <a:pt x="503" y="194"/>
                    </a:lnTo>
                    <a:lnTo>
                      <a:pt x="509" y="199"/>
                    </a:lnTo>
                    <a:lnTo>
                      <a:pt x="516" y="203"/>
                    </a:lnTo>
                    <a:lnTo>
                      <a:pt x="531" y="203"/>
                    </a:lnTo>
                    <a:lnTo>
                      <a:pt x="537" y="206"/>
                    </a:lnTo>
                    <a:lnTo>
                      <a:pt x="539" y="214"/>
                    </a:lnTo>
                    <a:lnTo>
                      <a:pt x="541" y="223"/>
                    </a:lnTo>
                    <a:lnTo>
                      <a:pt x="539" y="238"/>
                    </a:lnTo>
                    <a:lnTo>
                      <a:pt x="534" y="250"/>
                    </a:lnTo>
                    <a:lnTo>
                      <a:pt x="528" y="259"/>
                    </a:lnTo>
                    <a:lnTo>
                      <a:pt x="521" y="268"/>
                    </a:lnTo>
                    <a:lnTo>
                      <a:pt x="513" y="278"/>
                    </a:lnTo>
                    <a:lnTo>
                      <a:pt x="508" y="283"/>
                    </a:lnTo>
                    <a:lnTo>
                      <a:pt x="507" y="286"/>
                    </a:lnTo>
                    <a:lnTo>
                      <a:pt x="501" y="292"/>
                    </a:lnTo>
                    <a:lnTo>
                      <a:pt x="497" y="294"/>
                    </a:lnTo>
                    <a:lnTo>
                      <a:pt x="494" y="297"/>
                    </a:lnTo>
                    <a:lnTo>
                      <a:pt x="492" y="303"/>
                    </a:lnTo>
                    <a:lnTo>
                      <a:pt x="492" y="310"/>
                    </a:lnTo>
                    <a:lnTo>
                      <a:pt x="493" y="318"/>
                    </a:lnTo>
                    <a:lnTo>
                      <a:pt x="494" y="326"/>
                    </a:lnTo>
                    <a:lnTo>
                      <a:pt x="494" y="331"/>
                    </a:lnTo>
                    <a:lnTo>
                      <a:pt x="492" y="336"/>
                    </a:lnTo>
                    <a:lnTo>
                      <a:pt x="491" y="341"/>
                    </a:lnTo>
                    <a:lnTo>
                      <a:pt x="491" y="347"/>
                    </a:lnTo>
                    <a:lnTo>
                      <a:pt x="489" y="349"/>
                    </a:lnTo>
                    <a:lnTo>
                      <a:pt x="489" y="350"/>
                    </a:lnTo>
                    <a:lnTo>
                      <a:pt x="487" y="352"/>
                    </a:lnTo>
                    <a:lnTo>
                      <a:pt x="484" y="360"/>
                    </a:lnTo>
                    <a:lnTo>
                      <a:pt x="484" y="366"/>
                    </a:lnTo>
                    <a:lnTo>
                      <a:pt x="483" y="370"/>
                    </a:lnTo>
                    <a:lnTo>
                      <a:pt x="483" y="372"/>
                    </a:lnTo>
                    <a:lnTo>
                      <a:pt x="482" y="374"/>
                    </a:lnTo>
                    <a:lnTo>
                      <a:pt x="477" y="381"/>
                    </a:lnTo>
                    <a:lnTo>
                      <a:pt x="473" y="388"/>
                    </a:lnTo>
                    <a:lnTo>
                      <a:pt x="468" y="395"/>
                    </a:lnTo>
                    <a:lnTo>
                      <a:pt x="467" y="398"/>
                    </a:lnTo>
                    <a:lnTo>
                      <a:pt x="467" y="400"/>
                    </a:lnTo>
                    <a:lnTo>
                      <a:pt x="465" y="403"/>
                    </a:lnTo>
                    <a:lnTo>
                      <a:pt x="465" y="404"/>
                    </a:lnTo>
                    <a:lnTo>
                      <a:pt x="463" y="406"/>
                    </a:lnTo>
                    <a:lnTo>
                      <a:pt x="460" y="410"/>
                    </a:lnTo>
                    <a:lnTo>
                      <a:pt x="457" y="413"/>
                    </a:lnTo>
                    <a:lnTo>
                      <a:pt x="452" y="414"/>
                    </a:lnTo>
                    <a:lnTo>
                      <a:pt x="448" y="415"/>
                    </a:lnTo>
                    <a:lnTo>
                      <a:pt x="438" y="415"/>
                    </a:lnTo>
                    <a:lnTo>
                      <a:pt x="428" y="418"/>
                    </a:lnTo>
                    <a:lnTo>
                      <a:pt x="424" y="421"/>
                    </a:lnTo>
                    <a:lnTo>
                      <a:pt x="417" y="427"/>
                    </a:lnTo>
                    <a:lnTo>
                      <a:pt x="409" y="429"/>
                    </a:lnTo>
                    <a:lnTo>
                      <a:pt x="403" y="430"/>
                    </a:lnTo>
                    <a:lnTo>
                      <a:pt x="391" y="442"/>
                    </a:lnTo>
                    <a:lnTo>
                      <a:pt x="384" y="445"/>
                    </a:lnTo>
                    <a:lnTo>
                      <a:pt x="381" y="449"/>
                    </a:lnTo>
                    <a:lnTo>
                      <a:pt x="380" y="452"/>
                    </a:lnTo>
                    <a:lnTo>
                      <a:pt x="380" y="483"/>
                    </a:lnTo>
                    <a:lnTo>
                      <a:pt x="370" y="492"/>
                    </a:lnTo>
                    <a:lnTo>
                      <a:pt x="364" y="503"/>
                    </a:lnTo>
                    <a:lnTo>
                      <a:pt x="363" y="507"/>
                    </a:lnTo>
                    <a:lnTo>
                      <a:pt x="360" y="512"/>
                    </a:lnTo>
                    <a:lnTo>
                      <a:pt x="358" y="516"/>
                    </a:lnTo>
                    <a:lnTo>
                      <a:pt x="350" y="525"/>
                    </a:lnTo>
                    <a:lnTo>
                      <a:pt x="336" y="538"/>
                    </a:lnTo>
                    <a:lnTo>
                      <a:pt x="331" y="547"/>
                    </a:lnTo>
                    <a:lnTo>
                      <a:pt x="327" y="555"/>
                    </a:lnTo>
                    <a:lnTo>
                      <a:pt x="322" y="564"/>
                    </a:lnTo>
                    <a:lnTo>
                      <a:pt x="316" y="569"/>
                    </a:lnTo>
                    <a:lnTo>
                      <a:pt x="306" y="571"/>
                    </a:lnTo>
                    <a:lnTo>
                      <a:pt x="301" y="571"/>
                    </a:lnTo>
                    <a:lnTo>
                      <a:pt x="297" y="570"/>
                    </a:lnTo>
                    <a:lnTo>
                      <a:pt x="292" y="569"/>
                    </a:lnTo>
                    <a:lnTo>
                      <a:pt x="290" y="567"/>
                    </a:lnTo>
                    <a:lnTo>
                      <a:pt x="287" y="567"/>
                    </a:lnTo>
                    <a:lnTo>
                      <a:pt x="282" y="566"/>
                    </a:lnTo>
                    <a:lnTo>
                      <a:pt x="275" y="564"/>
                    </a:lnTo>
                    <a:lnTo>
                      <a:pt x="270" y="562"/>
                    </a:lnTo>
                    <a:lnTo>
                      <a:pt x="267" y="565"/>
                    </a:lnTo>
                    <a:lnTo>
                      <a:pt x="271" y="569"/>
                    </a:lnTo>
                    <a:lnTo>
                      <a:pt x="273" y="570"/>
                    </a:lnTo>
                    <a:lnTo>
                      <a:pt x="275" y="571"/>
                    </a:lnTo>
                    <a:lnTo>
                      <a:pt x="277" y="579"/>
                    </a:lnTo>
                    <a:lnTo>
                      <a:pt x="279" y="584"/>
                    </a:lnTo>
                    <a:lnTo>
                      <a:pt x="280" y="586"/>
                    </a:lnTo>
                    <a:lnTo>
                      <a:pt x="281" y="588"/>
                    </a:lnTo>
                    <a:lnTo>
                      <a:pt x="284" y="589"/>
                    </a:lnTo>
                    <a:lnTo>
                      <a:pt x="285" y="590"/>
                    </a:lnTo>
                    <a:lnTo>
                      <a:pt x="287" y="591"/>
                    </a:lnTo>
                    <a:lnTo>
                      <a:pt x="287" y="599"/>
                    </a:lnTo>
                    <a:lnTo>
                      <a:pt x="285" y="604"/>
                    </a:lnTo>
                    <a:lnTo>
                      <a:pt x="282" y="608"/>
                    </a:lnTo>
                    <a:lnTo>
                      <a:pt x="277" y="613"/>
                    </a:lnTo>
                    <a:lnTo>
                      <a:pt x="275" y="616"/>
                    </a:lnTo>
                    <a:lnTo>
                      <a:pt x="267" y="620"/>
                    </a:lnTo>
                    <a:lnTo>
                      <a:pt x="258" y="623"/>
                    </a:lnTo>
                    <a:lnTo>
                      <a:pt x="248" y="624"/>
                    </a:lnTo>
                    <a:lnTo>
                      <a:pt x="242" y="625"/>
                    </a:lnTo>
                    <a:lnTo>
                      <a:pt x="236" y="624"/>
                    </a:lnTo>
                    <a:lnTo>
                      <a:pt x="230" y="624"/>
                    </a:lnTo>
                    <a:lnTo>
                      <a:pt x="226" y="625"/>
                    </a:lnTo>
                    <a:lnTo>
                      <a:pt x="223" y="630"/>
                    </a:lnTo>
                    <a:lnTo>
                      <a:pt x="222" y="637"/>
                    </a:lnTo>
                    <a:lnTo>
                      <a:pt x="222" y="643"/>
                    </a:lnTo>
                    <a:lnTo>
                      <a:pt x="221" y="649"/>
                    </a:lnTo>
                    <a:lnTo>
                      <a:pt x="221" y="653"/>
                    </a:lnTo>
                    <a:lnTo>
                      <a:pt x="217" y="657"/>
                    </a:lnTo>
                    <a:lnTo>
                      <a:pt x="215" y="658"/>
                    </a:lnTo>
                    <a:lnTo>
                      <a:pt x="208" y="658"/>
                    </a:lnTo>
                    <a:lnTo>
                      <a:pt x="206" y="657"/>
                    </a:lnTo>
                    <a:lnTo>
                      <a:pt x="202" y="655"/>
                    </a:lnTo>
                    <a:lnTo>
                      <a:pt x="199" y="653"/>
                    </a:lnTo>
                    <a:lnTo>
                      <a:pt x="197" y="652"/>
                    </a:lnTo>
                    <a:lnTo>
                      <a:pt x="192" y="652"/>
                    </a:lnTo>
                    <a:lnTo>
                      <a:pt x="191" y="654"/>
                    </a:lnTo>
                    <a:lnTo>
                      <a:pt x="189" y="655"/>
                    </a:lnTo>
                    <a:lnTo>
                      <a:pt x="189" y="660"/>
                    </a:lnTo>
                    <a:lnTo>
                      <a:pt x="191" y="664"/>
                    </a:lnTo>
                    <a:lnTo>
                      <a:pt x="192" y="667"/>
                    </a:lnTo>
                    <a:lnTo>
                      <a:pt x="194" y="671"/>
                    </a:lnTo>
                    <a:lnTo>
                      <a:pt x="196" y="672"/>
                    </a:lnTo>
                    <a:lnTo>
                      <a:pt x="198" y="673"/>
                    </a:lnTo>
                    <a:lnTo>
                      <a:pt x="199" y="673"/>
                    </a:lnTo>
                    <a:lnTo>
                      <a:pt x="202" y="672"/>
                    </a:lnTo>
                    <a:lnTo>
                      <a:pt x="203" y="671"/>
                    </a:lnTo>
                    <a:lnTo>
                      <a:pt x="204" y="671"/>
                    </a:lnTo>
                    <a:lnTo>
                      <a:pt x="207" y="673"/>
                    </a:lnTo>
                    <a:lnTo>
                      <a:pt x="207" y="676"/>
                    </a:lnTo>
                    <a:lnTo>
                      <a:pt x="206" y="678"/>
                    </a:lnTo>
                    <a:lnTo>
                      <a:pt x="204" y="679"/>
                    </a:lnTo>
                    <a:lnTo>
                      <a:pt x="201" y="679"/>
                    </a:lnTo>
                    <a:lnTo>
                      <a:pt x="198" y="678"/>
                    </a:lnTo>
                    <a:lnTo>
                      <a:pt x="196" y="676"/>
                    </a:lnTo>
                    <a:lnTo>
                      <a:pt x="193" y="676"/>
                    </a:lnTo>
                    <a:lnTo>
                      <a:pt x="193" y="678"/>
                    </a:lnTo>
                    <a:lnTo>
                      <a:pt x="194" y="681"/>
                    </a:lnTo>
                    <a:lnTo>
                      <a:pt x="196" y="682"/>
                    </a:lnTo>
                    <a:lnTo>
                      <a:pt x="197" y="682"/>
                    </a:lnTo>
                    <a:lnTo>
                      <a:pt x="192" y="689"/>
                    </a:lnTo>
                    <a:lnTo>
                      <a:pt x="189" y="698"/>
                    </a:lnTo>
                    <a:lnTo>
                      <a:pt x="188" y="707"/>
                    </a:lnTo>
                    <a:lnTo>
                      <a:pt x="187" y="710"/>
                    </a:lnTo>
                    <a:lnTo>
                      <a:pt x="186" y="711"/>
                    </a:lnTo>
                    <a:lnTo>
                      <a:pt x="183" y="712"/>
                    </a:lnTo>
                    <a:lnTo>
                      <a:pt x="177" y="712"/>
                    </a:lnTo>
                    <a:lnTo>
                      <a:pt x="173" y="713"/>
                    </a:lnTo>
                    <a:lnTo>
                      <a:pt x="169" y="716"/>
                    </a:lnTo>
                    <a:lnTo>
                      <a:pt x="167" y="720"/>
                    </a:lnTo>
                    <a:lnTo>
                      <a:pt x="164" y="727"/>
                    </a:lnTo>
                    <a:lnTo>
                      <a:pt x="167" y="735"/>
                    </a:lnTo>
                    <a:lnTo>
                      <a:pt x="171" y="738"/>
                    </a:lnTo>
                    <a:lnTo>
                      <a:pt x="177" y="741"/>
                    </a:lnTo>
                    <a:lnTo>
                      <a:pt x="181" y="743"/>
                    </a:lnTo>
                    <a:lnTo>
                      <a:pt x="183" y="750"/>
                    </a:lnTo>
                    <a:lnTo>
                      <a:pt x="183" y="754"/>
                    </a:lnTo>
                    <a:lnTo>
                      <a:pt x="181" y="757"/>
                    </a:lnTo>
                    <a:lnTo>
                      <a:pt x="176" y="762"/>
                    </a:lnTo>
                    <a:lnTo>
                      <a:pt x="173" y="764"/>
                    </a:lnTo>
                    <a:lnTo>
                      <a:pt x="169" y="765"/>
                    </a:lnTo>
                    <a:lnTo>
                      <a:pt x="164" y="770"/>
                    </a:lnTo>
                    <a:lnTo>
                      <a:pt x="164" y="774"/>
                    </a:lnTo>
                    <a:lnTo>
                      <a:pt x="162" y="781"/>
                    </a:lnTo>
                    <a:lnTo>
                      <a:pt x="161" y="784"/>
                    </a:lnTo>
                    <a:lnTo>
                      <a:pt x="156" y="786"/>
                    </a:lnTo>
                    <a:lnTo>
                      <a:pt x="153" y="786"/>
                    </a:lnTo>
                    <a:lnTo>
                      <a:pt x="152" y="788"/>
                    </a:lnTo>
                    <a:lnTo>
                      <a:pt x="149" y="789"/>
                    </a:lnTo>
                    <a:lnTo>
                      <a:pt x="144" y="796"/>
                    </a:lnTo>
                    <a:lnTo>
                      <a:pt x="143" y="801"/>
                    </a:lnTo>
                    <a:lnTo>
                      <a:pt x="143" y="810"/>
                    </a:lnTo>
                    <a:lnTo>
                      <a:pt x="144" y="814"/>
                    </a:lnTo>
                    <a:lnTo>
                      <a:pt x="147" y="815"/>
                    </a:lnTo>
                    <a:lnTo>
                      <a:pt x="153" y="821"/>
                    </a:lnTo>
                    <a:lnTo>
                      <a:pt x="156" y="830"/>
                    </a:lnTo>
                    <a:lnTo>
                      <a:pt x="158" y="838"/>
                    </a:lnTo>
                    <a:lnTo>
                      <a:pt x="161" y="844"/>
                    </a:lnTo>
                    <a:lnTo>
                      <a:pt x="171" y="852"/>
                    </a:lnTo>
                    <a:lnTo>
                      <a:pt x="181" y="857"/>
                    </a:lnTo>
                    <a:lnTo>
                      <a:pt x="192" y="863"/>
                    </a:lnTo>
                    <a:lnTo>
                      <a:pt x="189" y="864"/>
                    </a:lnTo>
                    <a:lnTo>
                      <a:pt x="186" y="864"/>
                    </a:lnTo>
                    <a:lnTo>
                      <a:pt x="171" y="869"/>
                    </a:lnTo>
                    <a:lnTo>
                      <a:pt x="166" y="872"/>
                    </a:lnTo>
                    <a:lnTo>
                      <a:pt x="161" y="872"/>
                    </a:lnTo>
                    <a:lnTo>
                      <a:pt x="158" y="873"/>
                    </a:lnTo>
                    <a:lnTo>
                      <a:pt x="142" y="873"/>
                    </a:lnTo>
                    <a:lnTo>
                      <a:pt x="140" y="872"/>
                    </a:lnTo>
                    <a:lnTo>
                      <a:pt x="138" y="867"/>
                    </a:lnTo>
                    <a:lnTo>
                      <a:pt x="137" y="865"/>
                    </a:lnTo>
                    <a:lnTo>
                      <a:pt x="137" y="863"/>
                    </a:lnTo>
                    <a:lnTo>
                      <a:pt x="135" y="862"/>
                    </a:lnTo>
                    <a:lnTo>
                      <a:pt x="130" y="859"/>
                    </a:lnTo>
                    <a:lnTo>
                      <a:pt x="127" y="859"/>
                    </a:lnTo>
                    <a:lnTo>
                      <a:pt x="122" y="857"/>
                    </a:lnTo>
                    <a:lnTo>
                      <a:pt x="118" y="853"/>
                    </a:lnTo>
                    <a:lnTo>
                      <a:pt x="118" y="850"/>
                    </a:lnTo>
                    <a:lnTo>
                      <a:pt x="108" y="850"/>
                    </a:lnTo>
                    <a:lnTo>
                      <a:pt x="107" y="849"/>
                    </a:lnTo>
                    <a:lnTo>
                      <a:pt x="105" y="847"/>
                    </a:lnTo>
                    <a:lnTo>
                      <a:pt x="105" y="845"/>
                    </a:lnTo>
                    <a:lnTo>
                      <a:pt x="97" y="844"/>
                    </a:lnTo>
                    <a:lnTo>
                      <a:pt x="90" y="839"/>
                    </a:lnTo>
                    <a:lnTo>
                      <a:pt x="82" y="830"/>
                    </a:lnTo>
                    <a:lnTo>
                      <a:pt x="82" y="829"/>
                    </a:lnTo>
                    <a:lnTo>
                      <a:pt x="84" y="828"/>
                    </a:lnTo>
                    <a:lnTo>
                      <a:pt x="87" y="825"/>
                    </a:lnTo>
                    <a:lnTo>
                      <a:pt x="89" y="824"/>
                    </a:lnTo>
                    <a:lnTo>
                      <a:pt x="89" y="823"/>
                    </a:lnTo>
                    <a:lnTo>
                      <a:pt x="88" y="823"/>
                    </a:lnTo>
                    <a:lnTo>
                      <a:pt x="88" y="821"/>
                    </a:lnTo>
                    <a:lnTo>
                      <a:pt x="87" y="821"/>
                    </a:lnTo>
                    <a:lnTo>
                      <a:pt x="89" y="814"/>
                    </a:lnTo>
                    <a:lnTo>
                      <a:pt x="89" y="811"/>
                    </a:lnTo>
                    <a:lnTo>
                      <a:pt x="88" y="809"/>
                    </a:lnTo>
                    <a:lnTo>
                      <a:pt x="83" y="806"/>
                    </a:lnTo>
                    <a:lnTo>
                      <a:pt x="82" y="804"/>
                    </a:lnTo>
                    <a:lnTo>
                      <a:pt x="79" y="803"/>
                    </a:lnTo>
                    <a:lnTo>
                      <a:pt x="78" y="800"/>
                    </a:lnTo>
                    <a:lnTo>
                      <a:pt x="78" y="791"/>
                    </a:lnTo>
                    <a:lnTo>
                      <a:pt x="77" y="781"/>
                    </a:lnTo>
                    <a:lnTo>
                      <a:pt x="73" y="770"/>
                    </a:lnTo>
                    <a:lnTo>
                      <a:pt x="71" y="761"/>
                    </a:lnTo>
                    <a:lnTo>
                      <a:pt x="74" y="756"/>
                    </a:lnTo>
                    <a:lnTo>
                      <a:pt x="77" y="754"/>
                    </a:lnTo>
                    <a:lnTo>
                      <a:pt x="79" y="750"/>
                    </a:lnTo>
                    <a:lnTo>
                      <a:pt x="82" y="745"/>
                    </a:lnTo>
                    <a:lnTo>
                      <a:pt x="82" y="742"/>
                    </a:lnTo>
                    <a:lnTo>
                      <a:pt x="80" y="740"/>
                    </a:lnTo>
                    <a:lnTo>
                      <a:pt x="78" y="737"/>
                    </a:lnTo>
                    <a:lnTo>
                      <a:pt x="77" y="733"/>
                    </a:lnTo>
                    <a:lnTo>
                      <a:pt x="75" y="731"/>
                    </a:lnTo>
                    <a:lnTo>
                      <a:pt x="75" y="727"/>
                    </a:lnTo>
                    <a:lnTo>
                      <a:pt x="77" y="727"/>
                    </a:lnTo>
                    <a:lnTo>
                      <a:pt x="77" y="726"/>
                    </a:lnTo>
                    <a:lnTo>
                      <a:pt x="78" y="723"/>
                    </a:lnTo>
                    <a:lnTo>
                      <a:pt x="79" y="722"/>
                    </a:lnTo>
                    <a:lnTo>
                      <a:pt x="83" y="722"/>
                    </a:lnTo>
                    <a:lnTo>
                      <a:pt x="85" y="725"/>
                    </a:lnTo>
                    <a:lnTo>
                      <a:pt x="85" y="727"/>
                    </a:lnTo>
                    <a:lnTo>
                      <a:pt x="88" y="730"/>
                    </a:lnTo>
                    <a:lnTo>
                      <a:pt x="90" y="730"/>
                    </a:lnTo>
                    <a:lnTo>
                      <a:pt x="104" y="669"/>
                    </a:lnTo>
                    <a:lnTo>
                      <a:pt x="104" y="663"/>
                    </a:lnTo>
                    <a:lnTo>
                      <a:pt x="100" y="663"/>
                    </a:lnTo>
                    <a:lnTo>
                      <a:pt x="99" y="664"/>
                    </a:lnTo>
                    <a:lnTo>
                      <a:pt x="97" y="665"/>
                    </a:lnTo>
                    <a:lnTo>
                      <a:pt x="95" y="668"/>
                    </a:lnTo>
                    <a:lnTo>
                      <a:pt x="94" y="668"/>
                    </a:lnTo>
                    <a:lnTo>
                      <a:pt x="93" y="667"/>
                    </a:lnTo>
                    <a:lnTo>
                      <a:pt x="90" y="665"/>
                    </a:lnTo>
                    <a:lnTo>
                      <a:pt x="89" y="663"/>
                    </a:lnTo>
                    <a:lnTo>
                      <a:pt x="89" y="659"/>
                    </a:lnTo>
                    <a:lnTo>
                      <a:pt x="88" y="657"/>
                    </a:lnTo>
                    <a:lnTo>
                      <a:pt x="88" y="649"/>
                    </a:lnTo>
                    <a:lnTo>
                      <a:pt x="89" y="645"/>
                    </a:lnTo>
                    <a:lnTo>
                      <a:pt x="90" y="643"/>
                    </a:lnTo>
                    <a:lnTo>
                      <a:pt x="93" y="635"/>
                    </a:lnTo>
                    <a:lnTo>
                      <a:pt x="95" y="635"/>
                    </a:lnTo>
                    <a:lnTo>
                      <a:pt x="97" y="634"/>
                    </a:lnTo>
                    <a:lnTo>
                      <a:pt x="97" y="632"/>
                    </a:lnTo>
                    <a:lnTo>
                      <a:pt x="95" y="629"/>
                    </a:lnTo>
                    <a:lnTo>
                      <a:pt x="94" y="628"/>
                    </a:lnTo>
                    <a:lnTo>
                      <a:pt x="94" y="627"/>
                    </a:lnTo>
                    <a:lnTo>
                      <a:pt x="93" y="625"/>
                    </a:lnTo>
                    <a:lnTo>
                      <a:pt x="93" y="621"/>
                    </a:lnTo>
                    <a:lnTo>
                      <a:pt x="92" y="619"/>
                    </a:lnTo>
                    <a:lnTo>
                      <a:pt x="92" y="614"/>
                    </a:lnTo>
                    <a:lnTo>
                      <a:pt x="93" y="605"/>
                    </a:lnTo>
                    <a:lnTo>
                      <a:pt x="98" y="596"/>
                    </a:lnTo>
                    <a:lnTo>
                      <a:pt x="102" y="590"/>
                    </a:lnTo>
                    <a:lnTo>
                      <a:pt x="105" y="579"/>
                    </a:lnTo>
                    <a:lnTo>
                      <a:pt x="107" y="577"/>
                    </a:lnTo>
                    <a:lnTo>
                      <a:pt x="108" y="577"/>
                    </a:lnTo>
                    <a:lnTo>
                      <a:pt x="109" y="576"/>
                    </a:lnTo>
                    <a:lnTo>
                      <a:pt x="109" y="575"/>
                    </a:lnTo>
                    <a:lnTo>
                      <a:pt x="113" y="562"/>
                    </a:lnTo>
                    <a:lnTo>
                      <a:pt x="115" y="550"/>
                    </a:lnTo>
                    <a:lnTo>
                      <a:pt x="114" y="518"/>
                    </a:lnTo>
                    <a:lnTo>
                      <a:pt x="113" y="515"/>
                    </a:lnTo>
                    <a:lnTo>
                      <a:pt x="117" y="503"/>
                    </a:lnTo>
                    <a:lnTo>
                      <a:pt x="117" y="499"/>
                    </a:lnTo>
                    <a:lnTo>
                      <a:pt x="118" y="488"/>
                    </a:lnTo>
                    <a:lnTo>
                      <a:pt x="120" y="478"/>
                    </a:lnTo>
                    <a:lnTo>
                      <a:pt x="124" y="469"/>
                    </a:lnTo>
                    <a:lnTo>
                      <a:pt x="125" y="459"/>
                    </a:lnTo>
                    <a:lnTo>
                      <a:pt x="125" y="453"/>
                    </a:lnTo>
                    <a:lnTo>
                      <a:pt x="128" y="448"/>
                    </a:lnTo>
                    <a:lnTo>
                      <a:pt x="128" y="444"/>
                    </a:lnTo>
                    <a:lnTo>
                      <a:pt x="129" y="442"/>
                    </a:lnTo>
                    <a:lnTo>
                      <a:pt x="129" y="424"/>
                    </a:lnTo>
                    <a:lnTo>
                      <a:pt x="130" y="416"/>
                    </a:lnTo>
                    <a:lnTo>
                      <a:pt x="130" y="408"/>
                    </a:lnTo>
                    <a:lnTo>
                      <a:pt x="132" y="400"/>
                    </a:lnTo>
                    <a:lnTo>
                      <a:pt x="132" y="394"/>
                    </a:lnTo>
                    <a:lnTo>
                      <a:pt x="130" y="384"/>
                    </a:lnTo>
                    <a:lnTo>
                      <a:pt x="130" y="374"/>
                    </a:lnTo>
                    <a:lnTo>
                      <a:pt x="129" y="367"/>
                    </a:lnTo>
                    <a:lnTo>
                      <a:pt x="125" y="361"/>
                    </a:lnTo>
                    <a:lnTo>
                      <a:pt x="122" y="356"/>
                    </a:lnTo>
                    <a:lnTo>
                      <a:pt x="112" y="349"/>
                    </a:lnTo>
                    <a:lnTo>
                      <a:pt x="108" y="347"/>
                    </a:lnTo>
                    <a:lnTo>
                      <a:pt x="103" y="345"/>
                    </a:lnTo>
                    <a:lnTo>
                      <a:pt x="99" y="343"/>
                    </a:lnTo>
                    <a:lnTo>
                      <a:pt x="97" y="342"/>
                    </a:lnTo>
                    <a:lnTo>
                      <a:pt x="90" y="336"/>
                    </a:lnTo>
                    <a:lnTo>
                      <a:pt x="88" y="335"/>
                    </a:lnTo>
                    <a:lnTo>
                      <a:pt x="84" y="333"/>
                    </a:lnTo>
                    <a:lnTo>
                      <a:pt x="74" y="330"/>
                    </a:lnTo>
                    <a:lnTo>
                      <a:pt x="59" y="317"/>
                    </a:lnTo>
                    <a:lnTo>
                      <a:pt x="58" y="315"/>
                    </a:lnTo>
                    <a:lnTo>
                      <a:pt x="58" y="305"/>
                    </a:lnTo>
                    <a:lnTo>
                      <a:pt x="56" y="301"/>
                    </a:lnTo>
                    <a:lnTo>
                      <a:pt x="55" y="298"/>
                    </a:lnTo>
                    <a:lnTo>
                      <a:pt x="54" y="294"/>
                    </a:lnTo>
                    <a:lnTo>
                      <a:pt x="51" y="292"/>
                    </a:lnTo>
                    <a:lnTo>
                      <a:pt x="50" y="288"/>
                    </a:lnTo>
                    <a:lnTo>
                      <a:pt x="35" y="263"/>
                    </a:lnTo>
                    <a:lnTo>
                      <a:pt x="31" y="250"/>
                    </a:lnTo>
                    <a:lnTo>
                      <a:pt x="26" y="240"/>
                    </a:lnTo>
                    <a:lnTo>
                      <a:pt x="25" y="239"/>
                    </a:lnTo>
                    <a:lnTo>
                      <a:pt x="24" y="239"/>
                    </a:lnTo>
                    <a:lnTo>
                      <a:pt x="23" y="238"/>
                    </a:lnTo>
                    <a:lnTo>
                      <a:pt x="21" y="238"/>
                    </a:lnTo>
                    <a:lnTo>
                      <a:pt x="19" y="234"/>
                    </a:lnTo>
                    <a:lnTo>
                      <a:pt x="16" y="227"/>
                    </a:lnTo>
                    <a:lnTo>
                      <a:pt x="14" y="224"/>
                    </a:lnTo>
                    <a:lnTo>
                      <a:pt x="11" y="224"/>
                    </a:lnTo>
                    <a:lnTo>
                      <a:pt x="10" y="223"/>
                    </a:lnTo>
                    <a:lnTo>
                      <a:pt x="4" y="214"/>
                    </a:lnTo>
                    <a:lnTo>
                      <a:pt x="0" y="203"/>
                    </a:lnTo>
                    <a:lnTo>
                      <a:pt x="1" y="198"/>
                    </a:lnTo>
                    <a:lnTo>
                      <a:pt x="2" y="194"/>
                    </a:lnTo>
                    <a:lnTo>
                      <a:pt x="7" y="186"/>
                    </a:lnTo>
                    <a:lnTo>
                      <a:pt x="10" y="184"/>
                    </a:lnTo>
                    <a:lnTo>
                      <a:pt x="13" y="182"/>
                    </a:lnTo>
                    <a:lnTo>
                      <a:pt x="15" y="180"/>
                    </a:lnTo>
                    <a:lnTo>
                      <a:pt x="18" y="176"/>
                    </a:lnTo>
                    <a:lnTo>
                      <a:pt x="16" y="175"/>
                    </a:lnTo>
                    <a:lnTo>
                      <a:pt x="14" y="175"/>
                    </a:lnTo>
                    <a:lnTo>
                      <a:pt x="13" y="176"/>
                    </a:lnTo>
                    <a:lnTo>
                      <a:pt x="9" y="176"/>
                    </a:lnTo>
                    <a:lnTo>
                      <a:pt x="7" y="175"/>
                    </a:lnTo>
                    <a:lnTo>
                      <a:pt x="5" y="170"/>
                    </a:lnTo>
                    <a:lnTo>
                      <a:pt x="5" y="162"/>
                    </a:lnTo>
                    <a:lnTo>
                      <a:pt x="6" y="157"/>
                    </a:lnTo>
                    <a:lnTo>
                      <a:pt x="11" y="150"/>
                    </a:lnTo>
                    <a:lnTo>
                      <a:pt x="13" y="145"/>
                    </a:lnTo>
                    <a:lnTo>
                      <a:pt x="13" y="136"/>
                    </a:lnTo>
                    <a:lnTo>
                      <a:pt x="18" y="135"/>
                    </a:lnTo>
                    <a:lnTo>
                      <a:pt x="20" y="133"/>
                    </a:lnTo>
                    <a:lnTo>
                      <a:pt x="24" y="131"/>
                    </a:lnTo>
                    <a:lnTo>
                      <a:pt x="25" y="128"/>
                    </a:lnTo>
                    <a:lnTo>
                      <a:pt x="28" y="125"/>
                    </a:lnTo>
                    <a:lnTo>
                      <a:pt x="29" y="121"/>
                    </a:lnTo>
                    <a:lnTo>
                      <a:pt x="30" y="118"/>
                    </a:lnTo>
                    <a:lnTo>
                      <a:pt x="33" y="115"/>
                    </a:lnTo>
                    <a:lnTo>
                      <a:pt x="35" y="113"/>
                    </a:lnTo>
                    <a:lnTo>
                      <a:pt x="39" y="111"/>
                    </a:lnTo>
                    <a:lnTo>
                      <a:pt x="44" y="108"/>
                    </a:lnTo>
                    <a:lnTo>
                      <a:pt x="46" y="106"/>
                    </a:lnTo>
                    <a:lnTo>
                      <a:pt x="48" y="102"/>
                    </a:lnTo>
                    <a:lnTo>
                      <a:pt x="45" y="101"/>
                    </a:lnTo>
                    <a:lnTo>
                      <a:pt x="44" y="98"/>
                    </a:lnTo>
                    <a:lnTo>
                      <a:pt x="44" y="97"/>
                    </a:lnTo>
                    <a:lnTo>
                      <a:pt x="45" y="94"/>
                    </a:lnTo>
                    <a:lnTo>
                      <a:pt x="45" y="89"/>
                    </a:lnTo>
                    <a:lnTo>
                      <a:pt x="44" y="88"/>
                    </a:lnTo>
                    <a:lnTo>
                      <a:pt x="43" y="86"/>
                    </a:lnTo>
                    <a:lnTo>
                      <a:pt x="43" y="79"/>
                    </a:lnTo>
                    <a:lnTo>
                      <a:pt x="44" y="78"/>
                    </a:lnTo>
                    <a:lnTo>
                      <a:pt x="45" y="76"/>
                    </a:lnTo>
                    <a:lnTo>
                      <a:pt x="45" y="69"/>
                    </a:lnTo>
                    <a:lnTo>
                      <a:pt x="44" y="68"/>
                    </a:lnTo>
                    <a:lnTo>
                      <a:pt x="43" y="66"/>
                    </a:lnTo>
                    <a:lnTo>
                      <a:pt x="40" y="64"/>
                    </a:lnTo>
                    <a:lnTo>
                      <a:pt x="39" y="63"/>
                    </a:lnTo>
                    <a:lnTo>
                      <a:pt x="38" y="60"/>
                    </a:lnTo>
                    <a:lnTo>
                      <a:pt x="38" y="55"/>
                    </a:lnTo>
                    <a:lnTo>
                      <a:pt x="40" y="53"/>
                    </a:lnTo>
                    <a:lnTo>
                      <a:pt x="41" y="50"/>
                    </a:lnTo>
                    <a:lnTo>
                      <a:pt x="46" y="48"/>
                    </a:lnTo>
                    <a:lnTo>
                      <a:pt x="48" y="47"/>
                    </a:lnTo>
                    <a:lnTo>
                      <a:pt x="50" y="48"/>
                    </a:lnTo>
                    <a:lnTo>
                      <a:pt x="51" y="48"/>
                    </a:lnTo>
                    <a:lnTo>
                      <a:pt x="53" y="47"/>
                    </a:lnTo>
                    <a:lnTo>
                      <a:pt x="53" y="44"/>
                    </a:lnTo>
                    <a:lnTo>
                      <a:pt x="55" y="42"/>
                    </a:lnTo>
                    <a:lnTo>
                      <a:pt x="55" y="39"/>
                    </a:lnTo>
                    <a:lnTo>
                      <a:pt x="58" y="38"/>
                    </a:lnTo>
                    <a:lnTo>
                      <a:pt x="59" y="37"/>
                    </a:lnTo>
                    <a:lnTo>
                      <a:pt x="61" y="35"/>
                    </a:lnTo>
                    <a:lnTo>
                      <a:pt x="63" y="34"/>
                    </a:lnTo>
                    <a:lnTo>
                      <a:pt x="64" y="32"/>
                    </a:lnTo>
                    <a:lnTo>
                      <a:pt x="64" y="28"/>
                    </a:lnTo>
                    <a:lnTo>
                      <a:pt x="65" y="25"/>
                    </a:lnTo>
                    <a:lnTo>
                      <a:pt x="68" y="21"/>
                    </a:lnTo>
                    <a:lnTo>
                      <a:pt x="73" y="16"/>
                    </a:lnTo>
                    <a:lnTo>
                      <a:pt x="77" y="15"/>
                    </a:lnTo>
                    <a:lnTo>
                      <a:pt x="89" y="11"/>
                    </a:lnTo>
                    <a:lnTo>
                      <a:pt x="103" y="8"/>
                    </a:lnTo>
                    <a:lnTo>
                      <a:pt x="105"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 name="Group 508">
              <a:extLst>
                <a:ext uri="{FF2B5EF4-FFF2-40B4-BE49-F238E27FC236}">
                  <a16:creationId xmlns:a16="http://schemas.microsoft.com/office/drawing/2014/main" id="{35C9F1D2-1D4B-47CD-9757-C2E361CF8FFD}"/>
                </a:ext>
              </a:extLst>
            </p:cNvPr>
            <p:cNvGrpSpPr/>
            <p:nvPr/>
          </p:nvGrpSpPr>
          <p:grpSpPr>
            <a:xfrm>
              <a:off x="1751012" y="1676400"/>
              <a:ext cx="3720198" cy="2808284"/>
              <a:chOff x="1751012" y="1676400"/>
              <a:chExt cx="3720198" cy="2808284"/>
            </a:xfrm>
            <a:grpFill/>
          </p:grpSpPr>
          <p:sp>
            <p:nvSpPr>
              <p:cNvPr id="622" name="Freeform 1229">
                <a:extLst>
                  <a:ext uri="{FF2B5EF4-FFF2-40B4-BE49-F238E27FC236}">
                    <a16:creationId xmlns:a16="http://schemas.microsoft.com/office/drawing/2014/main" id="{2172557A-4EDE-4B45-A57B-98EE287D4BC8}"/>
                  </a:ext>
                </a:extLst>
              </p:cNvPr>
              <p:cNvSpPr>
                <a:spLocks/>
              </p:cNvSpPr>
              <p:nvPr/>
            </p:nvSpPr>
            <p:spPr bwMode="auto">
              <a:xfrm>
                <a:off x="4557222" y="4439088"/>
                <a:ext cx="60104" cy="45596"/>
              </a:xfrm>
              <a:custGeom>
                <a:avLst/>
                <a:gdLst/>
                <a:ahLst/>
                <a:cxnLst>
                  <a:cxn ang="0">
                    <a:pos x="9" y="0"/>
                  </a:cxn>
                  <a:cxn ang="0">
                    <a:pos x="10" y="0"/>
                  </a:cxn>
                  <a:cxn ang="0">
                    <a:pos x="12" y="2"/>
                  </a:cxn>
                  <a:cxn ang="0">
                    <a:pos x="14" y="3"/>
                  </a:cxn>
                  <a:cxn ang="0">
                    <a:pos x="16" y="4"/>
                  </a:cxn>
                  <a:cxn ang="0">
                    <a:pos x="19" y="4"/>
                  </a:cxn>
                  <a:cxn ang="0">
                    <a:pos x="21" y="7"/>
                  </a:cxn>
                  <a:cxn ang="0">
                    <a:pos x="22" y="7"/>
                  </a:cxn>
                  <a:cxn ang="0">
                    <a:pos x="24" y="5"/>
                  </a:cxn>
                  <a:cxn ang="0">
                    <a:pos x="26" y="5"/>
                  </a:cxn>
                  <a:cxn ang="0">
                    <a:pos x="29" y="8"/>
                  </a:cxn>
                  <a:cxn ang="0">
                    <a:pos x="29" y="10"/>
                  </a:cxn>
                  <a:cxn ang="0">
                    <a:pos x="27" y="13"/>
                  </a:cxn>
                  <a:cxn ang="0">
                    <a:pos x="25" y="17"/>
                  </a:cxn>
                  <a:cxn ang="0">
                    <a:pos x="22" y="19"/>
                  </a:cxn>
                  <a:cxn ang="0">
                    <a:pos x="17" y="22"/>
                  </a:cxn>
                  <a:cxn ang="0">
                    <a:pos x="15" y="22"/>
                  </a:cxn>
                  <a:cxn ang="0">
                    <a:pos x="11" y="20"/>
                  </a:cxn>
                  <a:cxn ang="0">
                    <a:pos x="7" y="18"/>
                  </a:cxn>
                  <a:cxn ang="0">
                    <a:pos x="5" y="17"/>
                  </a:cxn>
                  <a:cxn ang="0">
                    <a:pos x="2" y="14"/>
                  </a:cxn>
                  <a:cxn ang="0">
                    <a:pos x="1" y="12"/>
                  </a:cxn>
                  <a:cxn ang="0">
                    <a:pos x="0" y="10"/>
                  </a:cxn>
                  <a:cxn ang="0">
                    <a:pos x="2" y="3"/>
                  </a:cxn>
                  <a:cxn ang="0">
                    <a:pos x="5" y="2"/>
                  </a:cxn>
                  <a:cxn ang="0">
                    <a:pos x="9" y="0"/>
                  </a:cxn>
                </a:cxnLst>
                <a:rect l="0" t="0" r="r" b="b"/>
                <a:pathLst>
                  <a:path w="29" h="22">
                    <a:moveTo>
                      <a:pt x="9" y="0"/>
                    </a:moveTo>
                    <a:lnTo>
                      <a:pt x="10" y="0"/>
                    </a:lnTo>
                    <a:lnTo>
                      <a:pt x="12" y="2"/>
                    </a:lnTo>
                    <a:lnTo>
                      <a:pt x="14" y="3"/>
                    </a:lnTo>
                    <a:lnTo>
                      <a:pt x="16" y="4"/>
                    </a:lnTo>
                    <a:lnTo>
                      <a:pt x="19" y="4"/>
                    </a:lnTo>
                    <a:lnTo>
                      <a:pt x="21" y="7"/>
                    </a:lnTo>
                    <a:lnTo>
                      <a:pt x="22" y="7"/>
                    </a:lnTo>
                    <a:lnTo>
                      <a:pt x="24" y="5"/>
                    </a:lnTo>
                    <a:lnTo>
                      <a:pt x="26" y="5"/>
                    </a:lnTo>
                    <a:lnTo>
                      <a:pt x="29" y="8"/>
                    </a:lnTo>
                    <a:lnTo>
                      <a:pt x="29" y="10"/>
                    </a:lnTo>
                    <a:lnTo>
                      <a:pt x="27" y="13"/>
                    </a:lnTo>
                    <a:lnTo>
                      <a:pt x="25" y="17"/>
                    </a:lnTo>
                    <a:lnTo>
                      <a:pt x="22" y="19"/>
                    </a:lnTo>
                    <a:lnTo>
                      <a:pt x="17" y="22"/>
                    </a:lnTo>
                    <a:lnTo>
                      <a:pt x="15" y="22"/>
                    </a:lnTo>
                    <a:lnTo>
                      <a:pt x="11" y="20"/>
                    </a:lnTo>
                    <a:lnTo>
                      <a:pt x="7" y="18"/>
                    </a:lnTo>
                    <a:lnTo>
                      <a:pt x="5" y="17"/>
                    </a:lnTo>
                    <a:lnTo>
                      <a:pt x="2" y="14"/>
                    </a:lnTo>
                    <a:lnTo>
                      <a:pt x="1" y="12"/>
                    </a:lnTo>
                    <a:lnTo>
                      <a:pt x="0" y="10"/>
                    </a:lnTo>
                    <a:lnTo>
                      <a:pt x="2" y="3"/>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233">
                <a:extLst>
                  <a:ext uri="{FF2B5EF4-FFF2-40B4-BE49-F238E27FC236}">
                    <a16:creationId xmlns:a16="http://schemas.microsoft.com/office/drawing/2014/main" id="{85962667-82EA-4F38-85E5-A4C01CCC08A6}"/>
                  </a:ext>
                </a:extLst>
              </p:cNvPr>
              <p:cNvSpPr>
                <a:spLocks/>
              </p:cNvSpPr>
              <p:nvPr/>
            </p:nvSpPr>
            <p:spPr bwMode="auto">
              <a:xfrm>
                <a:off x="5201781" y="2528212"/>
                <a:ext cx="244559" cy="111917"/>
              </a:xfrm>
              <a:custGeom>
                <a:avLst/>
                <a:gdLst/>
                <a:ahLst/>
                <a:cxnLst>
                  <a:cxn ang="0">
                    <a:pos x="19" y="0"/>
                  </a:cxn>
                  <a:cxn ang="0">
                    <a:pos x="20" y="4"/>
                  </a:cxn>
                  <a:cxn ang="0">
                    <a:pos x="21" y="10"/>
                  </a:cxn>
                  <a:cxn ang="0">
                    <a:pos x="25" y="14"/>
                  </a:cxn>
                  <a:cxn ang="0">
                    <a:pos x="33" y="13"/>
                  </a:cxn>
                  <a:cxn ang="0">
                    <a:pos x="34" y="7"/>
                  </a:cxn>
                  <a:cxn ang="0">
                    <a:pos x="40" y="10"/>
                  </a:cxn>
                  <a:cxn ang="0">
                    <a:pos x="54" y="10"/>
                  </a:cxn>
                  <a:cxn ang="0">
                    <a:pos x="55" y="7"/>
                  </a:cxn>
                  <a:cxn ang="0">
                    <a:pos x="65" y="8"/>
                  </a:cxn>
                  <a:cxn ang="0">
                    <a:pos x="74" y="7"/>
                  </a:cxn>
                  <a:cxn ang="0">
                    <a:pos x="79" y="5"/>
                  </a:cxn>
                  <a:cxn ang="0">
                    <a:pos x="81" y="4"/>
                  </a:cxn>
                  <a:cxn ang="0">
                    <a:pos x="84" y="0"/>
                  </a:cxn>
                  <a:cxn ang="0">
                    <a:pos x="87" y="2"/>
                  </a:cxn>
                  <a:cxn ang="0">
                    <a:pos x="88" y="3"/>
                  </a:cxn>
                  <a:cxn ang="0">
                    <a:pos x="92" y="5"/>
                  </a:cxn>
                  <a:cxn ang="0">
                    <a:pos x="98" y="7"/>
                  </a:cxn>
                  <a:cxn ang="0">
                    <a:pos x="105" y="4"/>
                  </a:cxn>
                  <a:cxn ang="0">
                    <a:pos x="103" y="8"/>
                  </a:cxn>
                  <a:cxn ang="0">
                    <a:pos x="108" y="17"/>
                  </a:cxn>
                  <a:cxn ang="0">
                    <a:pos x="117" y="23"/>
                  </a:cxn>
                  <a:cxn ang="0">
                    <a:pos x="117" y="29"/>
                  </a:cxn>
                  <a:cxn ang="0">
                    <a:pos x="110" y="35"/>
                  </a:cxn>
                  <a:cxn ang="0">
                    <a:pos x="99" y="44"/>
                  </a:cxn>
                  <a:cxn ang="0">
                    <a:pos x="80" y="52"/>
                  </a:cxn>
                  <a:cxn ang="0">
                    <a:pos x="54" y="53"/>
                  </a:cxn>
                  <a:cxn ang="0">
                    <a:pos x="30" y="47"/>
                  </a:cxn>
                  <a:cxn ang="0">
                    <a:pos x="24" y="43"/>
                  </a:cxn>
                  <a:cxn ang="0">
                    <a:pos x="18" y="39"/>
                  </a:cxn>
                  <a:cxn ang="0">
                    <a:pos x="14" y="38"/>
                  </a:cxn>
                  <a:cxn ang="0">
                    <a:pos x="16" y="33"/>
                  </a:cxn>
                  <a:cxn ang="0">
                    <a:pos x="18" y="28"/>
                  </a:cxn>
                  <a:cxn ang="0">
                    <a:pos x="15" y="24"/>
                  </a:cxn>
                  <a:cxn ang="0">
                    <a:pos x="9" y="25"/>
                  </a:cxn>
                  <a:cxn ang="0">
                    <a:pos x="1" y="23"/>
                  </a:cxn>
                  <a:cxn ang="0">
                    <a:pos x="23" y="19"/>
                  </a:cxn>
                  <a:cxn ang="0">
                    <a:pos x="15" y="15"/>
                  </a:cxn>
                  <a:cxn ang="0">
                    <a:pos x="2" y="10"/>
                  </a:cxn>
                  <a:cxn ang="0">
                    <a:pos x="2" y="7"/>
                  </a:cxn>
                  <a:cxn ang="0">
                    <a:pos x="7" y="8"/>
                  </a:cxn>
                  <a:cxn ang="0">
                    <a:pos x="10" y="5"/>
                  </a:cxn>
                  <a:cxn ang="0">
                    <a:pos x="12" y="2"/>
                  </a:cxn>
                </a:cxnLst>
                <a:rect l="0" t="0" r="r" b="b"/>
                <a:pathLst>
                  <a:path w="118" h="54">
                    <a:moveTo>
                      <a:pt x="14" y="0"/>
                    </a:moveTo>
                    <a:lnTo>
                      <a:pt x="19" y="0"/>
                    </a:lnTo>
                    <a:lnTo>
                      <a:pt x="19" y="3"/>
                    </a:lnTo>
                    <a:lnTo>
                      <a:pt x="20" y="4"/>
                    </a:lnTo>
                    <a:lnTo>
                      <a:pt x="21" y="7"/>
                    </a:lnTo>
                    <a:lnTo>
                      <a:pt x="21" y="10"/>
                    </a:lnTo>
                    <a:lnTo>
                      <a:pt x="24" y="12"/>
                    </a:lnTo>
                    <a:lnTo>
                      <a:pt x="25" y="14"/>
                    </a:lnTo>
                    <a:lnTo>
                      <a:pt x="30" y="14"/>
                    </a:lnTo>
                    <a:lnTo>
                      <a:pt x="33" y="13"/>
                    </a:lnTo>
                    <a:lnTo>
                      <a:pt x="34" y="13"/>
                    </a:lnTo>
                    <a:lnTo>
                      <a:pt x="34" y="7"/>
                    </a:lnTo>
                    <a:lnTo>
                      <a:pt x="38" y="10"/>
                    </a:lnTo>
                    <a:lnTo>
                      <a:pt x="40" y="10"/>
                    </a:lnTo>
                    <a:lnTo>
                      <a:pt x="49" y="8"/>
                    </a:lnTo>
                    <a:lnTo>
                      <a:pt x="54" y="10"/>
                    </a:lnTo>
                    <a:lnTo>
                      <a:pt x="55" y="12"/>
                    </a:lnTo>
                    <a:lnTo>
                      <a:pt x="55" y="7"/>
                    </a:lnTo>
                    <a:lnTo>
                      <a:pt x="63" y="7"/>
                    </a:lnTo>
                    <a:lnTo>
                      <a:pt x="65" y="8"/>
                    </a:lnTo>
                    <a:lnTo>
                      <a:pt x="70" y="8"/>
                    </a:lnTo>
                    <a:lnTo>
                      <a:pt x="74" y="7"/>
                    </a:lnTo>
                    <a:lnTo>
                      <a:pt x="76" y="5"/>
                    </a:lnTo>
                    <a:lnTo>
                      <a:pt x="79" y="5"/>
                    </a:lnTo>
                    <a:lnTo>
                      <a:pt x="81" y="7"/>
                    </a:lnTo>
                    <a:lnTo>
                      <a:pt x="81" y="4"/>
                    </a:lnTo>
                    <a:lnTo>
                      <a:pt x="83" y="3"/>
                    </a:lnTo>
                    <a:lnTo>
                      <a:pt x="84" y="0"/>
                    </a:lnTo>
                    <a:lnTo>
                      <a:pt x="85" y="2"/>
                    </a:lnTo>
                    <a:lnTo>
                      <a:pt x="87" y="2"/>
                    </a:lnTo>
                    <a:lnTo>
                      <a:pt x="88" y="0"/>
                    </a:lnTo>
                    <a:lnTo>
                      <a:pt x="88" y="3"/>
                    </a:lnTo>
                    <a:lnTo>
                      <a:pt x="89" y="4"/>
                    </a:lnTo>
                    <a:lnTo>
                      <a:pt x="92" y="5"/>
                    </a:lnTo>
                    <a:lnTo>
                      <a:pt x="93" y="7"/>
                    </a:lnTo>
                    <a:lnTo>
                      <a:pt x="98" y="7"/>
                    </a:lnTo>
                    <a:lnTo>
                      <a:pt x="103" y="4"/>
                    </a:lnTo>
                    <a:lnTo>
                      <a:pt x="105" y="4"/>
                    </a:lnTo>
                    <a:lnTo>
                      <a:pt x="104" y="5"/>
                    </a:lnTo>
                    <a:lnTo>
                      <a:pt x="103" y="8"/>
                    </a:lnTo>
                    <a:lnTo>
                      <a:pt x="104" y="13"/>
                    </a:lnTo>
                    <a:lnTo>
                      <a:pt x="108" y="17"/>
                    </a:lnTo>
                    <a:lnTo>
                      <a:pt x="113" y="19"/>
                    </a:lnTo>
                    <a:lnTo>
                      <a:pt x="117" y="23"/>
                    </a:lnTo>
                    <a:lnTo>
                      <a:pt x="118" y="28"/>
                    </a:lnTo>
                    <a:lnTo>
                      <a:pt x="117" y="29"/>
                    </a:lnTo>
                    <a:lnTo>
                      <a:pt x="114" y="33"/>
                    </a:lnTo>
                    <a:lnTo>
                      <a:pt x="110" y="35"/>
                    </a:lnTo>
                    <a:lnTo>
                      <a:pt x="107" y="39"/>
                    </a:lnTo>
                    <a:lnTo>
                      <a:pt x="99" y="44"/>
                    </a:lnTo>
                    <a:lnTo>
                      <a:pt x="89" y="48"/>
                    </a:lnTo>
                    <a:lnTo>
                      <a:pt x="80" y="52"/>
                    </a:lnTo>
                    <a:lnTo>
                      <a:pt x="68" y="54"/>
                    </a:lnTo>
                    <a:lnTo>
                      <a:pt x="54" y="53"/>
                    </a:lnTo>
                    <a:lnTo>
                      <a:pt x="41" y="51"/>
                    </a:lnTo>
                    <a:lnTo>
                      <a:pt x="30" y="47"/>
                    </a:lnTo>
                    <a:lnTo>
                      <a:pt x="28" y="46"/>
                    </a:lnTo>
                    <a:lnTo>
                      <a:pt x="24" y="43"/>
                    </a:lnTo>
                    <a:lnTo>
                      <a:pt x="21" y="42"/>
                    </a:lnTo>
                    <a:lnTo>
                      <a:pt x="18" y="39"/>
                    </a:lnTo>
                    <a:lnTo>
                      <a:pt x="12" y="39"/>
                    </a:lnTo>
                    <a:lnTo>
                      <a:pt x="14" y="38"/>
                    </a:lnTo>
                    <a:lnTo>
                      <a:pt x="16" y="37"/>
                    </a:lnTo>
                    <a:lnTo>
                      <a:pt x="16" y="33"/>
                    </a:lnTo>
                    <a:lnTo>
                      <a:pt x="18" y="30"/>
                    </a:lnTo>
                    <a:lnTo>
                      <a:pt x="18" y="28"/>
                    </a:lnTo>
                    <a:lnTo>
                      <a:pt x="19" y="25"/>
                    </a:lnTo>
                    <a:lnTo>
                      <a:pt x="15" y="24"/>
                    </a:lnTo>
                    <a:lnTo>
                      <a:pt x="12" y="24"/>
                    </a:lnTo>
                    <a:lnTo>
                      <a:pt x="9" y="25"/>
                    </a:lnTo>
                    <a:lnTo>
                      <a:pt x="6" y="25"/>
                    </a:lnTo>
                    <a:lnTo>
                      <a:pt x="1" y="23"/>
                    </a:lnTo>
                    <a:lnTo>
                      <a:pt x="12" y="22"/>
                    </a:lnTo>
                    <a:lnTo>
                      <a:pt x="23" y="19"/>
                    </a:lnTo>
                    <a:lnTo>
                      <a:pt x="20" y="17"/>
                    </a:lnTo>
                    <a:lnTo>
                      <a:pt x="15" y="15"/>
                    </a:lnTo>
                    <a:lnTo>
                      <a:pt x="7" y="14"/>
                    </a:lnTo>
                    <a:lnTo>
                      <a:pt x="2" y="10"/>
                    </a:lnTo>
                    <a:lnTo>
                      <a:pt x="0" y="8"/>
                    </a:lnTo>
                    <a:lnTo>
                      <a:pt x="2" y="7"/>
                    </a:lnTo>
                    <a:lnTo>
                      <a:pt x="6" y="7"/>
                    </a:lnTo>
                    <a:lnTo>
                      <a:pt x="7" y="8"/>
                    </a:lnTo>
                    <a:lnTo>
                      <a:pt x="7" y="5"/>
                    </a:lnTo>
                    <a:lnTo>
                      <a:pt x="10" y="5"/>
                    </a:lnTo>
                    <a:lnTo>
                      <a:pt x="11" y="4"/>
                    </a:lnTo>
                    <a:lnTo>
                      <a:pt x="12"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234">
                <a:extLst>
                  <a:ext uri="{FF2B5EF4-FFF2-40B4-BE49-F238E27FC236}">
                    <a16:creationId xmlns:a16="http://schemas.microsoft.com/office/drawing/2014/main" id="{8648A53F-244D-44D8-9C7E-9CB47C2560DE}"/>
                  </a:ext>
                </a:extLst>
              </p:cNvPr>
              <p:cNvSpPr>
                <a:spLocks/>
              </p:cNvSpPr>
              <p:nvPr/>
            </p:nvSpPr>
            <p:spPr bwMode="auto">
              <a:xfrm>
                <a:off x="3740644" y="3873285"/>
                <a:ext cx="248704" cy="87046"/>
              </a:xfrm>
              <a:custGeom>
                <a:avLst/>
                <a:gdLst/>
                <a:ahLst/>
                <a:cxnLst>
                  <a:cxn ang="0">
                    <a:pos x="32" y="0"/>
                  </a:cxn>
                  <a:cxn ang="0">
                    <a:pos x="45" y="2"/>
                  </a:cxn>
                  <a:cxn ang="0">
                    <a:pos x="63" y="9"/>
                  </a:cxn>
                  <a:cxn ang="0">
                    <a:pos x="73" y="10"/>
                  </a:cxn>
                  <a:cxn ang="0">
                    <a:pos x="75" y="10"/>
                  </a:cxn>
                  <a:cxn ang="0">
                    <a:pos x="76" y="13"/>
                  </a:cxn>
                  <a:cxn ang="0">
                    <a:pos x="79" y="14"/>
                  </a:cxn>
                  <a:cxn ang="0">
                    <a:pos x="80" y="15"/>
                  </a:cxn>
                  <a:cxn ang="0">
                    <a:pos x="90" y="23"/>
                  </a:cxn>
                  <a:cxn ang="0">
                    <a:pos x="105" y="25"/>
                  </a:cxn>
                  <a:cxn ang="0">
                    <a:pos x="105" y="28"/>
                  </a:cxn>
                  <a:cxn ang="0">
                    <a:pos x="111" y="29"/>
                  </a:cxn>
                  <a:cxn ang="0">
                    <a:pos x="114" y="30"/>
                  </a:cxn>
                  <a:cxn ang="0">
                    <a:pos x="117" y="33"/>
                  </a:cxn>
                  <a:cxn ang="0">
                    <a:pos x="118" y="36"/>
                  </a:cxn>
                  <a:cxn ang="0">
                    <a:pos x="120" y="37"/>
                  </a:cxn>
                  <a:cxn ang="0">
                    <a:pos x="118" y="39"/>
                  </a:cxn>
                  <a:cxn ang="0">
                    <a:pos x="115" y="41"/>
                  </a:cxn>
                  <a:cxn ang="0">
                    <a:pos x="111" y="42"/>
                  </a:cxn>
                  <a:cxn ang="0">
                    <a:pos x="105" y="42"/>
                  </a:cxn>
                  <a:cxn ang="0">
                    <a:pos x="93" y="41"/>
                  </a:cxn>
                  <a:cxn ang="0">
                    <a:pos x="81" y="39"/>
                  </a:cxn>
                  <a:cxn ang="0">
                    <a:pos x="81" y="37"/>
                  </a:cxn>
                  <a:cxn ang="0">
                    <a:pos x="83" y="37"/>
                  </a:cxn>
                  <a:cxn ang="0">
                    <a:pos x="85" y="34"/>
                  </a:cxn>
                  <a:cxn ang="0">
                    <a:pos x="85" y="33"/>
                  </a:cxn>
                  <a:cxn ang="0">
                    <a:pos x="83" y="32"/>
                  </a:cxn>
                  <a:cxn ang="0">
                    <a:pos x="79" y="30"/>
                  </a:cxn>
                  <a:cxn ang="0">
                    <a:pos x="76" y="30"/>
                  </a:cxn>
                  <a:cxn ang="0">
                    <a:pos x="74" y="29"/>
                  </a:cxn>
                  <a:cxn ang="0">
                    <a:pos x="71" y="24"/>
                  </a:cxn>
                  <a:cxn ang="0">
                    <a:pos x="70" y="24"/>
                  </a:cxn>
                  <a:cxn ang="0">
                    <a:pos x="69" y="23"/>
                  </a:cxn>
                  <a:cxn ang="0">
                    <a:pos x="69" y="22"/>
                  </a:cxn>
                  <a:cxn ang="0">
                    <a:pos x="68" y="22"/>
                  </a:cxn>
                  <a:cxn ang="0">
                    <a:pos x="68" y="20"/>
                  </a:cxn>
                  <a:cxn ang="0">
                    <a:pos x="59" y="20"/>
                  </a:cxn>
                  <a:cxn ang="0">
                    <a:pos x="55" y="19"/>
                  </a:cxn>
                  <a:cxn ang="0">
                    <a:pos x="47" y="15"/>
                  </a:cxn>
                  <a:cxn ang="0">
                    <a:pos x="44" y="14"/>
                  </a:cxn>
                  <a:cxn ang="0">
                    <a:pos x="32" y="14"/>
                  </a:cxn>
                  <a:cxn ang="0">
                    <a:pos x="30" y="12"/>
                  </a:cxn>
                  <a:cxn ang="0">
                    <a:pos x="30" y="10"/>
                  </a:cxn>
                  <a:cxn ang="0">
                    <a:pos x="31" y="9"/>
                  </a:cxn>
                  <a:cxn ang="0">
                    <a:pos x="30" y="8"/>
                  </a:cxn>
                  <a:cxn ang="0">
                    <a:pos x="26" y="8"/>
                  </a:cxn>
                  <a:cxn ang="0">
                    <a:pos x="17" y="9"/>
                  </a:cxn>
                  <a:cxn ang="0">
                    <a:pos x="10" y="14"/>
                  </a:cxn>
                  <a:cxn ang="0">
                    <a:pos x="4" y="18"/>
                  </a:cxn>
                  <a:cxn ang="0">
                    <a:pos x="0" y="18"/>
                  </a:cxn>
                  <a:cxn ang="0">
                    <a:pos x="5" y="10"/>
                  </a:cxn>
                  <a:cxn ang="0">
                    <a:pos x="12" y="5"/>
                  </a:cxn>
                  <a:cxn ang="0">
                    <a:pos x="21" y="2"/>
                  </a:cxn>
                  <a:cxn ang="0">
                    <a:pos x="32" y="0"/>
                  </a:cxn>
                </a:cxnLst>
                <a:rect l="0" t="0" r="r" b="b"/>
                <a:pathLst>
                  <a:path w="120" h="42">
                    <a:moveTo>
                      <a:pt x="32" y="0"/>
                    </a:moveTo>
                    <a:lnTo>
                      <a:pt x="45" y="2"/>
                    </a:lnTo>
                    <a:lnTo>
                      <a:pt x="63" y="9"/>
                    </a:lnTo>
                    <a:lnTo>
                      <a:pt x="73" y="10"/>
                    </a:lnTo>
                    <a:lnTo>
                      <a:pt x="75" y="10"/>
                    </a:lnTo>
                    <a:lnTo>
                      <a:pt x="76" y="13"/>
                    </a:lnTo>
                    <a:lnTo>
                      <a:pt x="79" y="14"/>
                    </a:lnTo>
                    <a:lnTo>
                      <a:pt x="80" y="15"/>
                    </a:lnTo>
                    <a:lnTo>
                      <a:pt x="90" y="23"/>
                    </a:lnTo>
                    <a:lnTo>
                      <a:pt x="105" y="25"/>
                    </a:lnTo>
                    <a:lnTo>
                      <a:pt x="105" y="28"/>
                    </a:lnTo>
                    <a:lnTo>
                      <a:pt x="111" y="29"/>
                    </a:lnTo>
                    <a:lnTo>
                      <a:pt x="114" y="30"/>
                    </a:lnTo>
                    <a:lnTo>
                      <a:pt x="117" y="33"/>
                    </a:lnTo>
                    <a:lnTo>
                      <a:pt x="118" y="36"/>
                    </a:lnTo>
                    <a:lnTo>
                      <a:pt x="120" y="37"/>
                    </a:lnTo>
                    <a:lnTo>
                      <a:pt x="118" y="39"/>
                    </a:lnTo>
                    <a:lnTo>
                      <a:pt x="115" y="41"/>
                    </a:lnTo>
                    <a:lnTo>
                      <a:pt x="111" y="42"/>
                    </a:lnTo>
                    <a:lnTo>
                      <a:pt x="105" y="42"/>
                    </a:lnTo>
                    <a:lnTo>
                      <a:pt x="93" y="41"/>
                    </a:lnTo>
                    <a:lnTo>
                      <a:pt x="81" y="39"/>
                    </a:lnTo>
                    <a:lnTo>
                      <a:pt x="81" y="37"/>
                    </a:lnTo>
                    <a:lnTo>
                      <a:pt x="83" y="37"/>
                    </a:lnTo>
                    <a:lnTo>
                      <a:pt x="85" y="34"/>
                    </a:lnTo>
                    <a:lnTo>
                      <a:pt x="85" y="33"/>
                    </a:lnTo>
                    <a:lnTo>
                      <a:pt x="83" y="32"/>
                    </a:lnTo>
                    <a:lnTo>
                      <a:pt x="79" y="30"/>
                    </a:lnTo>
                    <a:lnTo>
                      <a:pt x="76" y="30"/>
                    </a:lnTo>
                    <a:lnTo>
                      <a:pt x="74" y="29"/>
                    </a:lnTo>
                    <a:lnTo>
                      <a:pt x="71" y="24"/>
                    </a:lnTo>
                    <a:lnTo>
                      <a:pt x="70" y="24"/>
                    </a:lnTo>
                    <a:lnTo>
                      <a:pt x="69" y="23"/>
                    </a:lnTo>
                    <a:lnTo>
                      <a:pt x="69" y="22"/>
                    </a:lnTo>
                    <a:lnTo>
                      <a:pt x="68" y="22"/>
                    </a:lnTo>
                    <a:lnTo>
                      <a:pt x="68" y="20"/>
                    </a:lnTo>
                    <a:lnTo>
                      <a:pt x="59" y="20"/>
                    </a:lnTo>
                    <a:lnTo>
                      <a:pt x="55" y="19"/>
                    </a:lnTo>
                    <a:lnTo>
                      <a:pt x="47" y="15"/>
                    </a:lnTo>
                    <a:lnTo>
                      <a:pt x="44" y="14"/>
                    </a:lnTo>
                    <a:lnTo>
                      <a:pt x="32" y="14"/>
                    </a:lnTo>
                    <a:lnTo>
                      <a:pt x="30" y="12"/>
                    </a:lnTo>
                    <a:lnTo>
                      <a:pt x="30" y="10"/>
                    </a:lnTo>
                    <a:lnTo>
                      <a:pt x="31" y="9"/>
                    </a:lnTo>
                    <a:lnTo>
                      <a:pt x="30" y="8"/>
                    </a:lnTo>
                    <a:lnTo>
                      <a:pt x="26" y="8"/>
                    </a:lnTo>
                    <a:lnTo>
                      <a:pt x="17" y="9"/>
                    </a:lnTo>
                    <a:lnTo>
                      <a:pt x="10" y="14"/>
                    </a:lnTo>
                    <a:lnTo>
                      <a:pt x="4" y="18"/>
                    </a:lnTo>
                    <a:lnTo>
                      <a:pt x="0" y="18"/>
                    </a:lnTo>
                    <a:lnTo>
                      <a:pt x="5" y="10"/>
                    </a:lnTo>
                    <a:lnTo>
                      <a:pt x="12" y="5"/>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235">
                <a:extLst>
                  <a:ext uri="{FF2B5EF4-FFF2-40B4-BE49-F238E27FC236}">
                    <a16:creationId xmlns:a16="http://schemas.microsoft.com/office/drawing/2014/main" id="{679C0989-6787-4177-AF8C-C8CCCB9E7CE9}"/>
                  </a:ext>
                </a:extLst>
              </p:cNvPr>
              <p:cNvSpPr>
                <a:spLocks/>
              </p:cNvSpPr>
              <p:nvPr/>
            </p:nvSpPr>
            <p:spPr bwMode="auto">
              <a:xfrm>
                <a:off x="3773805" y="3904374"/>
                <a:ext cx="12435" cy="14508"/>
              </a:xfrm>
              <a:custGeom>
                <a:avLst/>
                <a:gdLst/>
                <a:ahLst/>
                <a:cxnLst>
                  <a:cxn ang="0">
                    <a:pos x="4" y="0"/>
                  </a:cxn>
                  <a:cxn ang="0">
                    <a:pos x="5" y="0"/>
                  </a:cxn>
                  <a:cxn ang="0">
                    <a:pos x="6" y="2"/>
                  </a:cxn>
                  <a:cxn ang="0">
                    <a:pos x="6" y="7"/>
                  </a:cxn>
                  <a:cxn ang="0">
                    <a:pos x="0" y="7"/>
                  </a:cxn>
                  <a:cxn ang="0">
                    <a:pos x="0" y="5"/>
                  </a:cxn>
                  <a:cxn ang="0">
                    <a:pos x="3" y="3"/>
                  </a:cxn>
                  <a:cxn ang="0">
                    <a:pos x="4" y="3"/>
                  </a:cxn>
                  <a:cxn ang="0">
                    <a:pos x="4" y="0"/>
                  </a:cxn>
                </a:cxnLst>
                <a:rect l="0" t="0" r="r" b="b"/>
                <a:pathLst>
                  <a:path w="6" h="7">
                    <a:moveTo>
                      <a:pt x="4" y="0"/>
                    </a:moveTo>
                    <a:lnTo>
                      <a:pt x="5" y="0"/>
                    </a:lnTo>
                    <a:lnTo>
                      <a:pt x="6" y="2"/>
                    </a:lnTo>
                    <a:lnTo>
                      <a:pt x="6" y="7"/>
                    </a:lnTo>
                    <a:lnTo>
                      <a:pt x="0" y="7"/>
                    </a:lnTo>
                    <a:lnTo>
                      <a:pt x="0" y="5"/>
                    </a:lnTo>
                    <a:lnTo>
                      <a:pt x="3" y="3"/>
                    </a:lnTo>
                    <a:lnTo>
                      <a:pt x="4"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236">
                <a:extLst>
                  <a:ext uri="{FF2B5EF4-FFF2-40B4-BE49-F238E27FC236}">
                    <a16:creationId xmlns:a16="http://schemas.microsoft.com/office/drawing/2014/main" id="{7D9C6CFA-6989-4A99-8DF2-E74FFA6BCA25}"/>
                  </a:ext>
                </a:extLst>
              </p:cNvPr>
              <p:cNvSpPr>
                <a:spLocks/>
              </p:cNvSpPr>
              <p:nvPr/>
            </p:nvSpPr>
            <p:spPr bwMode="auto">
              <a:xfrm>
                <a:off x="3898157" y="3991420"/>
                <a:ext cx="41451" cy="18653"/>
              </a:xfrm>
              <a:custGeom>
                <a:avLst/>
                <a:gdLst/>
                <a:ahLst/>
                <a:cxnLst>
                  <a:cxn ang="0">
                    <a:pos x="3" y="0"/>
                  </a:cxn>
                  <a:cxn ang="0">
                    <a:pos x="9" y="0"/>
                  </a:cxn>
                  <a:cxn ang="0">
                    <a:pos x="12" y="1"/>
                  </a:cxn>
                  <a:cxn ang="0">
                    <a:pos x="15" y="2"/>
                  </a:cxn>
                  <a:cxn ang="0">
                    <a:pos x="18" y="4"/>
                  </a:cxn>
                  <a:cxn ang="0">
                    <a:pos x="19" y="4"/>
                  </a:cxn>
                  <a:cxn ang="0">
                    <a:pos x="20" y="5"/>
                  </a:cxn>
                  <a:cxn ang="0">
                    <a:pos x="20" y="6"/>
                  </a:cxn>
                  <a:cxn ang="0">
                    <a:pos x="17" y="6"/>
                  </a:cxn>
                  <a:cxn ang="0">
                    <a:pos x="13" y="7"/>
                  </a:cxn>
                  <a:cxn ang="0">
                    <a:pos x="10" y="9"/>
                  </a:cxn>
                  <a:cxn ang="0">
                    <a:pos x="4" y="9"/>
                  </a:cxn>
                  <a:cxn ang="0">
                    <a:pos x="3" y="6"/>
                  </a:cxn>
                  <a:cxn ang="0">
                    <a:pos x="0" y="5"/>
                  </a:cxn>
                  <a:cxn ang="0">
                    <a:pos x="0" y="2"/>
                  </a:cxn>
                  <a:cxn ang="0">
                    <a:pos x="3" y="0"/>
                  </a:cxn>
                </a:cxnLst>
                <a:rect l="0" t="0" r="r" b="b"/>
                <a:pathLst>
                  <a:path w="20" h="9">
                    <a:moveTo>
                      <a:pt x="3" y="0"/>
                    </a:moveTo>
                    <a:lnTo>
                      <a:pt x="9" y="0"/>
                    </a:lnTo>
                    <a:lnTo>
                      <a:pt x="12" y="1"/>
                    </a:lnTo>
                    <a:lnTo>
                      <a:pt x="15" y="2"/>
                    </a:lnTo>
                    <a:lnTo>
                      <a:pt x="18" y="4"/>
                    </a:lnTo>
                    <a:lnTo>
                      <a:pt x="19" y="4"/>
                    </a:lnTo>
                    <a:lnTo>
                      <a:pt x="20" y="5"/>
                    </a:lnTo>
                    <a:lnTo>
                      <a:pt x="20" y="6"/>
                    </a:lnTo>
                    <a:lnTo>
                      <a:pt x="17" y="6"/>
                    </a:lnTo>
                    <a:lnTo>
                      <a:pt x="13" y="7"/>
                    </a:lnTo>
                    <a:lnTo>
                      <a:pt x="10" y="9"/>
                    </a:lnTo>
                    <a:lnTo>
                      <a:pt x="4" y="9"/>
                    </a:lnTo>
                    <a:lnTo>
                      <a:pt x="3" y="6"/>
                    </a:lnTo>
                    <a:lnTo>
                      <a:pt x="0" y="5"/>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1237">
                <a:extLst>
                  <a:ext uri="{FF2B5EF4-FFF2-40B4-BE49-F238E27FC236}">
                    <a16:creationId xmlns:a16="http://schemas.microsoft.com/office/drawing/2014/main" id="{E706F968-3837-4219-93ED-E15F84416ED3}"/>
                  </a:ext>
                </a:extLst>
              </p:cNvPr>
              <p:cNvSpPr>
                <a:spLocks/>
              </p:cNvSpPr>
              <p:nvPr/>
            </p:nvSpPr>
            <p:spPr bwMode="auto">
              <a:xfrm>
                <a:off x="4163441" y="3989347"/>
                <a:ext cx="37306" cy="14508"/>
              </a:xfrm>
              <a:custGeom>
                <a:avLst/>
                <a:gdLst/>
                <a:ahLst/>
                <a:cxnLst>
                  <a:cxn ang="0">
                    <a:pos x="4" y="0"/>
                  </a:cxn>
                  <a:cxn ang="0">
                    <a:pos x="7" y="0"/>
                  </a:cxn>
                  <a:cxn ang="0">
                    <a:pos x="9" y="1"/>
                  </a:cxn>
                  <a:cxn ang="0">
                    <a:pos x="12" y="1"/>
                  </a:cxn>
                  <a:cxn ang="0">
                    <a:pos x="17" y="3"/>
                  </a:cxn>
                  <a:cxn ang="0">
                    <a:pos x="18" y="5"/>
                  </a:cxn>
                  <a:cxn ang="0">
                    <a:pos x="17" y="6"/>
                  </a:cxn>
                  <a:cxn ang="0">
                    <a:pos x="14" y="7"/>
                  </a:cxn>
                  <a:cxn ang="0">
                    <a:pos x="8" y="7"/>
                  </a:cxn>
                  <a:cxn ang="0">
                    <a:pos x="5" y="6"/>
                  </a:cxn>
                  <a:cxn ang="0">
                    <a:pos x="3" y="6"/>
                  </a:cxn>
                  <a:cxn ang="0">
                    <a:pos x="2" y="5"/>
                  </a:cxn>
                  <a:cxn ang="0">
                    <a:pos x="0" y="2"/>
                  </a:cxn>
                  <a:cxn ang="0">
                    <a:pos x="0" y="1"/>
                  </a:cxn>
                  <a:cxn ang="0">
                    <a:pos x="3" y="1"/>
                  </a:cxn>
                  <a:cxn ang="0">
                    <a:pos x="4" y="0"/>
                  </a:cxn>
                </a:cxnLst>
                <a:rect l="0" t="0" r="r" b="b"/>
                <a:pathLst>
                  <a:path w="18" h="7">
                    <a:moveTo>
                      <a:pt x="4" y="0"/>
                    </a:moveTo>
                    <a:lnTo>
                      <a:pt x="7" y="0"/>
                    </a:lnTo>
                    <a:lnTo>
                      <a:pt x="9" y="1"/>
                    </a:lnTo>
                    <a:lnTo>
                      <a:pt x="12" y="1"/>
                    </a:lnTo>
                    <a:lnTo>
                      <a:pt x="17" y="3"/>
                    </a:lnTo>
                    <a:lnTo>
                      <a:pt x="18" y="5"/>
                    </a:lnTo>
                    <a:lnTo>
                      <a:pt x="17" y="6"/>
                    </a:lnTo>
                    <a:lnTo>
                      <a:pt x="14" y="7"/>
                    </a:lnTo>
                    <a:lnTo>
                      <a:pt x="8" y="7"/>
                    </a:lnTo>
                    <a:lnTo>
                      <a:pt x="5" y="6"/>
                    </a:lnTo>
                    <a:lnTo>
                      <a:pt x="3" y="6"/>
                    </a:lnTo>
                    <a:lnTo>
                      <a:pt x="2" y="5"/>
                    </a:lnTo>
                    <a:lnTo>
                      <a:pt x="0" y="2"/>
                    </a:lnTo>
                    <a:lnTo>
                      <a:pt x="0" y="1"/>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1238">
                <a:extLst>
                  <a:ext uri="{FF2B5EF4-FFF2-40B4-BE49-F238E27FC236}">
                    <a16:creationId xmlns:a16="http://schemas.microsoft.com/office/drawing/2014/main" id="{4B165806-AE84-489C-82EC-00A815C450A0}"/>
                  </a:ext>
                </a:extLst>
              </p:cNvPr>
              <p:cNvSpPr>
                <a:spLocks/>
              </p:cNvSpPr>
              <p:nvPr/>
            </p:nvSpPr>
            <p:spPr bwMode="auto">
              <a:xfrm>
                <a:off x="3993493" y="3954115"/>
                <a:ext cx="143005" cy="58031"/>
              </a:xfrm>
              <a:custGeom>
                <a:avLst/>
                <a:gdLst/>
                <a:ahLst/>
                <a:cxnLst>
                  <a:cxn ang="0">
                    <a:pos x="13" y="0"/>
                  </a:cxn>
                  <a:cxn ang="0">
                    <a:pos x="17" y="0"/>
                  </a:cxn>
                  <a:cxn ang="0">
                    <a:pos x="22" y="3"/>
                  </a:cxn>
                  <a:cxn ang="0">
                    <a:pos x="31" y="3"/>
                  </a:cxn>
                  <a:cxn ang="0">
                    <a:pos x="33" y="2"/>
                  </a:cxn>
                  <a:cxn ang="0">
                    <a:pos x="36" y="2"/>
                  </a:cxn>
                  <a:cxn ang="0">
                    <a:pos x="45" y="3"/>
                  </a:cxn>
                  <a:cxn ang="0">
                    <a:pos x="55" y="8"/>
                  </a:cxn>
                  <a:cxn ang="0">
                    <a:pos x="60" y="12"/>
                  </a:cxn>
                  <a:cxn ang="0">
                    <a:pos x="57" y="10"/>
                  </a:cxn>
                  <a:cxn ang="0">
                    <a:pos x="62" y="14"/>
                  </a:cxn>
                  <a:cxn ang="0">
                    <a:pos x="69" y="19"/>
                  </a:cxn>
                  <a:cxn ang="0">
                    <a:pos x="53" y="19"/>
                  </a:cxn>
                  <a:cxn ang="0">
                    <a:pos x="48" y="22"/>
                  </a:cxn>
                  <a:cxn ang="0">
                    <a:pos x="43" y="22"/>
                  </a:cxn>
                  <a:cxn ang="0">
                    <a:pos x="43" y="20"/>
                  </a:cxn>
                  <a:cxn ang="0">
                    <a:pos x="40" y="20"/>
                  </a:cxn>
                  <a:cxn ang="0">
                    <a:pos x="37" y="23"/>
                  </a:cxn>
                  <a:cxn ang="0">
                    <a:pos x="36" y="25"/>
                  </a:cxn>
                  <a:cxn ang="0">
                    <a:pos x="33" y="28"/>
                  </a:cxn>
                  <a:cxn ang="0">
                    <a:pos x="31" y="28"/>
                  </a:cxn>
                  <a:cxn ang="0">
                    <a:pos x="30" y="27"/>
                  </a:cxn>
                  <a:cxn ang="0">
                    <a:pos x="28" y="24"/>
                  </a:cxn>
                  <a:cxn ang="0">
                    <a:pos x="28" y="23"/>
                  </a:cxn>
                  <a:cxn ang="0">
                    <a:pos x="27" y="22"/>
                  </a:cxn>
                  <a:cxn ang="0">
                    <a:pos x="5" y="22"/>
                  </a:cxn>
                  <a:cxn ang="0">
                    <a:pos x="5" y="24"/>
                  </a:cxn>
                  <a:cxn ang="0">
                    <a:pos x="3" y="24"/>
                  </a:cxn>
                  <a:cxn ang="0">
                    <a:pos x="0" y="20"/>
                  </a:cxn>
                  <a:cxn ang="0">
                    <a:pos x="0" y="18"/>
                  </a:cxn>
                  <a:cxn ang="0">
                    <a:pos x="1" y="17"/>
                  </a:cxn>
                  <a:cxn ang="0">
                    <a:pos x="17" y="17"/>
                  </a:cxn>
                  <a:cxn ang="0">
                    <a:pos x="20" y="15"/>
                  </a:cxn>
                  <a:cxn ang="0">
                    <a:pos x="17" y="10"/>
                  </a:cxn>
                  <a:cxn ang="0">
                    <a:pos x="17" y="8"/>
                  </a:cxn>
                  <a:cxn ang="0">
                    <a:pos x="15" y="8"/>
                  </a:cxn>
                  <a:cxn ang="0">
                    <a:pos x="11" y="4"/>
                  </a:cxn>
                  <a:cxn ang="0">
                    <a:pos x="11" y="3"/>
                  </a:cxn>
                  <a:cxn ang="0">
                    <a:pos x="13" y="0"/>
                  </a:cxn>
                </a:cxnLst>
                <a:rect l="0" t="0" r="r" b="b"/>
                <a:pathLst>
                  <a:path w="69" h="28">
                    <a:moveTo>
                      <a:pt x="13" y="0"/>
                    </a:moveTo>
                    <a:lnTo>
                      <a:pt x="17" y="0"/>
                    </a:lnTo>
                    <a:lnTo>
                      <a:pt x="22" y="3"/>
                    </a:lnTo>
                    <a:lnTo>
                      <a:pt x="31" y="3"/>
                    </a:lnTo>
                    <a:lnTo>
                      <a:pt x="33" y="2"/>
                    </a:lnTo>
                    <a:lnTo>
                      <a:pt x="36" y="2"/>
                    </a:lnTo>
                    <a:lnTo>
                      <a:pt x="45" y="3"/>
                    </a:lnTo>
                    <a:lnTo>
                      <a:pt x="55" y="8"/>
                    </a:lnTo>
                    <a:lnTo>
                      <a:pt x="60" y="12"/>
                    </a:lnTo>
                    <a:lnTo>
                      <a:pt x="57" y="10"/>
                    </a:lnTo>
                    <a:lnTo>
                      <a:pt x="62" y="14"/>
                    </a:lnTo>
                    <a:lnTo>
                      <a:pt x="69" y="19"/>
                    </a:lnTo>
                    <a:lnTo>
                      <a:pt x="53" y="19"/>
                    </a:lnTo>
                    <a:lnTo>
                      <a:pt x="48" y="22"/>
                    </a:lnTo>
                    <a:lnTo>
                      <a:pt x="43" y="22"/>
                    </a:lnTo>
                    <a:lnTo>
                      <a:pt x="43" y="20"/>
                    </a:lnTo>
                    <a:lnTo>
                      <a:pt x="40" y="20"/>
                    </a:lnTo>
                    <a:lnTo>
                      <a:pt x="37" y="23"/>
                    </a:lnTo>
                    <a:lnTo>
                      <a:pt x="36" y="25"/>
                    </a:lnTo>
                    <a:lnTo>
                      <a:pt x="33" y="28"/>
                    </a:lnTo>
                    <a:lnTo>
                      <a:pt x="31" y="28"/>
                    </a:lnTo>
                    <a:lnTo>
                      <a:pt x="30" y="27"/>
                    </a:lnTo>
                    <a:lnTo>
                      <a:pt x="28" y="24"/>
                    </a:lnTo>
                    <a:lnTo>
                      <a:pt x="28" y="23"/>
                    </a:lnTo>
                    <a:lnTo>
                      <a:pt x="27" y="22"/>
                    </a:lnTo>
                    <a:lnTo>
                      <a:pt x="5" y="22"/>
                    </a:lnTo>
                    <a:lnTo>
                      <a:pt x="5" y="24"/>
                    </a:lnTo>
                    <a:lnTo>
                      <a:pt x="3" y="24"/>
                    </a:lnTo>
                    <a:lnTo>
                      <a:pt x="0" y="20"/>
                    </a:lnTo>
                    <a:lnTo>
                      <a:pt x="0" y="18"/>
                    </a:lnTo>
                    <a:lnTo>
                      <a:pt x="1" y="17"/>
                    </a:lnTo>
                    <a:lnTo>
                      <a:pt x="17" y="17"/>
                    </a:lnTo>
                    <a:lnTo>
                      <a:pt x="20" y="15"/>
                    </a:lnTo>
                    <a:lnTo>
                      <a:pt x="17" y="10"/>
                    </a:lnTo>
                    <a:lnTo>
                      <a:pt x="17" y="8"/>
                    </a:lnTo>
                    <a:lnTo>
                      <a:pt x="15" y="8"/>
                    </a:lnTo>
                    <a:lnTo>
                      <a:pt x="11"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1239">
                <a:extLst>
                  <a:ext uri="{FF2B5EF4-FFF2-40B4-BE49-F238E27FC236}">
                    <a16:creationId xmlns:a16="http://schemas.microsoft.com/office/drawing/2014/main" id="{2CDCA849-06BB-4942-AF8B-F83D029D0620}"/>
                  </a:ext>
                </a:extLst>
              </p:cNvPr>
              <p:cNvSpPr>
                <a:spLocks/>
              </p:cNvSpPr>
              <p:nvPr/>
            </p:nvSpPr>
            <p:spPr bwMode="auto">
              <a:xfrm>
                <a:off x="3891940" y="3827690"/>
                <a:ext cx="12435" cy="14508"/>
              </a:xfrm>
              <a:custGeom>
                <a:avLst/>
                <a:gdLst/>
                <a:ahLst/>
                <a:cxnLst>
                  <a:cxn ang="0">
                    <a:pos x="0" y="0"/>
                  </a:cxn>
                  <a:cxn ang="0">
                    <a:pos x="3" y="0"/>
                  </a:cxn>
                  <a:cxn ang="0">
                    <a:pos x="5" y="1"/>
                  </a:cxn>
                  <a:cxn ang="0">
                    <a:pos x="6" y="3"/>
                  </a:cxn>
                  <a:cxn ang="0">
                    <a:pos x="6" y="6"/>
                  </a:cxn>
                  <a:cxn ang="0">
                    <a:pos x="5" y="7"/>
                  </a:cxn>
                  <a:cxn ang="0">
                    <a:pos x="2" y="7"/>
                  </a:cxn>
                  <a:cxn ang="0">
                    <a:pos x="1" y="6"/>
                  </a:cxn>
                  <a:cxn ang="0">
                    <a:pos x="0" y="3"/>
                  </a:cxn>
                  <a:cxn ang="0">
                    <a:pos x="0" y="0"/>
                  </a:cxn>
                </a:cxnLst>
                <a:rect l="0" t="0" r="r" b="b"/>
                <a:pathLst>
                  <a:path w="6" h="7">
                    <a:moveTo>
                      <a:pt x="0" y="0"/>
                    </a:moveTo>
                    <a:lnTo>
                      <a:pt x="3" y="0"/>
                    </a:lnTo>
                    <a:lnTo>
                      <a:pt x="5" y="1"/>
                    </a:lnTo>
                    <a:lnTo>
                      <a:pt x="6" y="3"/>
                    </a:lnTo>
                    <a:lnTo>
                      <a:pt x="6" y="6"/>
                    </a:lnTo>
                    <a:lnTo>
                      <a:pt x="5" y="7"/>
                    </a:lnTo>
                    <a:lnTo>
                      <a:pt x="2" y="7"/>
                    </a:lnTo>
                    <a:lnTo>
                      <a:pt x="1"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1240">
                <a:extLst>
                  <a:ext uri="{FF2B5EF4-FFF2-40B4-BE49-F238E27FC236}">
                    <a16:creationId xmlns:a16="http://schemas.microsoft.com/office/drawing/2014/main" id="{DE5C87DB-3E91-45F4-91F3-0E07DCD5198F}"/>
                  </a:ext>
                </a:extLst>
              </p:cNvPr>
              <p:cNvSpPr>
                <a:spLocks/>
              </p:cNvSpPr>
              <p:nvPr/>
            </p:nvSpPr>
            <p:spPr bwMode="auto">
              <a:xfrm>
                <a:off x="3881576" y="3780022"/>
                <a:ext cx="20725" cy="6218"/>
              </a:xfrm>
              <a:custGeom>
                <a:avLst/>
                <a:gdLst/>
                <a:ahLst/>
                <a:cxnLst>
                  <a:cxn ang="0">
                    <a:pos x="2" y="0"/>
                  </a:cxn>
                  <a:cxn ang="0">
                    <a:pos x="7" y="0"/>
                  </a:cxn>
                  <a:cxn ang="0">
                    <a:pos x="10" y="3"/>
                  </a:cxn>
                  <a:cxn ang="0">
                    <a:pos x="0" y="3"/>
                  </a:cxn>
                  <a:cxn ang="0">
                    <a:pos x="2" y="0"/>
                  </a:cxn>
                </a:cxnLst>
                <a:rect l="0" t="0" r="r" b="b"/>
                <a:pathLst>
                  <a:path w="10" h="3">
                    <a:moveTo>
                      <a:pt x="2" y="0"/>
                    </a:moveTo>
                    <a:lnTo>
                      <a:pt x="7" y="0"/>
                    </a:lnTo>
                    <a:lnTo>
                      <a:pt x="10" y="3"/>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241">
                <a:extLst>
                  <a:ext uri="{FF2B5EF4-FFF2-40B4-BE49-F238E27FC236}">
                    <a16:creationId xmlns:a16="http://schemas.microsoft.com/office/drawing/2014/main" id="{10F6E966-6DA2-403B-BC8C-FBA00F2BFCDE}"/>
                  </a:ext>
                </a:extLst>
              </p:cNvPr>
              <p:cNvSpPr>
                <a:spLocks/>
              </p:cNvSpPr>
              <p:nvPr/>
            </p:nvSpPr>
            <p:spPr bwMode="auto">
              <a:xfrm>
                <a:off x="3916810" y="3788312"/>
                <a:ext cx="6218" cy="8290"/>
              </a:xfrm>
              <a:custGeom>
                <a:avLst/>
                <a:gdLst/>
                <a:ahLst/>
                <a:cxnLst>
                  <a:cxn ang="0">
                    <a:pos x="0" y="0"/>
                  </a:cxn>
                  <a:cxn ang="0">
                    <a:pos x="3" y="4"/>
                  </a:cxn>
                  <a:cxn ang="0">
                    <a:pos x="0" y="1"/>
                  </a:cxn>
                  <a:cxn ang="0">
                    <a:pos x="0" y="0"/>
                  </a:cxn>
                </a:cxnLst>
                <a:rect l="0" t="0" r="r" b="b"/>
                <a:pathLst>
                  <a:path w="3" h="4">
                    <a:moveTo>
                      <a:pt x="0" y="0"/>
                    </a:moveTo>
                    <a:lnTo>
                      <a:pt x="3"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1242">
                <a:extLst>
                  <a:ext uri="{FF2B5EF4-FFF2-40B4-BE49-F238E27FC236}">
                    <a16:creationId xmlns:a16="http://schemas.microsoft.com/office/drawing/2014/main" id="{ABE20E95-ACA8-4CA7-8F73-0A3A027E3997}"/>
                  </a:ext>
                </a:extLst>
              </p:cNvPr>
              <p:cNvSpPr>
                <a:spLocks/>
              </p:cNvSpPr>
              <p:nvPr/>
            </p:nvSpPr>
            <p:spPr bwMode="auto">
              <a:xfrm>
                <a:off x="4003856" y="3914736"/>
                <a:ext cx="14508" cy="14508"/>
              </a:xfrm>
              <a:custGeom>
                <a:avLst/>
                <a:gdLst/>
                <a:ahLst/>
                <a:cxnLst>
                  <a:cxn ang="0">
                    <a:pos x="7" y="0"/>
                  </a:cxn>
                  <a:cxn ang="0">
                    <a:pos x="7" y="4"/>
                  </a:cxn>
                  <a:cxn ang="0">
                    <a:pos x="5" y="5"/>
                  </a:cxn>
                  <a:cxn ang="0">
                    <a:pos x="1" y="7"/>
                  </a:cxn>
                  <a:cxn ang="0">
                    <a:pos x="0" y="7"/>
                  </a:cxn>
                  <a:cxn ang="0">
                    <a:pos x="0" y="4"/>
                  </a:cxn>
                  <a:cxn ang="0">
                    <a:pos x="3" y="4"/>
                  </a:cxn>
                  <a:cxn ang="0">
                    <a:pos x="7" y="0"/>
                  </a:cxn>
                </a:cxnLst>
                <a:rect l="0" t="0" r="r" b="b"/>
                <a:pathLst>
                  <a:path w="7" h="7">
                    <a:moveTo>
                      <a:pt x="7" y="0"/>
                    </a:moveTo>
                    <a:lnTo>
                      <a:pt x="7" y="4"/>
                    </a:lnTo>
                    <a:lnTo>
                      <a:pt x="5" y="5"/>
                    </a:lnTo>
                    <a:lnTo>
                      <a:pt x="1" y="7"/>
                    </a:lnTo>
                    <a:lnTo>
                      <a:pt x="0" y="7"/>
                    </a:lnTo>
                    <a:lnTo>
                      <a:pt x="0" y="4"/>
                    </a:lnTo>
                    <a:lnTo>
                      <a:pt x="3" y="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243">
                <a:extLst>
                  <a:ext uri="{FF2B5EF4-FFF2-40B4-BE49-F238E27FC236}">
                    <a16:creationId xmlns:a16="http://schemas.microsoft.com/office/drawing/2014/main" id="{BF1C731E-0FE7-47FD-984F-1CC42D0CCCA3}"/>
                  </a:ext>
                </a:extLst>
              </p:cNvPr>
              <p:cNvSpPr>
                <a:spLocks/>
              </p:cNvSpPr>
              <p:nvPr/>
            </p:nvSpPr>
            <p:spPr bwMode="auto">
              <a:xfrm>
                <a:off x="1751012" y="2310595"/>
                <a:ext cx="2683932" cy="1962690"/>
              </a:xfrm>
              <a:custGeom>
                <a:avLst/>
                <a:gdLst/>
                <a:ahLst/>
                <a:cxnLst>
                  <a:cxn ang="0">
                    <a:pos x="890" y="63"/>
                  </a:cxn>
                  <a:cxn ang="0">
                    <a:pos x="930" y="93"/>
                  </a:cxn>
                  <a:cxn ang="0">
                    <a:pos x="991" y="68"/>
                  </a:cxn>
                  <a:cxn ang="0">
                    <a:pos x="960" y="114"/>
                  </a:cxn>
                  <a:cxn ang="0">
                    <a:pos x="915" y="127"/>
                  </a:cxn>
                  <a:cxn ang="0">
                    <a:pos x="867" y="161"/>
                  </a:cxn>
                  <a:cxn ang="0">
                    <a:pos x="852" y="249"/>
                  </a:cxn>
                  <a:cxn ang="0">
                    <a:pos x="989" y="347"/>
                  </a:cxn>
                  <a:cxn ang="0">
                    <a:pos x="1049" y="293"/>
                  </a:cxn>
                  <a:cxn ang="0">
                    <a:pos x="1034" y="196"/>
                  </a:cxn>
                  <a:cxn ang="0">
                    <a:pos x="1132" y="213"/>
                  </a:cxn>
                  <a:cxn ang="0">
                    <a:pos x="1193" y="225"/>
                  </a:cxn>
                  <a:cxn ang="0">
                    <a:pos x="1242" y="296"/>
                  </a:cxn>
                  <a:cxn ang="0">
                    <a:pos x="1287" y="330"/>
                  </a:cxn>
                  <a:cxn ang="0">
                    <a:pos x="1167" y="395"/>
                  </a:cxn>
                  <a:cxn ang="0">
                    <a:pos x="1189" y="430"/>
                  </a:cxn>
                  <a:cxn ang="0">
                    <a:pos x="1179" y="484"/>
                  </a:cxn>
                  <a:cxn ang="0">
                    <a:pos x="1163" y="471"/>
                  </a:cxn>
                  <a:cxn ang="0">
                    <a:pos x="1089" y="523"/>
                  </a:cxn>
                  <a:cxn ang="0">
                    <a:pos x="1069" y="548"/>
                  </a:cxn>
                  <a:cxn ang="0">
                    <a:pos x="1059" y="573"/>
                  </a:cxn>
                  <a:cxn ang="0">
                    <a:pos x="1048" y="610"/>
                  </a:cxn>
                  <a:cxn ang="0">
                    <a:pos x="1011" y="724"/>
                  </a:cxn>
                  <a:cxn ang="0">
                    <a:pos x="957" y="671"/>
                  </a:cxn>
                  <a:cxn ang="0">
                    <a:pos x="896" y="680"/>
                  </a:cxn>
                  <a:cxn ang="0">
                    <a:pos x="811" y="714"/>
                  </a:cxn>
                  <a:cxn ang="0">
                    <a:pos x="838" y="810"/>
                  </a:cxn>
                  <a:cxn ang="0">
                    <a:pos x="917" y="774"/>
                  </a:cxn>
                  <a:cxn ang="0">
                    <a:pos x="936" y="845"/>
                  </a:cxn>
                  <a:cxn ang="0">
                    <a:pos x="1019" y="919"/>
                  </a:cxn>
                  <a:cxn ang="0">
                    <a:pos x="1011" y="937"/>
                  </a:cxn>
                  <a:cxn ang="0">
                    <a:pos x="962" y="915"/>
                  </a:cxn>
                  <a:cxn ang="0">
                    <a:pos x="887" y="866"/>
                  </a:cxn>
                  <a:cxn ang="0">
                    <a:pos x="778" y="830"/>
                  </a:cxn>
                  <a:cxn ang="0">
                    <a:pos x="724" y="784"/>
                  </a:cxn>
                  <a:cxn ang="0">
                    <a:pos x="659" y="696"/>
                  </a:cxn>
                  <a:cxn ang="0">
                    <a:pos x="634" y="690"/>
                  </a:cxn>
                  <a:cxn ang="0">
                    <a:pos x="662" y="752"/>
                  </a:cxn>
                  <a:cxn ang="0">
                    <a:pos x="610" y="685"/>
                  </a:cxn>
                  <a:cxn ang="0">
                    <a:pos x="524" y="573"/>
                  </a:cxn>
                  <a:cxn ang="0">
                    <a:pos x="502" y="418"/>
                  </a:cxn>
                  <a:cxn ang="0">
                    <a:pos x="481" y="386"/>
                  </a:cxn>
                  <a:cxn ang="0">
                    <a:pos x="428" y="315"/>
                  </a:cxn>
                  <a:cxn ang="0">
                    <a:pos x="388" y="273"/>
                  </a:cxn>
                  <a:cxn ang="0">
                    <a:pos x="348" y="257"/>
                  </a:cxn>
                  <a:cxn ang="0">
                    <a:pos x="201" y="239"/>
                  </a:cxn>
                  <a:cxn ang="0">
                    <a:pos x="154" y="263"/>
                  </a:cxn>
                  <a:cxn ang="0">
                    <a:pos x="46" y="317"/>
                  </a:cxn>
                  <a:cxn ang="0">
                    <a:pos x="112" y="254"/>
                  </a:cxn>
                  <a:cxn ang="0">
                    <a:pos x="61" y="232"/>
                  </a:cxn>
                  <a:cxn ang="0">
                    <a:pos x="60" y="174"/>
                  </a:cxn>
                  <a:cxn ang="0">
                    <a:pos x="16" y="149"/>
                  </a:cxn>
                  <a:cxn ang="0">
                    <a:pos x="36" y="86"/>
                  </a:cxn>
                  <a:cxn ang="0">
                    <a:pos x="114" y="20"/>
                  </a:cxn>
                  <a:cxn ang="0">
                    <a:pos x="217" y="30"/>
                  </a:cxn>
                  <a:cxn ang="0">
                    <a:pos x="364" y="63"/>
                  </a:cxn>
                  <a:cxn ang="0">
                    <a:pos x="435" y="36"/>
                  </a:cxn>
                  <a:cxn ang="0">
                    <a:pos x="503" y="49"/>
                  </a:cxn>
                  <a:cxn ang="0">
                    <a:pos x="602" y="80"/>
                  </a:cxn>
                  <a:cxn ang="0">
                    <a:pos x="685" y="81"/>
                  </a:cxn>
                  <a:cxn ang="0">
                    <a:pos x="724" y="75"/>
                  </a:cxn>
                  <a:cxn ang="0">
                    <a:pos x="843" y="74"/>
                  </a:cxn>
                  <a:cxn ang="0">
                    <a:pos x="823" y="20"/>
                  </a:cxn>
                </a:cxnLst>
                <a:rect l="0" t="0" r="r" b="b"/>
                <a:pathLst>
                  <a:path w="1295" h="947">
                    <a:moveTo>
                      <a:pt x="833" y="0"/>
                    </a:moveTo>
                    <a:lnTo>
                      <a:pt x="837" y="0"/>
                    </a:lnTo>
                    <a:lnTo>
                      <a:pt x="848" y="1"/>
                    </a:lnTo>
                    <a:lnTo>
                      <a:pt x="856" y="5"/>
                    </a:lnTo>
                    <a:lnTo>
                      <a:pt x="861" y="11"/>
                    </a:lnTo>
                    <a:lnTo>
                      <a:pt x="862" y="20"/>
                    </a:lnTo>
                    <a:lnTo>
                      <a:pt x="863" y="22"/>
                    </a:lnTo>
                    <a:lnTo>
                      <a:pt x="867" y="26"/>
                    </a:lnTo>
                    <a:lnTo>
                      <a:pt x="872" y="29"/>
                    </a:lnTo>
                    <a:lnTo>
                      <a:pt x="875" y="34"/>
                    </a:lnTo>
                    <a:lnTo>
                      <a:pt x="872" y="39"/>
                    </a:lnTo>
                    <a:lnTo>
                      <a:pt x="869" y="41"/>
                    </a:lnTo>
                    <a:lnTo>
                      <a:pt x="864" y="44"/>
                    </a:lnTo>
                    <a:lnTo>
                      <a:pt x="868" y="46"/>
                    </a:lnTo>
                    <a:lnTo>
                      <a:pt x="875" y="47"/>
                    </a:lnTo>
                    <a:lnTo>
                      <a:pt x="880" y="47"/>
                    </a:lnTo>
                    <a:lnTo>
                      <a:pt x="885" y="50"/>
                    </a:lnTo>
                    <a:lnTo>
                      <a:pt x="882" y="52"/>
                    </a:lnTo>
                    <a:lnTo>
                      <a:pt x="881" y="55"/>
                    </a:lnTo>
                    <a:lnTo>
                      <a:pt x="885" y="57"/>
                    </a:lnTo>
                    <a:lnTo>
                      <a:pt x="890" y="63"/>
                    </a:lnTo>
                    <a:lnTo>
                      <a:pt x="890" y="70"/>
                    </a:lnTo>
                    <a:lnTo>
                      <a:pt x="893" y="70"/>
                    </a:lnTo>
                    <a:lnTo>
                      <a:pt x="897" y="66"/>
                    </a:lnTo>
                    <a:lnTo>
                      <a:pt x="897" y="64"/>
                    </a:lnTo>
                    <a:lnTo>
                      <a:pt x="898" y="61"/>
                    </a:lnTo>
                    <a:lnTo>
                      <a:pt x="898" y="59"/>
                    </a:lnTo>
                    <a:lnTo>
                      <a:pt x="901" y="54"/>
                    </a:lnTo>
                    <a:lnTo>
                      <a:pt x="903" y="52"/>
                    </a:lnTo>
                    <a:lnTo>
                      <a:pt x="906" y="52"/>
                    </a:lnTo>
                    <a:lnTo>
                      <a:pt x="911" y="55"/>
                    </a:lnTo>
                    <a:lnTo>
                      <a:pt x="918" y="63"/>
                    </a:lnTo>
                    <a:lnTo>
                      <a:pt x="921" y="68"/>
                    </a:lnTo>
                    <a:lnTo>
                      <a:pt x="921" y="70"/>
                    </a:lnTo>
                    <a:lnTo>
                      <a:pt x="920" y="71"/>
                    </a:lnTo>
                    <a:lnTo>
                      <a:pt x="917" y="73"/>
                    </a:lnTo>
                    <a:lnTo>
                      <a:pt x="915" y="75"/>
                    </a:lnTo>
                    <a:lnTo>
                      <a:pt x="915" y="78"/>
                    </a:lnTo>
                    <a:lnTo>
                      <a:pt x="916" y="81"/>
                    </a:lnTo>
                    <a:lnTo>
                      <a:pt x="920" y="86"/>
                    </a:lnTo>
                    <a:lnTo>
                      <a:pt x="925" y="91"/>
                    </a:lnTo>
                    <a:lnTo>
                      <a:pt x="930" y="93"/>
                    </a:lnTo>
                    <a:lnTo>
                      <a:pt x="936" y="89"/>
                    </a:lnTo>
                    <a:lnTo>
                      <a:pt x="940" y="83"/>
                    </a:lnTo>
                    <a:lnTo>
                      <a:pt x="941" y="75"/>
                    </a:lnTo>
                    <a:lnTo>
                      <a:pt x="944" y="69"/>
                    </a:lnTo>
                    <a:lnTo>
                      <a:pt x="945" y="68"/>
                    </a:lnTo>
                    <a:lnTo>
                      <a:pt x="952" y="64"/>
                    </a:lnTo>
                    <a:lnTo>
                      <a:pt x="955" y="61"/>
                    </a:lnTo>
                    <a:lnTo>
                      <a:pt x="954" y="59"/>
                    </a:lnTo>
                    <a:lnTo>
                      <a:pt x="952" y="57"/>
                    </a:lnTo>
                    <a:lnTo>
                      <a:pt x="949" y="50"/>
                    </a:lnTo>
                    <a:lnTo>
                      <a:pt x="949" y="47"/>
                    </a:lnTo>
                    <a:lnTo>
                      <a:pt x="952" y="44"/>
                    </a:lnTo>
                    <a:lnTo>
                      <a:pt x="956" y="42"/>
                    </a:lnTo>
                    <a:lnTo>
                      <a:pt x="959" y="42"/>
                    </a:lnTo>
                    <a:lnTo>
                      <a:pt x="969" y="45"/>
                    </a:lnTo>
                    <a:lnTo>
                      <a:pt x="977" y="46"/>
                    </a:lnTo>
                    <a:lnTo>
                      <a:pt x="982" y="49"/>
                    </a:lnTo>
                    <a:lnTo>
                      <a:pt x="990" y="54"/>
                    </a:lnTo>
                    <a:lnTo>
                      <a:pt x="996" y="55"/>
                    </a:lnTo>
                    <a:lnTo>
                      <a:pt x="996" y="65"/>
                    </a:lnTo>
                    <a:lnTo>
                      <a:pt x="991" y="68"/>
                    </a:lnTo>
                    <a:lnTo>
                      <a:pt x="989" y="70"/>
                    </a:lnTo>
                    <a:lnTo>
                      <a:pt x="987" y="73"/>
                    </a:lnTo>
                    <a:lnTo>
                      <a:pt x="987" y="78"/>
                    </a:lnTo>
                    <a:lnTo>
                      <a:pt x="989" y="79"/>
                    </a:lnTo>
                    <a:lnTo>
                      <a:pt x="989" y="80"/>
                    </a:lnTo>
                    <a:lnTo>
                      <a:pt x="990" y="81"/>
                    </a:lnTo>
                    <a:lnTo>
                      <a:pt x="991" y="84"/>
                    </a:lnTo>
                    <a:lnTo>
                      <a:pt x="992" y="85"/>
                    </a:lnTo>
                    <a:lnTo>
                      <a:pt x="995" y="86"/>
                    </a:lnTo>
                    <a:lnTo>
                      <a:pt x="996" y="89"/>
                    </a:lnTo>
                    <a:lnTo>
                      <a:pt x="997" y="90"/>
                    </a:lnTo>
                    <a:lnTo>
                      <a:pt x="995" y="95"/>
                    </a:lnTo>
                    <a:lnTo>
                      <a:pt x="990" y="102"/>
                    </a:lnTo>
                    <a:lnTo>
                      <a:pt x="984" y="107"/>
                    </a:lnTo>
                    <a:lnTo>
                      <a:pt x="977" y="110"/>
                    </a:lnTo>
                    <a:lnTo>
                      <a:pt x="974" y="110"/>
                    </a:lnTo>
                    <a:lnTo>
                      <a:pt x="970" y="107"/>
                    </a:lnTo>
                    <a:lnTo>
                      <a:pt x="969" y="107"/>
                    </a:lnTo>
                    <a:lnTo>
                      <a:pt x="969" y="112"/>
                    </a:lnTo>
                    <a:lnTo>
                      <a:pt x="965" y="112"/>
                    </a:lnTo>
                    <a:lnTo>
                      <a:pt x="960" y="114"/>
                    </a:lnTo>
                    <a:lnTo>
                      <a:pt x="959" y="115"/>
                    </a:lnTo>
                    <a:lnTo>
                      <a:pt x="954" y="115"/>
                    </a:lnTo>
                    <a:lnTo>
                      <a:pt x="951" y="114"/>
                    </a:lnTo>
                    <a:lnTo>
                      <a:pt x="950" y="112"/>
                    </a:lnTo>
                    <a:lnTo>
                      <a:pt x="947" y="110"/>
                    </a:lnTo>
                    <a:lnTo>
                      <a:pt x="945" y="108"/>
                    </a:lnTo>
                    <a:lnTo>
                      <a:pt x="942" y="107"/>
                    </a:lnTo>
                    <a:lnTo>
                      <a:pt x="937" y="107"/>
                    </a:lnTo>
                    <a:lnTo>
                      <a:pt x="937" y="108"/>
                    </a:lnTo>
                    <a:lnTo>
                      <a:pt x="938" y="110"/>
                    </a:lnTo>
                    <a:lnTo>
                      <a:pt x="938" y="112"/>
                    </a:lnTo>
                    <a:lnTo>
                      <a:pt x="940" y="114"/>
                    </a:lnTo>
                    <a:lnTo>
                      <a:pt x="941" y="115"/>
                    </a:lnTo>
                    <a:lnTo>
                      <a:pt x="941" y="117"/>
                    </a:lnTo>
                    <a:lnTo>
                      <a:pt x="940" y="118"/>
                    </a:lnTo>
                    <a:lnTo>
                      <a:pt x="938" y="120"/>
                    </a:lnTo>
                    <a:lnTo>
                      <a:pt x="936" y="123"/>
                    </a:lnTo>
                    <a:lnTo>
                      <a:pt x="928" y="128"/>
                    </a:lnTo>
                    <a:lnTo>
                      <a:pt x="925" y="129"/>
                    </a:lnTo>
                    <a:lnTo>
                      <a:pt x="922" y="129"/>
                    </a:lnTo>
                    <a:lnTo>
                      <a:pt x="915" y="127"/>
                    </a:lnTo>
                    <a:lnTo>
                      <a:pt x="907" y="122"/>
                    </a:lnTo>
                    <a:lnTo>
                      <a:pt x="905" y="120"/>
                    </a:lnTo>
                    <a:lnTo>
                      <a:pt x="897" y="120"/>
                    </a:lnTo>
                    <a:lnTo>
                      <a:pt x="903" y="127"/>
                    </a:lnTo>
                    <a:lnTo>
                      <a:pt x="911" y="130"/>
                    </a:lnTo>
                    <a:lnTo>
                      <a:pt x="931" y="133"/>
                    </a:lnTo>
                    <a:lnTo>
                      <a:pt x="931" y="139"/>
                    </a:lnTo>
                    <a:lnTo>
                      <a:pt x="925" y="146"/>
                    </a:lnTo>
                    <a:lnTo>
                      <a:pt x="917" y="152"/>
                    </a:lnTo>
                    <a:lnTo>
                      <a:pt x="910" y="154"/>
                    </a:lnTo>
                    <a:lnTo>
                      <a:pt x="898" y="154"/>
                    </a:lnTo>
                    <a:lnTo>
                      <a:pt x="897" y="156"/>
                    </a:lnTo>
                    <a:lnTo>
                      <a:pt x="897" y="162"/>
                    </a:lnTo>
                    <a:lnTo>
                      <a:pt x="896" y="163"/>
                    </a:lnTo>
                    <a:lnTo>
                      <a:pt x="892" y="163"/>
                    </a:lnTo>
                    <a:lnTo>
                      <a:pt x="881" y="159"/>
                    </a:lnTo>
                    <a:lnTo>
                      <a:pt x="873" y="158"/>
                    </a:lnTo>
                    <a:lnTo>
                      <a:pt x="869" y="158"/>
                    </a:lnTo>
                    <a:lnTo>
                      <a:pt x="868" y="159"/>
                    </a:lnTo>
                    <a:lnTo>
                      <a:pt x="868" y="161"/>
                    </a:lnTo>
                    <a:lnTo>
                      <a:pt x="867" y="161"/>
                    </a:lnTo>
                    <a:lnTo>
                      <a:pt x="873" y="162"/>
                    </a:lnTo>
                    <a:lnTo>
                      <a:pt x="886" y="167"/>
                    </a:lnTo>
                    <a:lnTo>
                      <a:pt x="888" y="171"/>
                    </a:lnTo>
                    <a:lnTo>
                      <a:pt x="888" y="173"/>
                    </a:lnTo>
                    <a:lnTo>
                      <a:pt x="886" y="176"/>
                    </a:lnTo>
                    <a:lnTo>
                      <a:pt x="885" y="176"/>
                    </a:lnTo>
                    <a:lnTo>
                      <a:pt x="882" y="177"/>
                    </a:lnTo>
                    <a:lnTo>
                      <a:pt x="872" y="177"/>
                    </a:lnTo>
                    <a:lnTo>
                      <a:pt x="869" y="178"/>
                    </a:lnTo>
                    <a:lnTo>
                      <a:pt x="866" y="182"/>
                    </a:lnTo>
                    <a:lnTo>
                      <a:pt x="862" y="188"/>
                    </a:lnTo>
                    <a:lnTo>
                      <a:pt x="859" y="195"/>
                    </a:lnTo>
                    <a:lnTo>
                      <a:pt x="856" y="198"/>
                    </a:lnTo>
                    <a:lnTo>
                      <a:pt x="848" y="208"/>
                    </a:lnTo>
                    <a:lnTo>
                      <a:pt x="843" y="220"/>
                    </a:lnTo>
                    <a:lnTo>
                      <a:pt x="842" y="235"/>
                    </a:lnTo>
                    <a:lnTo>
                      <a:pt x="842" y="252"/>
                    </a:lnTo>
                    <a:lnTo>
                      <a:pt x="844" y="252"/>
                    </a:lnTo>
                    <a:lnTo>
                      <a:pt x="847" y="250"/>
                    </a:lnTo>
                    <a:lnTo>
                      <a:pt x="849" y="249"/>
                    </a:lnTo>
                    <a:lnTo>
                      <a:pt x="852" y="249"/>
                    </a:lnTo>
                    <a:lnTo>
                      <a:pt x="858" y="252"/>
                    </a:lnTo>
                    <a:lnTo>
                      <a:pt x="863" y="261"/>
                    </a:lnTo>
                    <a:lnTo>
                      <a:pt x="866" y="273"/>
                    </a:lnTo>
                    <a:lnTo>
                      <a:pt x="867" y="281"/>
                    </a:lnTo>
                    <a:lnTo>
                      <a:pt x="871" y="280"/>
                    </a:lnTo>
                    <a:lnTo>
                      <a:pt x="876" y="278"/>
                    </a:lnTo>
                    <a:lnTo>
                      <a:pt x="880" y="276"/>
                    </a:lnTo>
                    <a:lnTo>
                      <a:pt x="882" y="275"/>
                    </a:lnTo>
                    <a:lnTo>
                      <a:pt x="886" y="275"/>
                    </a:lnTo>
                    <a:lnTo>
                      <a:pt x="888" y="278"/>
                    </a:lnTo>
                    <a:lnTo>
                      <a:pt x="896" y="280"/>
                    </a:lnTo>
                    <a:lnTo>
                      <a:pt x="898" y="283"/>
                    </a:lnTo>
                    <a:lnTo>
                      <a:pt x="901" y="283"/>
                    </a:lnTo>
                    <a:lnTo>
                      <a:pt x="918" y="290"/>
                    </a:lnTo>
                    <a:lnTo>
                      <a:pt x="935" y="298"/>
                    </a:lnTo>
                    <a:lnTo>
                      <a:pt x="951" y="308"/>
                    </a:lnTo>
                    <a:lnTo>
                      <a:pt x="977" y="308"/>
                    </a:lnTo>
                    <a:lnTo>
                      <a:pt x="984" y="314"/>
                    </a:lnTo>
                    <a:lnTo>
                      <a:pt x="986" y="320"/>
                    </a:lnTo>
                    <a:lnTo>
                      <a:pt x="986" y="338"/>
                    </a:lnTo>
                    <a:lnTo>
                      <a:pt x="989" y="347"/>
                    </a:lnTo>
                    <a:lnTo>
                      <a:pt x="995" y="356"/>
                    </a:lnTo>
                    <a:lnTo>
                      <a:pt x="1002" y="364"/>
                    </a:lnTo>
                    <a:lnTo>
                      <a:pt x="1011" y="371"/>
                    </a:lnTo>
                    <a:lnTo>
                      <a:pt x="1013" y="372"/>
                    </a:lnTo>
                    <a:lnTo>
                      <a:pt x="1015" y="371"/>
                    </a:lnTo>
                    <a:lnTo>
                      <a:pt x="1016" y="369"/>
                    </a:lnTo>
                    <a:lnTo>
                      <a:pt x="1019" y="368"/>
                    </a:lnTo>
                    <a:lnTo>
                      <a:pt x="1020" y="367"/>
                    </a:lnTo>
                    <a:lnTo>
                      <a:pt x="1023" y="366"/>
                    </a:lnTo>
                    <a:lnTo>
                      <a:pt x="1024" y="363"/>
                    </a:lnTo>
                    <a:lnTo>
                      <a:pt x="1029" y="358"/>
                    </a:lnTo>
                    <a:lnTo>
                      <a:pt x="1030" y="356"/>
                    </a:lnTo>
                    <a:lnTo>
                      <a:pt x="1028" y="351"/>
                    </a:lnTo>
                    <a:lnTo>
                      <a:pt x="1028" y="342"/>
                    </a:lnTo>
                    <a:lnTo>
                      <a:pt x="1025" y="334"/>
                    </a:lnTo>
                    <a:lnTo>
                      <a:pt x="1023" y="325"/>
                    </a:lnTo>
                    <a:lnTo>
                      <a:pt x="1016" y="320"/>
                    </a:lnTo>
                    <a:lnTo>
                      <a:pt x="1023" y="318"/>
                    </a:lnTo>
                    <a:lnTo>
                      <a:pt x="1040" y="305"/>
                    </a:lnTo>
                    <a:lnTo>
                      <a:pt x="1046" y="298"/>
                    </a:lnTo>
                    <a:lnTo>
                      <a:pt x="1049" y="293"/>
                    </a:lnTo>
                    <a:lnTo>
                      <a:pt x="1048" y="279"/>
                    </a:lnTo>
                    <a:lnTo>
                      <a:pt x="1043" y="269"/>
                    </a:lnTo>
                    <a:lnTo>
                      <a:pt x="1038" y="261"/>
                    </a:lnTo>
                    <a:lnTo>
                      <a:pt x="1031" y="254"/>
                    </a:lnTo>
                    <a:lnTo>
                      <a:pt x="1025" y="245"/>
                    </a:lnTo>
                    <a:lnTo>
                      <a:pt x="1035" y="240"/>
                    </a:lnTo>
                    <a:lnTo>
                      <a:pt x="1038" y="237"/>
                    </a:lnTo>
                    <a:lnTo>
                      <a:pt x="1039" y="235"/>
                    </a:lnTo>
                    <a:lnTo>
                      <a:pt x="1040" y="231"/>
                    </a:lnTo>
                    <a:lnTo>
                      <a:pt x="1040" y="225"/>
                    </a:lnTo>
                    <a:lnTo>
                      <a:pt x="1038" y="222"/>
                    </a:lnTo>
                    <a:lnTo>
                      <a:pt x="1036" y="220"/>
                    </a:lnTo>
                    <a:lnTo>
                      <a:pt x="1034" y="217"/>
                    </a:lnTo>
                    <a:lnTo>
                      <a:pt x="1031" y="212"/>
                    </a:lnTo>
                    <a:lnTo>
                      <a:pt x="1031" y="210"/>
                    </a:lnTo>
                    <a:lnTo>
                      <a:pt x="1033" y="208"/>
                    </a:lnTo>
                    <a:lnTo>
                      <a:pt x="1036" y="206"/>
                    </a:lnTo>
                    <a:lnTo>
                      <a:pt x="1038" y="203"/>
                    </a:lnTo>
                    <a:lnTo>
                      <a:pt x="1038" y="200"/>
                    </a:lnTo>
                    <a:lnTo>
                      <a:pt x="1036" y="197"/>
                    </a:lnTo>
                    <a:lnTo>
                      <a:pt x="1034" y="196"/>
                    </a:lnTo>
                    <a:lnTo>
                      <a:pt x="1033" y="193"/>
                    </a:lnTo>
                    <a:lnTo>
                      <a:pt x="1031" y="192"/>
                    </a:lnTo>
                    <a:lnTo>
                      <a:pt x="1031" y="187"/>
                    </a:lnTo>
                    <a:lnTo>
                      <a:pt x="1033" y="185"/>
                    </a:lnTo>
                    <a:lnTo>
                      <a:pt x="1040" y="181"/>
                    </a:lnTo>
                    <a:lnTo>
                      <a:pt x="1043" y="181"/>
                    </a:lnTo>
                    <a:lnTo>
                      <a:pt x="1054" y="182"/>
                    </a:lnTo>
                    <a:lnTo>
                      <a:pt x="1063" y="186"/>
                    </a:lnTo>
                    <a:lnTo>
                      <a:pt x="1074" y="187"/>
                    </a:lnTo>
                    <a:lnTo>
                      <a:pt x="1077" y="187"/>
                    </a:lnTo>
                    <a:lnTo>
                      <a:pt x="1082" y="185"/>
                    </a:lnTo>
                    <a:lnTo>
                      <a:pt x="1083" y="183"/>
                    </a:lnTo>
                    <a:lnTo>
                      <a:pt x="1085" y="183"/>
                    </a:lnTo>
                    <a:lnTo>
                      <a:pt x="1093" y="186"/>
                    </a:lnTo>
                    <a:lnTo>
                      <a:pt x="1103" y="196"/>
                    </a:lnTo>
                    <a:lnTo>
                      <a:pt x="1110" y="198"/>
                    </a:lnTo>
                    <a:lnTo>
                      <a:pt x="1112" y="205"/>
                    </a:lnTo>
                    <a:lnTo>
                      <a:pt x="1115" y="207"/>
                    </a:lnTo>
                    <a:lnTo>
                      <a:pt x="1122" y="210"/>
                    </a:lnTo>
                    <a:lnTo>
                      <a:pt x="1127" y="211"/>
                    </a:lnTo>
                    <a:lnTo>
                      <a:pt x="1132" y="213"/>
                    </a:lnTo>
                    <a:lnTo>
                      <a:pt x="1134" y="217"/>
                    </a:lnTo>
                    <a:lnTo>
                      <a:pt x="1135" y="226"/>
                    </a:lnTo>
                    <a:lnTo>
                      <a:pt x="1138" y="235"/>
                    </a:lnTo>
                    <a:lnTo>
                      <a:pt x="1140" y="242"/>
                    </a:lnTo>
                    <a:lnTo>
                      <a:pt x="1146" y="246"/>
                    </a:lnTo>
                    <a:lnTo>
                      <a:pt x="1147" y="246"/>
                    </a:lnTo>
                    <a:lnTo>
                      <a:pt x="1148" y="247"/>
                    </a:lnTo>
                    <a:lnTo>
                      <a:pt x="1149" y="250"/>
                    </a:lnTo>
                    <a:lnTo>
                      <a:pt x="1153" y="254"/>
                    </a:lnTo>
                    <a:lnTo>
                      <a:pt x="1156" y="255"/>
                    </a:lnTo>
                    <a:lnTo>
                      <a:pt x="1158" y="255"/>
                    </a:lnTo>
                    <a:lnTo>
                      <a:pt x="1166" y="252"/>
                    </a:lnTo>
                    <a:lnTo>
                      <a:pt x="1173" y="246"/>
                    </a:lnTo>
                    <a:lnTo>
                      <a:pt x="1179" y="240"/>
                    </a:lnTo>
                    <a:lnTo>
                      <a:pt x="1182" y="234"/>
                    </a:lnTo>
                    <a:lnTo>
                      <a:pt x="1183" y="230"/>
                    </a:lnTo>
                    <a:lnTo>
                      <a:pt x="1184" y="227"/>
                    </a:lnTo>
                    <a:lnTo>
                      <a:pt x="1187" y="225"/>
                    </a:lnTo>
                    <a:lnTo>
                      <a:pt x="1189" y="224"/>
                    </a:lnTo>
                    <a:lnTo>
                      <a:pt x="1191" y="222"/>
                    </a:lnTo>
                    <a:lnTo>
                      <a:pt x="1193" y="225"/>
                    </a:lnTo>
                    <a:lnTo>
                      <a:pt x="1196" y="226"/>
                    </a:lnTo>
                    <a:lnTo>
                      <a:pt x="1197" y="227"/>
                    </a:lnTo>
                    <a:lnTo>
                      <a:pt x="1198" y="227"/>
                    </a:lnTo>
                    <a:lnTo>
                      <a:pt x="1202" y="235"/>
                    </a:lnTo>
                    <a:lnTo>
                      <a:pt x="1207" y="240"/>
                    </a:lnTo>
                    <a:lnTo>
                      <a:pt x="1212" y="244"/>
                    </a:lnTo>
                    <a:lnTo>
                      <a:pt x="1212" y="256"/>
                    </a:lnTo>
                    <a:lnTo>
                      <a:pt x="1215" y="260"/>
                    </a:lnTo>
                    <a:lnTo>
                      <a:pt x="1217" y="263"/>
                    </a:lnTo>
                    <a:lnTo>
                      <a:pt x="1221" y="265"/>
                    </a:lnTo>
                    <a:lnTo>
                      <a:pt x="1226" y="268"/>
                    </a:lnTo>
                    <a:lnTo>
                      <a:pt x="1226" y="270"/>
                    </a:lnTo>
                    <a:lnTo>
                      <a:pt x="1228" y="275"/>
                    </a:lnTo>
                    <a:lnTo>
                      <a:pt x="1228" y="279"/>
                    </a:lnTo>
                    <a:lnTo>
                      <a:pt x="1227" y="281"/>
                    </a:lnTo>
                    <a:lnTo>
                      <a:pt x="1225" y="284"/>
                    </a:lnTo>
                    <a:lnTo>
                      <a:pt x="1222" y="285"/>
                    </a:lnTo>
                    <a:lnTo>
                      <a:pt x="1227" y="290"/>
                    </a:lnTo>
                    <a:lnTo>
                      <a:pt x="1235" y="294"/>
                    </a:lnTo>
                    <a:lnTo>
                      <a:pt x="1242" y="295"/>
                    </a:lnTo>
                    <a:lnTo>
                      <a:pt x="1242" y="296"/>
                    </a:lnTo>
                    <a:lnTo>
                      <a:pt x="1245" y="304"/>
                    </a:lnTo>
                    <a:lnTo>
                      <a:pt x="1250" y="309"/>
                    </a:lnTo>
                    <a:lnTo>
                      <a:pt x="1257" y="313"/>
                    </a:lnTo>
                    <a:lnTo>
                      <a:pt x="1265" y="314"/>
                    </a:lnTo>
                    <a:lnTo>
                      <a:pt x="1272" y="314"/>
                    </a:lnTo>
                    <a:lnTo>
                      <a:pt x="1272" y="315"/>
                    </a:lnTo>
                    <a:lnTo>
                      <a:pt x="1273" y="315"/>
                    </a:lnTo>
                    <a:lnTo>
                      <a:pt x="1276" y="317"/>
                    </a:lnTo>
                    <a:lnTo>
                      <a:pt x="1276" y="318"/>
                    </a:lnTo>
                    <a:lnTo>
                      <a:pt x="1271" y="323"/>
                    </a:lnTo>
                    <a:lnTo>
                      <a:pt x="1261" y="328"/>
                    </a:lnTo>
                    <a:lnTo>
                      <a:pt x="1251" y="330"/>
                    </a:lnTo>
                    <a:lnTo>
                      <a:pt x="1242" y="334"/>
                    </a:lnTo>
                    <a:lnTo>
                      <a:pt x="1243" y="334"/>
                    </a:lnTo>
                    <a:lnTo>
                      <a:pt x="1246" y="335"/>
                    </a:lnTo>
                    <a:lnTo>
                      <a:pt x="1247" y="335"/>
                    </a:lnTo>
                    <a:lnTo>
                      <a:pt x="1256" y="334"/>
                    </a:lnTo>
                    <a:lnTo>
                      <a:pt x="1276" y="327"/>
                    </a:lnTo>
                    <a:lnTo>
                      <a:pt x="1285" y="323"/>
                    </a:lnTo>
                    <a:lnTo>
                      <a:pt x="1285" y="328"/>
                    </a:lnTo>
                    <a:lnTo>
                      <a:pt x="1287" y="330"/>
                    </a:lnTo>
                    <a:lnTo>
                      <a:pt x="1287" y="334"/>
                    </a:lnTo>
                    <a:lnTo>
                      <a:pt x="1289" y="334"/>
                    </a:lnTo>
                    <a:lnTo>
                      <a:pt x="1292" y="340"/>
                    </a:lnTo>
                    <a:lnTo>
                      <a:pt x="1294" y="346"/>
                    </a:lnTo>
                    <a:lnTo>
                      <a:pt x="1295" y="354"/>
                    </a:lnTo>
                    <a:lnTo>
                      <a:pt x="1292" y="359"/>
                    </a:lnTo>
                    <a:lnTo>
                      <a:pt x="1286" y="364"/>
                    </a:lnTo>
                    <a:lnTo>
                      <a:pt x="1277" y="367"/>
                    </a:lnTo>
                    <a:lnTo>
                      <a:pt x="1262" y="372"/>
                    </a:lnTo>
                    <a:lnTo>
                      <a:pt x="1257" y="376"/>
                    </a:lnTo>
                    <a:lnTo>
                      <a:pt x="1248" y="385"/>
                    </a:lnTo>
                    <a:lnTo>
                      <a:pt x="1238" y="387"/>
                    </a:lnTo>
                    <a:lnTo>
                      <a:pt x="1227" y="387"/>
                    </a:lnTo>
                    <a:lnTo>
                      <a:pt x="1213" y="386"/>
                    </a:lnTo>
                    <a:lnTo>
                      <a:pt x="1203" y="386"/>
                    </a:lnTo>
                    <a:lnTo>
                      <a:pt x="1193" y="385"/>
                    </a:lnTo>
                    <a:lnTo>
                      <a:pt x="1184" y="385"/>
                    </a:lnTo>
                    <a:lnTo>
                      <a:pt x="1173" y="387"/>
                    </a:lnTo>
                    <a:lnTo>
                      <a:pt x="1168" y="390"/>
                    </a:lnTo>
                    <a:lnTo>
                      <a:pt x="1167" y="391"/>
                    </a:lnTo>
                    <a:lnTo>
                      <a:pt x="1167" y="395"/>
                    </a:lnTo>
                    <a:lnTo>
                      <a:pt x="1166" y="397"/>
                    </a:lnTo>
                    <a:lnTo>
                      <a:pt x="1163" y="400"/>
                    </a:lnTo>
                    <a:lnTo>
                      <a:pt x="1157" y="405"/>
                    </a:lnTo>
                    <a:lnTo>
                      <a:pt x="1151" y="407"/>
                    </a:lnTo>
                    <a:lnTo>
                      <a:pt x="1146" y="410"/>
                    </a:lnTo>
                    <a:lnTo>
                      <a:pt x="1140" y="416"/>
                    </a:lnTo>
                    <a:lnTo>
                      <a:pt x="1149" y="413"/>
                    </a:lnTo>
                    <a:lnTo>
                      <a:pt x="1157" y="408"/>
                    </a:lnTo>
                    <a:lnTo>
                      <a:pt x="1167" y="403"/>
                    </a:lnTo>
                    <a:lnTo>
                      <a:pt x="1178" y="401"/>
                    </a:lnTo>
                    <a:lnTo>
                      <a:pt x="1192" y="401"/>
                    </a:lnTo>
                    <a:lnTo>
                      <a:pt x="1197" y="403"/>
                    </a:lnTo>
                    <a:lnTo>
                      <a:pt x="1199" y="407"/>
                    </a:lnTo>
                    <a:lnTo>
                      <a:pt x="1199" y="410"/>
                    </a:lnTo>
                    <a:lnTo>
                      <a:pt x="1194" y="415"/>
                    </a:lnTo>
                    <a:lnTo>
                      <a:pt x="1184" y="420"/>
                    </a:lnTo>
                    <a:lnTo>
                      <a:pt x="1183" y="421"/>
                    </a:lnTo>
                    <a:lnTo>
                      <a:pt x="1187" y="421"/>
                    </a:lnTo>
                    <a:lnTo>
                      <a:pt x="1191" y="422"/>
                    </a:lnTo>
                    <a:lnTo>
                      <a:pt x="1193" y="422"/>
                    </a:lnTo>
                    <a:lnTo>
                      <a:pt x="1189" y="430"/>
                    </a:lnTo>
                    <a:lnTo>
                      <a:pt x="1189" y="432"/>
                    </a:lnTo>
                    <a:lnTo>
                      <a:pt x="1192" y="440"/>
                    </a:lnTo>
                    <a:lnTo>
                      <a:pt x="1199" y="446"/>
                    </a:lnTo>
                    <a:lnTo>
                      <a:pt x="1209" y="451"/>
                    </a:lnTo>
                    <a:lnTo>
                      <a:pt x="1220" y="454"/>
                    </a:lnTo>
                    <a:lnTo>
                      <a:pt x="1226" y="454"/>
                    </a:lnTo>
                    <a:lnTo>
                      <a:pt x="1228" y="455"/>
                    </a:lnTo>
                    <a:lnTo>
                      <a:pt x="1230" y="455"/>
                    </a:lnTo>
                    <a:lnTo>
                      <a:pt x="1232" y="457"/>
                    </a:lnTo>
                    <a:lnTo>
                      <a:pt x="1232" y="459"/>
                    </a:lnTo>
                    <a:lnTo>
                      <a:pt x="1230" y="461"/>
                    </a:lnTo>
                    <a:lnTo>
                      <a:pt x="1222" y="465"/>
                    </a:lnTo>
                    <a:lnTo>
                      <a:pt x="1213" y="469"/>
                    </a:lnTo>
                    <a:lnTo>
                      <a:pt x="1198" y="474"/>
                    </a:lnTo>
                    <a:lnTo>
                      <a:pt x="1193" y="479"/>
                    </a:lnTo>
                    <a:lnTo>
                      <a:pt x="1189" y="481"/>
                    </a:lnTo>
                    <a:lnTo>
                      <a:pt x="1187" y="484"/>
                    </a:lnTo>
                    <a:lnTo>
                      <a:pt x="1184" y="485"/>
                    </a:lnTo>
                    <a:lnTo>
                      <a:pt x="1183" y="486"/>
                    </a:lnTo>
                    <a:lnTo>
                      <a:pt x="1182" y="485"/>
                    </a:lnTo>
                    <a:lnTo>
                      <a:pt x="1179" y="484"/>
                    </a:lnTo>
                    <a:lnTo>
                      <a:pt x="1178" y="481"/>
                    </a:lnTo>
                    <a:lnTo>
                      <a:pt x="1176" y="479"/>
                    </a:lnTo>
                    <a:lnTo>
                      <a:pt x="1176" y="476"/>
                    </a:lnTo>
                    <a:lnTo>
                      <a:pt x="1178" y="470"/>
                    </a:lnTo>
                    <a:lnTo>
                      <a:pt x="1183" y="465"/>
                    </a:lnTo>
                    <a:lnTo>
                      <a:pt x="1192" y="461"/>
                    </a:lnTo>
                    <a:lnTo>
                      <a:pt x="1199" y="460"/>
                    </a:lnTo>
                    <a:lnTo>
                      <a:pt x="1196" y="460"/>
                    </a:lnTo>
                    <a:lnTo>
                      <a:pt x="1193" y="457"/>
                    </a:lnTo>
                    <a:lnTo>
                      <a:pt x="1193" y="454"/>
                    </a:lnTo>
                    <a:lnTo>
                      <a:pt x="1191" y="454"/>
                    </a:lnTo>
                    <a:lnTo>
                      <a:pt x="1188" y="455"/>
                    </a:lnTo>
                    <a:lnTo>
                      <a:pt x="1187" y="457"/>
                    </a:lnTo>
                    <a:lnTo>
                      <a:pt x="1183" y="461"/>
                    </a:lnTo>
                    <a:lnTo>
                      <a:pt x="1181" y="462"/>
                    </a:lnTo>
                    <a:lnTo>
                      <a:pt x="1163" y="462"/>
                    </a:lnTo>
                    <a:lnTo>
                      <a:pt x="1163" y="465"/>
                    </a:lnTo>
                    <a:lnTo>
                      <a:pt x="1164" y="466"/>
                    </a:lnTo>
                    <a:lnTo>
                      <a:pt x="1164" y="468"/>
                    </a:lnTo>
                    <a:lnTo>
                      <a:pt x="1166" y="468"/>
                    </a:lnTo>
                    <a:lnTo>
                      <a:pt x="1163" y="471"/>
                    </a:lnTo>
                    <a:lnTo>
                      <a:pt x="1159" y="473"/>
                    </a:lnTo>
                    <a:lnTo>
                      <a:pt x="1156" y="475"/>
                    </a:lnTo>
                    <a:lnTo>
                      <a:pt x="1149" y="475"/>
                    </a:lnTo>
                    <a:lnTo>
                      <a:pt x="1148" y="474"/>
                    </a:lnTo>
                    <a:lnTo>
                      <a:pt x="1144" y="474"/>
                    </a:lnTo>
                    <a:lnTo>
                      <a:pt x="1143" y="475"/>
                    </a:lnTo>
                    <a:lnTo>
                      <a:pt x="1130" y="485"/>
                    </a:lnTo>
                    <a:lnTo>
                      <a:pt x="1125" y="491"/>
                    </a:lnTo>
                    <a:lnTo>
                      <a:pt x="1123" y="501"/>
                    </a:lnTo>
                    <a:lnTo>
                      <a:pt x="1123" y="503"/>
                    </a:lnTo>
                    <a:lnTo>
                      <a:pt x="1124" y="505"/>
                    </a:lnTo>
                    <a:lnTo>
                      <a:pt x="1124" y="509"/>
                    </a:lnTo>
                    <a:lnTo>
                      <a:pt x="1128" y="513"/>
                    </a:lnTo>
                    <a:lnTo>
                      <a:pt x="1129" y="513"/>
                    </a:lnTo>
                    <a:lnTo>
                      <a:pt x="1133" y="509"/>
                    </a:lnTo>
                    <a:lnTo>
                      <a:pt x="1133" y="513"/>
                    </a:lnTo>
                    <a:lnTo>
                      <a:pt x="1129" y="514"/>
                    </a:lnTo>
                    <a:lnTo>
                      <a:pt x="1119" y="514"/>
                    </a:lnTo>
                    <a:lnTo>
                      <a:pt x="1110" y="518"/>
                    </a:lnTo>
                    <a:lnTo>
                      <a:pt x="1099" y="519"/>
                    </a:lnTo>
                    <a:lnTo>
                      <a:pt x="1089" y="523"/>
                    </a:lnTo>
                    <a:lnTo>
                      <a:pt x="1095" y="523"/>
                    </a:lnTo>
                    <a:lnTo>
                      <a:pt x="1098" y="522"/>
                    </a:lnTo>
                    <a:lnTo>
                      <a:pt x="1100" y="522"/>
                    </a:lnTo>
                    <a:lnTo>
                      <a:pt x="1103" y="523"/>
                    </a:lnTo>
                    <a:lnTo>
                      <a:pt x="1098" y="524"/>
                    </a:lnTo>
                    <a:lnTo>
                      <a:pt x="1084" y="524"/>
                    </a:lnTo>
                    <a:lnTo>
                      <a:pt x="1082" y="527"/>
                    </a:lnTo>
                    <a:lnTo>
                      <a:pt x="1082" y="528"/>
                    </a:lnTo>
                    <a:lnTo>
                      <a:pt x="1083" y="530"/>
                    </a:lnTo>
                    <a:lnTo>
                      <a:pt x="1085" y="532"/>
                    </a:lnTo>
                    <a:lnTo>
                      <a:pt x="1085" y="534"/>
                    </a:lnTo>
                    <a:lnTo>
                      <a:pt x="1084" y="537"/>
                    </a:lnTo>
                    <a:lnTo>
                      <a:pt x="1082" y="540"/>
                    </a:lnTo>
                    <a:lnTo>
                      <a:pt x="1079" y="543"/>
                    </a:lnTo>
                    <a:lnTo>
                      <a:pt x="1078" y="547"/>
                    </a:lnTo>
                    <a:lnTo>
                      <a:pt x="1075" y="548"/>
                    </a:lnTo>
                    <a:lnTo>
                      <a:pt x="1074" y="549"/>
                    </a:lnTo>
                    <a:lnTo>
                      <a:pt x="1073" y="549"/>
                    </a:lnTo>
                    <a:lnTo>
                      <a:pt x="1073" y="548"/>
                    </a:lnTo>
                    <a:lnTo>
                      <a:pt x="1071" y="547"/>
                    </a:lnTo>
                    <a:lnTo>
                      <a:pt x="1069" y="548"/>
                    </a:lnTo>
                    <a:lnTo>
                      <a:pt x="1070" y="551"/>
                    </a:lnTo>
                    <a:lnTo>
                      <a:pt x="1071" y="552"/>
                    </a:lnTo>
                    <a:lnTo>
                      <a:pt x="1073" y="554"/>
                    </a:lnTo>
                    <a:lnTo>
                      <a:pt x="1073" y="557"/>
                    </a:lnTo>
                    <a:lnTo>
                      <a:pt x="1070" y="562"/>
                    </a:lnTo>
                    <a:lnTo>
                      <a:pt x="1069" y="566"/>
                    </a:lnTo>
                    <a:lnTo>
                      <a:pt x="1066" y="571"/>
                    </a:lnTo>
                    <a:lnTo>
                      <a:pt x="1064" y="573"/>
                    </a:lnTo>
                    <a:lnTo>
                      <a:pt x="1063" y="573"/>
                    </a:lnTo>
                    <a:lnTo>
                      <a:pt x="1063" y="572"/>
                    </a:lnTo>
                    <a:lnTo>
                      <a:pt x="1061" y="571"/>
                    </a:lnTo>
                    <a:lnTo>
                      <a:pt x="1061" y="563"/>
                    </a:lnTo>
                    <a:lnTo>
                      <a:pt x="1059" y="558"/>
                    </a:lnTo>
                    <a:lnTo>
                      <a:pt x="1058" y="554"/>
                    </a:lnTo>
                    <a:lnTo>
                      <a:pt x="1058" y="552"/>
                    </a:lnTo>
                    <a:lnTo>
                      <a:pt x="1056" y="554"/>
                    </a:lnTo>
                    <a:lnTo>
                      <a:pt x="1056" y="561"/>
                    </a:lnTo>
                    <a:lnTo>
                      <a:pt x="1058" y="563"/>
                    </a:lnTo>
                    <a:lnTo>
                      <a:pt x="1058" y="566"/>
                    </a:lnTo>
                    <a:lnTo>
                      <a:pt x="1059" y="569"/>
                    </a:lnTo>
                    <a:lnTo>
                      <a:pt x="1059" y="573"/>
                    </a:lnTo>
                    <a:lnTo>
                      <a:pt x="1058" y="574"/>
                    </a:lnTo>
                    <a:lnTo>
                      <a:pt x="1058" y="577"/>
                    </a:lnTo>
                    <a:lnTo>
                      <a:pt x="1059" y="578"/>
                    </a:lnTo>
                    <a:lnTo>
                      <a:pt x="1061" y="578"/>
                    </a:lnTo>
                    <a:lnTo>
                      <a:pt x="1061" y="585"/>
                    </a:lnTo>
                    <a:lnTo>
                      <a:pt x="1060" y="586"/>
                    </a:lnTo>
                    <a:lnTo>
                      <a:pt x="1058" y="587"/>
                    </a:lnTo>
                    <a:lnTo>
                      <a:pt x="1056" y="587"/>
                    </a:lnTo>
                    <a:lnTo>
                      <a:pt x="1058" y="590"/>
                    </a:lnTo>
                    <a:lnTo>
                      <a:pt x="1060" y="591"/>
                    </a:lnTo>
                    <a:lnTo>
                      <a:pt x="1063" y="591"/>
                    </a:lnTo>
                    <a:lnTo>
                      <a:pt x="1061" y="593"/>
                    </a:lnTo>
                    <a:lnTo>
                      <a:pt x="1060" y="595"/>
                    </a:lnTo>
                    <a:lnTo>
                      <a:pt x="1056" y="595"/>
                    </a:lnTo>
                    <a:lnTo>
                      <a:pt x="1056" y="598"/>
                    </a:lnTo>
                    <a:lnTo>
                      <a:pt x="1060" y="601"/>
                    </a:lnTo>
                    <a:lnTo>
                      <a:pt x="1058" y="603"/>
                    </a:lnTo>
                    <a:lnTo>
                      <a:pt x="1056" y="606"/>
                    </a:lnTo>
                    <a:lnTo>
                      <a:pt x="1053" y="606"/>
                    </a:lnTo>
                    <a:lnTo>
                      <a:pt x="1050" y="607"/>
                    </a:lnTo>
                    <a:lnTo>
                      <a:pt x="1048" y="610"/>
                    </a:lnTo>
                    <a:lnTo>
                      <a:pt x="1045" y="610"/>
                    </a:lnTo>
                    <a:lnTo>
                      <a:pt x="1043" y="611"/>
                    </a:lnTo>
                    <a:lnTo>
                      <a:pt x="1041" y="612"/>
                    </a:lnTo>
                    <a:lnTo>
                      <a:pt x="1040" y="615"/>
                    </a:lnTo>
                    <a:lnTo>
                      <a:pt x="1039" y="616"/>
                    </a:lnTo>
                    <a:lnTo>
                      <a:pt x="1040" y="616"/>
                    </a:lnTo>
                    <a:lnTo>
                      <a:pt x="1030" y="621"/>
                    </a:lnTo>
                    <a:lnTo>
                      <a:pt x="1020" y="627"/>
                    </a:lnTo>
                    <a:lnTo>
                      <a:pt x="1011" y="634"/>
                    </a:lnTo>
                    <a:lnTo>
                      <a:pt x="1004" y="641"/>
                    </a:lnTo>
                    <a:lnTo>
                      <a:pt x="999" y="651"/>
                    </a:lnTo>
                    <a:lnTo>
                      <a:pt x="996" y="665"/>
                    </a:lnTo>
                    <a:lnTo>
                      <a:pt x="997" y="673"/>
                    </a:lnTo>
                    <a:lnTo>
                      <a:pt x="1001" y="680"/>
                    </a:lnTo>
                    <a:lnTo>
                      <a:pt x="1006" y="686"/>
                    </a:lnTo>
                    <a:lnTo>
                      <a:pt x="1007" y="695"/>
                    </a:lnTo>
                    <a:lnTo>
                      <a:pt x="1007" y="696"/>
                    </a:lnTo>
                    <a:lnTo>
                      <a:pt x="1010" y="704"/>
                    </a:lnTo>
                    <a:lnTo>
                      <a:pt x="1013" y="708"/>
                    </a:lnTo>
                    <a:lnTo>
                      <a:pt x="1013" y="720"/>
                    </a:lnTo>
                    <a:lnTo>
                      <a:pt x="1011" y="724"/>
                    </a:lnTo>
                    <a:lnTo>
                      <a:pt x="1009" y="727"/>
                    </a:lnTo>
                    <a:lnTo>
                      <a:pt x="1007" y="729"/>
                    </a:lnTo>
                    <a:lnTo>
                      <a:pt x="1001" y="729"/>
                    </a:lnTo>
                    <a:lnTo>
                      <a:pt x="999" y="728"/>
                    </a:lnTo>
                    <a:lnTo>
                      <a:pt x="997" y="725"/>
                    </a:lnTo>
                    <a:lnTo>
                      <a:pt x="997" y="723"/>
                    </a:lnTo>
                    <a:lnTo>
                      <a:pt x="996" y="722"/>
                    </a:lnTo>
                    <a:lnTo>
                      <a:pt x="996" y="719"/>
                    </a:lnTo>
                    <a:lnTo>
                      <a:pt x="994" y="715"/>
                    </a:lnTo>
                    <a:lnTo>
                      <a:pt x="990" y="713"/>
                    </a:lnTo>
                    <a:lnTo>
                      <a:pt x="985" y="708"/>
                    </a:lnTo>
                    <a:lnTo>
                      <a:pt x="981" y="696"/>
                    </a:lnTo>
                    <a:lnTo>
                      <a:pt x="980" y="689"/>
                    </a:lnTo>
                    <a:lnTo>
                      <a:pt x="979" y="680"/>
                    </a:lnTo>
                    <a:lnTo>
                      <a:pt x="976" y="674"/>
                    </a:lnTo>
                    <a:lnTo>
                      <a:pt x="971" y="669"/>
                    </a:lnTo>
                    <a:lnTo>
                      <a:pt x="964" y="666"/>
                    </a:lnTo>
                    <a:lnTo>
                      <a:pt x="961" y="666"/>
                    </a:lnTo>
                    <a:lnTo>
                      <a:pt x="960" y="668"/>
                    </a:lnTo>
                    <a:lnTo>
                      <a:pt x="959" y="670"/>
                    </a:lnTo>
                    <a:lnTo>
                      <a:pt x="957" y="671"/>
                    </a:lnTo>
                    <a:lnTo>
                      <a:pt x="955" y="671"/>
                    </a:lnTo>
                    <a:lnTo>
                      <a:pt x="950" y="670"/>
                    </a:lnTo>
                    <a:lnTo>
                      <a:pt x="945" y="666"/>
                    </a:lnTo>
                    <a:lnTo>
                      <a:pt x="940" y="664"/>
                    </a:lnTo>
                    <a:lnTo>
                      <a:pt x="933" y="662"/>
                    </a:lnTo>
                    <a:lnTo>
                      <a:pt x="930" y="662"/>
                    </a:lnTo>
                    <a:lnTo>
                      <a:pt x="928" y="664"/>
                    </a:lnTo>
                    <a:lnTo>
                      <a:pt x="926" y="665"/>
                    </a:lnTo>
                    <a:lnTo>
                      <a:pt x="925" y="666"/>
                    </a:lnTo>
                    <a:lnTo>
                      <a:pt x="923" y="666"/>
                    </a:lnTo>
                    <a:lnTo>
                      <a:pt x="921" y="664"/>
                    </a:lnTo>
                    <a:lnTo>
                      <a:pt x="921" y="662"/>
                    </a:lnTo>
                    <a:lnTo>
                      <a:pt x="910" y="664"/>
                    </a:lnTo>
                    <a:lnTo>
                      <a:pt x="898" y="666"/>
                    </a:lnTo>
                    <a:lnTo>
                      <a:pt x="901" y="668"/>
                    </a:lnTo>
                    <a:lnTo>
                      <a:pt x="903" y="668"/>
                    </a:lnTo>
                    <a:lnTo>
                      <a:pt x="905" y="666"/>
                    </a:lnTo>
                    <a:lnTo>
                      <a:pt x="902" y="671"/>
                    </a:lnTo>
                    <a:lnTo>
                      <a:pt x="902" y="676"/>
                    </a:lnTo>
                    <a:lnTo>
                      <a:pt x="905" y="679"/>
                    </a:lnTo>
                    <a:lnTo>
                      <a:pt x="896" y="680"/>
                    </a:lnTo>
                    <a:lnTo>
                      <a:pt x="888" y="676"/>
                    </a:lnTo>
                    <a:lnTo>
                      <a:pt x="882" y="673"/>
                    </a:lnTo>
                    <a:lnTo>
                      <a:pt x="876" y="670"/>
                    </a:lnTo>
                    <a:lnTo>
                      <a:pt x="875" y="670"/>
                    </a:lnTo>
                    <a:lnTo>
                      <a:pt x="872" y="671"/>
                    </a:lnTo>
                    <a:lnTo>
                      <a:pt x="871" y="674"/>
                    </a:lnTo>
                    <a:lnTo>
                      <a:pt x="867" y="674"/>
                    </a:lnTo>
                    <a:lnTo>
                      <a:pt x="864" y="673"/>
                    </a:lnTo>
                    <a:lnTo>
                      <a:pt x="863" y="671"/>
                    </a:lnTo>
                    <a:lnTo>
                      <a:pt x="861" y="670"/>
                    </a:lnTo>
                    <a:lnTo>
                      <a:pt x="858" y="670"/>
                    </a:lnTo>
                    <a:lnTo>
                      <a:pt x="851" y="671"/>
                    </a:lnTo>
                    <a:lnTo>
                      <a:pt x="844" y="675"/>
                    </a:lnTo>
                    <a:lnTo>
                      <a:pt x="839" y="680"/>
                    </a:lnTo>
                    <a:lnTo>
                      <a:pt x="836" y="685"/>
                    </a:lnTo>
                    <a:lnTo>
                      <a:pt x="833" y="686"/>
                    </a:lnTo>
                    <a:lnTo>
                      <a:pt x="824" y="686"/>
                    </a:lnTo>
                    <a:lnTo>
                      <a:pt x="817" y="693"/>
                    </a:lnTo>
                    <a:lnTo>
                      <a:pt x="812" y="701"/>
                    </a:lnTo>
                    <a:lnTo>
                      <a:pt x="811" y="713"/>
                    </a:lnTo>
                    <a:lnTo>
                      <a:pt x="811" y="714"/>
                    </a:lnTo>
                    <a:lnTo>
                      <a:pt x="813" y="717"/>
                    </a:lnTo>
                    <a:lnTo>
                      <a:pt x="813" y="718"/>
                    </a:lnTo>
                    <a:lnTo>
                      <a:pt x="812" y="718"/>
                    </a:lnTo>
                    <a:lnTo>
                      <a:pt x="813" y="722"/>
                    </a:lnTo>
                    <a:lnTo>
                      <a:pt x="813" y="729"/>
                    </a:lnTo>
                    <a:lnTo>
                      <a:pt x="812" y="733"/>
                    </a:lnTo>
                    <a:lnTo>
                      <a:pt x="811" y="738"/>
                    </a:lnTo>
                    <a:lnTo>
                      <a:pt x="809" y="742"/>
                    </a:lnTo>
                    <a:lnTo>
                      <a:pt x="809" y="767"/>
                    </a:lnTo>
                    <a:lnTo>
                      <a:pt x="811" y="768"/>
                    </a:lnTo>
                    <a:lnTo>
                      <a:pt x="812" y="771"/>
                    </a:lnTo>
                    <a:lnTo>
                      <a:pt x="813" y="772"/>
                    </a:lnTo>
                    <a:lnTo>
                      <a:pt x="813" y="779"/>
                    </a:lnTo>
                    <a:lnTo>
                      <a:pt x="816" y="784"/>
                    </a:lnTo>
                    <a:lnTo>
                      <a:pt x="818" y="788"/>
                    </a:lnTo>
                    <a:lnTo>
                      <a:pt x="823" y="793"/>
                    </a:lnTo>
                    <a:lnTo>
                      <a:pt x="826" y="797"/>
                    </a:lnTo>
                    <a:lnTo>
                      <a:pt x="831" y="802"/>
                    </a:lnTo>
                    <a:lnTo>
                      <a:pt x="832" y="806"/>
                    </a:lnTo>
                    <a:lnTo>
                      <a:pt x="834" y="807"/>
                    </a:lnTo>
                    <a:lnTo>
                      <a:pt x="838" y="810"/>
                    </a:lnTo>
                    <a:lnTo>
                      <a:pt x="842" y="811"/>
                    </a:lnTo>
                    <a:lnTo>
                      <a:pt x="844" y="812"/>
                    </a:lnTo>
                    <a:lnTo>
                      <a:pt x="846" y="813"/>
                    </a:lnTo>
                    <a:lnTo>
                      <a:pt x="847" y="816"/>
                    </a:lnTo>
                    <a:lnTo>
                      <a:pt x="848" y="816"/>
                    </a:lnTo>
                    <a:lnTo>
                      <a:pt x="871" y="811"/>
                    </a:lnTo>
                    <a:lnTo>
                      <a:pt x="873" y="811"/>
                    </a:lnTo>
                    <a:lnTo>
                      <a:pt x="876" y="812"/>
                    </a:lnTo>
                    <a:lnTo>
                      <a:pt x="877" y="813"/>
                    </a:lnTo>
                    <a:lnTo>
                      <a:pt x="881" y="813"/>
                    </a:lnTo>
                    <a:lnTo>
                      <a:pt x="882" y="811"/>
                    </a:lnTo>
                    <a:lnTo>
                      <a:pt x="883" y="810"/>
                    </a:lnTo>
                    <a:lnTo>
                      <a:pt x="883" y="807"/>
                    </a:lnTo>
                    <a:lnTo>
                      <a:pt x="885" y="806"/>
                    </a:lnTo>
                    <a:lnTo>
                      <a:pt x="886" y="803"/>
                    </a:lnTo>
                    <a:lnTo>
                      <a:pt x="888" y="800"/>
                    </a:lnTo>
                    <a:lnTo>
                      <a:pt x="891" y="797"/>
                    </a:lnTo>
                    <a:lnTo>
                      <a:pt x="896" y="782"/>
                    </a:lnTo>
                    <a:lnTo>
                      <a:pt x="901" y="778"/>
                    </a:lnTo>
                    <a:lnTo>
                      <a:pt x="908" y="776"/>
                    </a:lnTo>
                    <a:lnTo>
                      <a:pt x="917" y="774"/>
                    </a:lnTo>
                    <a:lnTo>
                      <a:pt x="923" y="774"/>
                    </a:lnTo>
                    <a:lnTo>
                      <a:pt x="925" y="776"/>
                    </a:lnTo>
                    <a:lnTo>
                      <a:pt x="935" y="776"/>
                    </a:lnTo>
                    <a:lnTo>
                      <a:pt x="935" y="779"/>
                    </a:lnTo>
                    <a:lnTo>
                      <a:pt x="932" y="786"/>
                    </a:lnTo>
                    <a:lnTo>
                      <a:pt x="927" y="801"/>
                    </a:lnTo>
                    <a:lnTo>
                      <a:pt x="927" y="805"/>
                    </a:lnTo>
                    <a:lnTo>
                      <a:pt x="926" y="808"/>
                    </a:lnTo>
                    <a:lnTo>
                      <a:pt x="925" y="811"/>
                    </a:lnTo>
                    <a:lnTo>
                      <a:pt x="923" y="815"/>
                    </a:lnTo>
                    <a:lnTo>
                      <a:pt x="923" y="811"/>
                    </a:lnTo>
                    <a:lnTo>
                      <a:pt x="920" y="811"/>
                    </a:lnTo>
                    <a:lnTo>
                      <a:pt x="920" y="834"/>
                    </a:lnTo>
                    <a:lnTo>
                      <a:pt x="917" y="835"/>
                    </a:lnTo>
                    <a:lnTo>
                      <a:pt x="916" y="836"/>
                    </a:lnTo>
                    <a:lnTo>
                      <a:pt x="913" y="837"/>
                    </a:lnTo>
                    <a:lnTo>
                      <a:pt x="912" y="839"/>
                    </a:lnTo>
                    <a:lnTo>
                      <a:pt x="912" y="842"/>
                    </a:lnTo>
                    <a:lnTo>
                      <a:pt x="913" y="844"/>
                    </a:lnTo>
                    <a:lnTo>
                      <a:pt x="916" y="845"/>
                    </a:lnTo>
                    <a:lnTo>
                      <a:pt x="936" y="845"/>
                    </a:lnTo>
                    <a:lnTo>
                      <a:pt x="956" y="844"/>
                    </a:lnTo>
                    <a:lnTo>
                      <a:pt x="961" y="844"/>
                    </a:lnTo>
                    <a:lnTo>
                      <a:pt x="964" y="845"/>
                    </a:lnTo>
                    <a:lnTo>
                      <a:pt x="967" y="847"/>
                    </a:lnTo>
                    <a:lnTo>
                      <a:pt x="975" y="851"/>
                    </a:lnTo>
                    <a:lnTo>
                      <a:pt x="975" y="869"/>
                    </a:lnTo>
                    <a:lnTo>
                      <a:pt x="974" y="873"/>
                    </a:lnTo>
                    <a:lnTo>
                      <a:pt x="972" y="875"/>
                    </a:lnTo>
                    <a:lnTo>
                      <a:pt x="972" y="900"/>
                    </a:lnTo>
                    <a:lnTo>
                      <a:pt x="975" y="908"/>
                    </a:lnTo>
                    <a:lnTo>
                      <a:pt x="977" y="910"/>
                    </a:lnTo>
                    <a:lnTo>
                      <a:pt x="981" y="913"/>
                    </a:lnTo>
                    <a:lnTo>
                      <a:pt x="984" y="914"/>
                    </a:lnTo>
                    <a:lnTo>
                      <a:pt x="987" y="917"/>
                    </a:lnTo>
                    <a:lnTo>
                      <a:pt x="990" y="918"/>
                    </a:lnTo>
                    <a:lnTo>
                      <a:pt x="992" y="923"/>
                    </a:lnTo>
                    <a:lnTo>
                      <a:pt x="996" y="927"/>
                    </a:lnTo>
                    <a:lnTo>
                      <a:pt x="999" y="927"/>
                    </a:lnTo>
                    <a:lnTo>
                      <a:pt x="1006" y="925"/>
                    </a:lnTo>
                    <a:lnTo>
                      <a:pt x="1013" y="923"/>
                    </a:lnTo>
                    <a:lnTo>
                      <a:pt x="1019" y="919"/>
                    </a:lnTo>
                    <a:lnTo>
                      <a:pt x="1025" y="918"/>
                    </a:lnTo>
                    <a:lnTo>
                      <a:pt x="1033" y="919"/>
                    </a:lnTo>
                    <a:lnTo>
                      <a:pt x="1038" y="923"/>
                    </a:lnTo>
                    <a:lnTo>
                      <a:pt x="1043" y="928"/>
                    </a:lnTo>
                    <a:lnTo>
                      <a:pt x="1048" y="932"/>
                    </a:lnTo>
                    <a:lnTo>
                      <a:pt x="1046" y="932"/>
                    </a:lnTo>
                    <a:lnTo>
                      <a:pt x="1045" y="934"/>
                    </a:lnTo>
                    <a:lnTo>
                      <a:pt x="1039" y="940"/>
                    </a:lnTo>
                    <a:lnTo>
                      <a:pt x="1036" y="940"/>
                    </a:lnTo>
                    <a:lnTo>
                      <a:pt x="1035" y="939"/>
                    </a:lnTo>
                    <a:lnTo>
                      <a:pt x="1033" y="939"/>
                    </a:lnTo>
                    <a:lnTo>
                      <a:pt x="1033" y="937"/>
                    </a:lnTo>
                    <a:lnTo>
                      <a:pt x="1035" y="934"/>
                    </a:lnTo>
                    <a:lnTo>
                      <a:pt x="1033" y="933"/>
                    </a:lnTo>
                    <a:lnTo>
                      <a:pt x="1029" y="929"/>
                    </a:lnTo>
                    <a:lnTo>
                      <a:pt x="1028" y="927"/>
                    </a:lnTo>
                    <a:lnTo>
                      <a:pt x="1024" y="927"/>
                    </a:lnTo>
                    <a:lnTo>
                      <a:pt x="1021" y="928"/>
                    </a:lnTo>
                    <a:lnTo>
                      <a:pt x="1019" y="930"/>
                    </a:lnTo>
                    <a:lnTo>
                      <a:pt x="1016" y="932"/>
                    </a:lnTo>
                    <a:lnTo>
                      <a:pt x="1011" y="937"/>
                    </a:lnTo>
                    <a:lnTo>
                      <a:pt x="1011" y="938"/>
                    </a:lnTo>
                    <a:lnTo>
                      <a:pt x="1014" y="940"/>
                    </a:lnTo>
                    <a:lnTo>
                      <a:pt x="1011" y="945"/>
                    </a:lnTo>
                    <a:lnTo>
                      <a:pt x="1010" y="947"/>
                    </a:lnTo>
                    <a:lnTo>
                      <a:pt x="1007" y="947"/>
                    </a:lnTo>
                    <a:lnTo>
                      <a:pt x="1004" y="945"/>
                    </a:lnTo>
                    <a:lnTo>
                      <a:pt x="1001" y="944"/>
                    </a:lnTo>
                    <a:lnTo>
                      <a:pt x="999" y="940"/>
                    </a:lnTo>
                    <a:lnTo>
                      <a:pt x="994" y="935"/>
                    </a:lnTo>
                    <a:lnTo>
                      <a:pt x="991" y="934"/>
                    </a:lnTo>
                    <a:lnTo>
                      <a:pt x="986" y="934"/>
                    </a:lnTo>
                    <a:lnTo>
                      <a:pt x="985" y="935"/>
                    </a:lnTo>
                    <a:lnTo>
                      <a:pt x="982" y="935"/>
                    </a:lnTo>
                    <a:lnTo>
                      <a:pt x="980" y="933"/>
                    </a:lnTo>
                    <a:lnTo>
                      <a:pt x="975" y="930"/>
                    </a:lnTo>
                    <a:lnTo>
                      <a:pt x="974" y="928"/>
                    </a:lnTo>
                    <a:lnTo>
                      <a:pt x="974" y="927"/>
                    </a:lnTo>
                    <a:lnTo>
                      <a:pt x="972" y="924"/>
                    </a:lnTo>
                    <a:lnTo>
                      <a:pt x="967" y="919"/>
                    </a:lnTo>
                    <a:lnTo>
                      <a:pt x="965" y="918"/>
                    </a:lnTo>
                    <a:lnTo>
                      <a:pt x="962" y="915"/>
                    </a:lnTo>
                    <a:lnTo>
                      <a:pt x="957" y="913"/>
                    </a:lnTo>
                    <a:lnTo>
                      <a:pt x="956" y="914"/>
                    </a:lnTo>
                    <a:lnTo>
                      <a:pt x="956" y="917"/>
                    </a:lnTo>
                    <a:lnTo>
                      <a:pt x="954" y="917"/>
                    </a:lnTo>
                    <a:lnTo>
                      <a:pt x="951" y="914"/>
                    </a:lnTo>
                    <a:lnTo>
                      <a:pt x="950" y="912"/>
                    </a:lnTo>
                    <a:lnTo>
                      <a:pt x="950" y="904"/>
                    </a:lnTo>
                    <a:lnTo>
                      <a:pt x="946" y="896"/>
                    </a:lnTo>
                    <a:lnTo>
                      <a:pt x="937" y="888"/>
                    </a:lnTo>
                    <a:lnTo>
                      <a:pt x="931" y="883"/>
                    </a:lnTo>
                    <a:lnTo>
                      <a:pt x="927" y="874"/>
                    </a:lnTo>
                    <a:lnTo>
                      <a:pt x="923" y="874"/>
                    </a:lnTo>
                    <a:lnTo>
                      <a:pt x="921" y="875"/>
                    </a:lnTo>
                    <a:lnTo>
                      <a:pt x="920" y="876"/>
                    </a:lnTo>
                    <a:lnTo>
                      <a:pt x="913" y="876"/>
                    </a:lnTo>
                    <a:lnTo>
                      <a:pt x="910" y="874"/>
                    </a:lnTo>
                    <a:lnTo>
                      <a:pt x="907" y="873"/>
                    </a:lnTo>
                    <a:lnTo>
                      <a:pt x="903" y="870"/>
                    </a:lnTo>
                    <a:lnTo>
                      <a:pt x="901" y="869"/>
                    </a:lnTo>
                    <a:lnTo>
                      <a:pt x="893" y="866"/>
                    </a:lnTo>
                    <a:lnTo>
                      <a:pt x="887" y="866"/>
                    </a:lnTo>
                    <a:lnTo>
                      <a:pt x="880" y="864"/>
                    </a:lnTo>
                    <a:lnTo>
                      <a:pt x="871" y="859"/>
                    </a:lnTo>
                    <a:lnTo>
                      <a:pt x="866" y="852"/>
                    </a:lnTo>
                    <a:lnTo>
                      <a:pt x="861" y="847"/>
                    </a:lnTo>
                    <a:lnTo>
                      <a:pt x="853" y="842"/>
                    </a:lnTo>
                    <a:lnTo>
                      <a:pt x="851" y="842"/>
                    </a:lnTo>
                    <a:lnTo>
                      <a:pt x="846" y="840"/>
                    </a:lnTo>
                    <a:lnTo>
                      <a:pt x="839" y="840"/>
                    </a:lnTo>
                    <a:lnTo>
                      <a:pt x="837" y="842"/>
                    </a:lnTo>
                    <a:lnTo>
                      <a:pt x="834" y="844"/>
                    </a:lnTo>
                    <a:lnTo>
                      <a:pt x="831" y="847"/>
                    </a:lnTo>
                    <a:lnTo>
                      <a:pt x="824" y="847"/>
                    </a:lnTo>
                    <a:lnTo>
                      <a:pt x="822" y="846"/>
                    </a:lnTo>
                    <a:lnTo>
                      <a:pt x="819" y="844"/>
                    </a:lnTo>
                    <a:lnTo>
                      <a:pt x="809" y="844"/>
                    </a:lnTo>
                    <a:lnTo>
                      <a:pt x="804" y="842"/>
                    </a:lnTo>
                    <a:lnTo>
                      <a:pt x="798" y="839"/>
                    </a:lnTo>
                    <a:lnTo>
                      <a:pt x="792" y="834"/>
                    </a:lnTo>
                    <a:lnTo>
                      <a:pt x="787" y="831"/>
                    </a:lnTo>
                    <a:lnTo>
                      <a:pt x="780" y="831"/>
                    </a:lnTo>
                    <a:lnTo>
                      <a:pt x="778" y="830"/>
                    </a:lnTo>
                    <a:lnTo>
                      <a:pt x="775" y="830"/>
                    </a:lnTo>
                    <a:lnTo>
                      <a:pt x="772" y="829"/>
                    </a:lnTo>
                    <a:lnTo>
                      <a:pt x="769" y="827"/>
                    </a:lnTo>
                    <a:lnTo>
                      <a:pt x="768" y="825"/>
                    </a:lnTo>
                    <a:lnTo>
                      <a:pt x="765" y="822"/>
                    </a:lnTo>
                    <a:lnTo>
                      <a:pt x="758" y="820"/>
                    </a:lnTo>
                    <a:lnTo>
                      <a:pt x="755" y="820"/>
                    </a:lnTo>
                    <a:lnTo>
                      <a:pt x="753" y="818"/>
                    </a:lnTo>
                    <a:lnTo>
                      <a:pt x="749" y="817"/>
                    </a:lnTo>
                    <a:lnTo>
                      <a:pt x="744" y="815"/>
                    </a:lnTo>
                    <a:lnTo>
                      <a:pt x="742" y="812"/>
                    </a:lnTo>
                    <a:lnTo>
                      <a:pt x="738" y="810"/>
                    </a:lnTo>
                    <a:lnTo>
                      <a:pt x="733" y="808"/>
                    </a:lnTo>
                    <a:lnTo>
                      <a:pt x="729" y="806"/>
                    </a:lnTo>
                    <a:lnTo>
                      <a:pt x="726" y="803"/>
                    </a:lnTo>
                    <a:lnTo>
                      <a:pt x="725" y="801"/>
                    </a:lnTo>
                    <a:lnTo>
                      <a:pt x="720" y="798"/>
                    </a:lnTo>
                    <a:lnTo>
                      <a:pt x="719" y="796"/>
                    </a:lnTo>
                    <a:lnTo>
                      <a:pt x="719" y="791"/>
                    </a:lnTo>
                    <a:lnTo>
                      <a:pt x="720" y="788"/>
                    </a:lnTo>
                    <a:lnTo>
                      <a:pt x="724" y="784"/>
                    </a:lnTo>
                    <a:lnTo>
                      <a:pt x="724" y="778"/>
                    </a:lnTo>
                    <a:lnTo>
                      <a:pt x="723" y="777"/>
                    </a:lnTo>
                    <a:lnTo>
                      <a:pt x="721" y="774"/>
                    </a:lnTo>
                    <a:lnTo>
                      <a:pt x="719" y="772"/>
                    </a:lnTo>
                    <a:lnTo>
                      <a:pt x="713" y="758"/>
                    </a:lnTo>
                    <a:lnTo>
                      <a:pt x="703" y="747"/>
                    </a:lnTo>
                    <a:lnTo>
                      <a:pt x="691" y="737"/>
                    </a:lnTo>
                    <a:lnTo>
                      <a:pt x="684" y="732"/>
                    </a:lnTo>
                    <a:lnTo>
                      <a:pt x="681" y="729"/>
                    </a:lnTo>
                    <a:lnTo>
                      <a:pt x="678" y="727"/>
                    </a:lnTo>
                    <a:lnTo>
                      <a:pt x="676" y="724"/>
                    </a:lnTo>
                    <a:lnTo>
                      <a:pt x="675" y="723"/>
                    </a:lnTo>
                    <a:lnTo>
                      <a:pt x="675" y="715"/>
                    </a:lnTo>
                    <a:lnTo>
                      <a:pt x="674" y="713"/>
                    </a:lnTo>
                    <a:lnTo>
                      <a:pt x="671" y="710"/>
                    </a:lnTo>
                    <a:lnTo>
                      <a:pt x="669" y="709"/>
                    </a:lnTo>
                    <a:lnTo>
                      <a:pt x="665" y="707"/>
                    </a:lnTo>
                    <a:lnTo>
                      <a:pt x="662" y="705"/>
                    </a:lnTo>
                    <a:lnTo>
                      <a:pt x="661" y="703"/>
                    </a:lnTo>
                    <a:lnTo>
                      <a:pt x="659" y="700"/>
                    </a:lnTo>
                    <a:lnTo>
                      <a:pt x="659" y="696"/>
                    </a:lnTo>
                    <a:lnTo>
                      <a:pt x="654" y="696"/>
                    </a:lnTo>
                    <a:lnTo>
                      <a:pt x="640" y="683"/>
                    </a:lnTo>
                    <a:lnTo>
                      <a:pt x="637" y="678"/>
                    </a:lnTo>
                    <a:lnTo>
                      <a:pt x="636" y="674"/>
                    </a:lnTo>
                    <a:lnTo>
                      <a:pt x="632" y="666"/>
                    </a:lnTo>
                    <a:lnTo>
                      <a:pt x="630" y="659"/>
                    </a:lnTo>
                    <a:lnTo>
                      <a:pt x="630" y="656"/>
                    </a:lnTo>
                    <a:lnTo>
                      <a:pt x="629" y="654"/>
                    </a:lnTo>
                    <a:lnTo>
                      <a:pt x="619" y="651"/>
                    </a:lnTo>
                    <a:lnTo>
                      <a:pt x="614" y="649"/>
                    </a:lnTo>
                    <a:lnTo>
                      <a:pt x="610" y="646"/>
                    </a:lnTo>
                    <a:lnTo>
                      <a:pt x="609" y="647"/>
                    </a:lnTo>
                    <a:lnTo>
                      <a:pt x="609" y="651"/>
                    </a:lnTo>
                    <a:lnTo>
                      <a:pt x="610" y="659"/>
                    </a:lnTo>
                    <a:lnTo>
                      <a:pt x="612" y="665"/>
                    </a:lnTo>
                    <a:lnTo>
                      <a:pt x="617" y="675"/>
                    </a:lnTo>
                    <a:lnTo>
                      <a:pt x="620" y="678"/>
                    </a:lnTo>
                    <a:lnTo>
                      <a:pt x="622" y="679"/>
                    </a:lnTo>
                    <a:lnTo>
                      <a:pt x="626" y="680"/>
                    </a:lnTo>
                    <a:lnTo>
                      <a:pt x="629" y="683"/>
                    </a:lnTo>
                    <a:lnTo>
                      <a:pt x="634" y="690"/>
                    </a:lnTo>
                    <a:lnTo>
                      <a:pt x="635" y="694"/>
                    </a:lnTo>
                    <a:lnTo>
                      <a:pt x="636" y="699"/>
                    </a:lnTo>
                    <a:lnTo>
                      <a:pt x="641" y="708"/>
                    </a:lnTo>
                    <a:lnTo>
                      <a:pt x="646" y="714"/>
                    </a:lnTo>
                    <a:lnTo>
                      <a:pt x="650" y="722"/>
                    </a:lnTo>
                    <a:lnTo>
                      <a:pt x="654" y="732"/>
                    </a:lnTo>
                    <a:lnTo>
                      <a:pt x="657" y="740"/>
                    </a:lnTo>
                    <a:lnTo>
                      <a:pt x="664" y="747"/>
                    </a:lnTo>
                    <a:lnTo>
                      <a:pt x="665" y="745"/>
                    </a:lnTo>
                    <a:lnTo>
                      <a:pt x="666" y="747"/>
                    </a:lnTo>
                    <a:lnTo>
                      <a:pt x="669" y="748"/>
                    </a:lnTo>
                    <a:lnTo>
                      <a:pt x="670" y="749"/>
                    </a:lnTo>
                    <a:lnTo>
                      <a:pt x="671" y="752"/>
                    </a:lnTo>
                    <a:lnTo>
                      <a:pt x="671" y="756"/>
                    </a:lnTo>
                    <a:lnTo>
                      <a:pt x="670" y="757"/>
                    </a:lnTo>
                    <a:lnTo>
                      <a:pt x="670" y="759"/>
                    </a:lnTo>
                    <a:lnTo>
                      <a:pt x="669" y="759"/>
                    </a:lnTo>
                    <a:lnTo>
                      <a:pt x="666" y="757"/>
                    </a:lnTo>
                    <a:lnTo>
                      <a:pt x="664" y="756"/>
                    </a:lnTo>
                    <a:lnTo>
                      <a:pt x="662" y="753"/>
                    </a:lnTo>
                    <a:lnTo>
                      <a:pt x="662" y="752"/>
                    </a:lnTo>
                    <a:lnTo>
                      <a:pt x="659" y="751"/>
                    </a:lnTo>
                    <a:lnTo>
                      <a:pt x="656" y="749"/>
                    </a:lnTo>
                    <a:lnTo>
                      <a:pt x="654" y="747"/>
                    </a:lnTo>
                    <a:lnTo>
                      <a:pt x="651" y="743"/>
                    </a:lnTo>
                    <a:lnTo>
                      <a:pt x="649" y="740"/>
                    </a:lnTo>
                    <a:lnTo>
                      <a:pt x="646" y="739"/>
                    </a:lnTo>
                    <a:lnTo>
                      <a:pt x="642" y="735"/>
                    </a:lnTo>
                    <a:lnTo>
                      <a:pt x="642" y="724"/>
                    </a:lnTo>
                    <a:lnTo>
                      <a:pt x="639" y="722"/>
                    </a:lnTo>
                    <a:lnTo>
                      <a:pt x="634" y="714"/>
                    </a:lnTo>
                    <a:lnTo>
                      <a:pt x="630" y="712"/>
                    </a:lnTo>
                    <a:lnTo>
                      <a:pt x="627" y="709"/>
                    </a:lnTo>
                    <a:lnTo>
                      <a:pt x="624" y="708"/>
                    </a:lnTo>
                    <a:lnTo>
                      <a:pt x="621" y="705"/>
                    </a:lnTo>
                    <a:lnTo>
                      <a:pt x="617" y="704"/>
                    </a:lnTo>
                    <a:lnTo>
                      <a:pt x="615" y="703"/>
                    </a:lnTo>
                    <a:lnTo>
                      <a:pt x="612" y="700"/>
                    </a:lnTo>
                    <a:lnTo>
                      <a:pt x="620" y="700"/>
                    </a:lnTo>
                    <a:lnTo>
                      <a:pt x="621" y="699"/>
                    </a:lnTo>
                    <a:lnTo>
                      <a:pt x="620" y="698"/>
                    </a:lnTo>
                    <a:lnTo>
                      <a:pt x="610" y="685"/>
                    </a:lnTo>
                    <a:lnTo>
                      <a:pt x="598" y="674"/>
                    </a:lnTo>
                    <a:lnTo>
                      <a:pt x="596" y="669"/>
                    </a:lnTo>
                    <a:lnTo>
                      <a:pt x="596" y="665"/>
                    </a:lnTo>
                    <a:lnTo>
                      <a:pt x="595" y="661"/>
                    </a:lnTo>
                    <a:lnTo>
                      <a:pt x="595" y="659"/>
                    </a:lnTo>
                    <a:lnTo>
                      <a:pt x="593" y="656"/>
                    </a:lnTo>
                    <a:lnTo>
                      <a:pt x="588" y="649"/>
                    </a:lnTo>
                    <a:lnTo>
                      <a:pt x="587" y="646"/>
                    </a:lnTo>
                    <a:lnTo>
                      <a:pt x="585" y="642"/>
                    </a:lnTo>
                    <a:lnTo>
                      <a:pt x="583" y="637"/>
                    </a:lnTo>
                    <a:lnTo>
                      <a:pt x="583" y="634"/>
                    </a:lnTo>
                    <a:lnTo>
                      <a:pt x="576" y="626"/>
                    </a:lnTo>
                    <a:lnTo>
                      <a:pt x="566" y="618"/>
                    </a:lnTo>
                    <a:lnTo>
                      <a:pt x="555" y="612"/>
                    </a:lnTo>
                    <a:lnTo>
                      <a:pt x="542" y="607"/>
                    </a:lnTo>
                    <a:lnTo>
                      <a:pt x="541" y="606"/>
                    </a:lnTo>
                    <a:lnTo>
                      <a:pt x="540" y="603"/>
                    </a:lnTo>
                    <a:lnTo>
                      <a:pt x="540" y="598"/>
                    </a:lnTo>
                    <a:lnTo>
                      <a:pt x="534" y="590"/>
                    </a:lnTo>
                    <a:lnTo>
                      <a:pt x="528" y="582"/>
                    </a:lnTo>
                    <a:lnTo>
                      <a:pt x="524" y="573"/>
                    </a:lnTo>
                    <a:lnTo>
                      <a:pt x="524" y="563"/>
                    </a:lnTo>
                    <a:lnTo>
                      <a:pt x="518" y="559"/>
                    </a:lnTo>
                    <a:lnTo>
                      <a:pt x="506" y="542"/>
                    </a:lnTo>
                    <a:lnTo>
                      <a:pt x="499" y="532"/>
                    </a:lnTo>
                    <a:lnTo>
                      <a:pt x="498" y="529"/>
                    </a:lnTo>
                    <a:lnTo>
                      <a:pt x="499" y="528"/>
                    </a:lnTo>
                    <a:lnTo>
                      <a:pt x="501" y="525"/>
                    </a:lnTo>
                    <a:lnTo>
                      <a:pt x="503" y="523"/>
                    </a:lnTo>
                    <a:lnTo>
                      <a:pt x="502" y="513"/>
                    </a:lnTo>
                    <a:lnTo>
                      <a:pt x="501" y="500"/>
                    </a:lnTo>
                    <a:lnTo>
                      <a:pt x="499" y="489"/>
                    </a:lnTo>
                    <a:lnTo>
                      <a:pt x="498" y="481"/>
                    </a:lnTo>
                    <a:lnTo>
                      <a:pt x="501" y="473"/>
                    </a:lnTo>
                    <a:lnTo>
                      <a:pt x="506" y="452"/>
                    </a:lnTo>
                    <a:lnTo>
                      <a:pt x="507" y="444"/>
                    </a:lnTo>
                    <a:lnTo>
                      <a:pt x="506" y="437"/>
                    </a:lnTo>
                    <a:lnTo>
                      <a:pt x="497" y="429"/>
                    </a:lnTo>
                    <a:lnTo>
                      <a:pt x="496" y="422"/>
                    </a:lnTo>
                    <a:lnTo>
                      <a:pt x="498" y="420"/>
                    </a:lnTo>
                    <a:lnTo>
                      <a:pt x="501" y="418"/>
                    </a:lnTo>
                    <a:lnTo>
                      <a:pt x="502" y="418"/>
                    </a:lnTo>
                    <a:lnTo>
                      <a:pt x="509" y="421"/>
                    </a:lnTo>
                    <a:lnTo>
                      <a:pt x="514" y="426"/>
                    </a:lnTo>
                    <a:lnTo>
                      <a:pt x="517" y="421"/>
                    </a:lnTo>
                    <a:lnTo>
                      <a:pt x="519" y="417"/>
                    </a:lnTo>
                    <a:lnTo>
                      <a:pt x="519" y="412"/>
                    </a:lnTo>
                    <a:lnTo>
                      <a:pt x="516" y="408"/>
                    </a:lnTo>
                    <a:lnTo>
                      <a:pt x="514" y="406"/>
                    </a:lnTo>
                    <a:lnTo>
                      <a:pt x="513" y="405"/>
                    </a:lnTo>
                    <a:lnTo>
                      <a:pt x="512" y="405"/>
                    </a:lnTo>
                    <a:lnTo>
                      <a:pt x="511" y="403"/>
                    </a:lnTo>
                    <a:lnTo>
                      <a:pt x="508" y="402"/>
                    </a:lnTo>
                    <a:lnTo>
                      <a:pt x="504" y="401"/>
                    </a:lnTo>
                    <a:lnTo>
                      <a:pt x="501" y="398"/>
                    </a:lnTo>
                    <a:lnTo>
                      <a:pt x="496" y="396"/>
                    </a:lnTo>
                    <a:lnTo>
                      <a:pt x="494" y="395"/>
                    </a:lnTo>
                    <a:lnTo>
                      <a:pt x="493" y="391"/>
                    </a:lnTo>
                    <a:lnTo>
                      <a:pt x="491" y="390"/>
                    </a:lnTo>
                    <a:lnTo>
                      <a:pt x="488" y="387"/>
                    </a:lnTo>
                    <a:lnTo>
                      <a:pt x="486" y="387"/>
                    </a:lnTo>
                    <a:lnTo>
                      <a:pt x="483" y="386"/>
                    </a:lnTo>
                    <a:lnTo>
                      <a:pt x="481" y="386"/>
                    </a:lnTo>
                    <a:lnTo>
                      <a:pt x="478" y="385"/>
                    </a:lnTo>
                    <a:lnTo>
                      <a:pt x="477" y="383"/>
                    </a:lnTo>
                    <a:lnTo>
                      <a:pt x="476" y="381"/>
                    </a:lnTo>
                    <a:lnTo>
                      <a:pt x="467" y="378"/>
                    </a:lnTo>
                    <a:lnTo>
                      <a:pt x="463" y="374"/>
                    </a:lnTo>
                    <a:lnTo>
                      <a:pt x="459" y="367"/>
                    </a:lnTo>
                    <a:lnTo>
                      <a:pt x="458" y="361"/>
                    </a:lnTo>
                    <a:lnTo>
                      <a:pt x="455" y="358"/>
                    </a:lnTo>
                    <a:lnTo>
                      <a:pt x="450" y="356"/>
                    </a:lnTo>
                    <a:lnTo>
                      <a:pt x="449" y="354"/>
                    </a:lnTo>
                    <a:lnTo>
                      <a:pt x="447" y="353"/>
                    </a:lnTo>
                    <a:lnTo>
                      <a:pt x="445" y="351"/>
                    </a:lnTo>
                    <a:lnTo>
                      <a:pt x="444" y="349"/>
                    </a:lnTo>
                    <a:lnTo>
                      <a:pt x="444" y="343"/>
                    </a:lnTo>
                    <a:lnTo>
                      <a:pt x="443" y="340"/>
                    </a:lnTo>
                    <a:lnTo>
                      <a:pt x="438" y="338"/>
                    </a:lnTo>
                    <a:lnTo>
                      <a:pt x="437" y="338"/>
                    </a:lnTo>
                    <a:lnTo>
                      <a:pt x="432" y="335"/>
                    </a:lnTo>
                    <a:lnTo>
                      <a:pt x="429" y="330"/>
                    </a:lnTo>
                    <a:lnTo>
                      <a:pt x="429" y="318"/>
                    </a:lnTo>
                    <a:lnTo>
                      <a:pt x="428" y="315"/>
                    </a:lnTo>
                    <a:lnTo>
                      <a:pt x="427" y="314"/>
                    </a:lnTo>
                    <a:lnTo>
                      <a:pt x="427" y="313"/>
                    </a:lnTo>
                    <a:lnTo>
                      <a:pt x="425" y="313"/>
                    </a:lnTo>
                    <a:lnTo>
                      <a:pt x="424" y="314"/>
                    </a:lnTo>
                    <a:lnTo>
                      <a:pt x="419" y="314"/>
                    </a:lnTo>
                    <a:lnTo>
                      <a:pt x="415" y="312"/>
                    </a:lnTo>
                    <a:lnTo>
                      <a:pt x="413" y="309"/>
                    </a:lnTo>
                    <a:lnTo>
                      <a:pt x="409" y="307"/>
                    </a:lnTo>
                    <a:lnTo>
                      <a:pt x="407" y="301"/>
                    </a:lnTo>
                    <a:lnTo>
                      <a:pt x="407" y="293"/>
                    </a:lnTo>
                    <a:lnTo>
                      <a:pt x="405" y="290"/>
                    </a:lnTo>
                    <a:lnTo>
                      <a:pt x="403" y="290"/>
                    </a:lnTo>
                    <a:lnTo>
                      <a:pt x="400" y="289"/>
                    </a:lnTo>
                    <a:lnTo>
                      <a:pt x="390" y="289"/>
                    </a:lnTo>
                    <a:lnTo>
                      <a:pt x="388" y="286"/>
                    </a:lnTo>
                    <a:lnTo>
                      <a:pt x="386" y="284"/>
                    </a:lnTo>
                    <a:lnTo>
                      <a:pt x="386" y="283"/>
                    </a:lnTo>
                    <a:lnTo>
                      <a:pt x="393" y="276"/>
                    </a:lnTo>
                    <a:lnTo>
                      <a:pt x="393" y="271"/>
                    </a:lnTo>
                    <a:lnTo>
                      <a:pt x="390" y="271"/>
                    </a:lnTo>
                    <a:lnTo>
                      <a:pt x="388" y="273"/>
                    </a:lnTo>
                    <a:lnTo>
                      <a:pt x="384" y="276"/>
                    </a:lnTo>
                    <a:lnTo>
                      <a:pt x="380" y="276"/>
                    </a:lnTo>
                    <a:lnTo>
                      <a:pt x="379" y="275"/>
                    </a:lnTo>
                    <a:lnTo>
                      <a:pt x="376" y="274"/>
                    </a:lnTo>
                    <a:lnTo>
                      <a:pt x="375" y="271"/>
                    </a:lnTo>
                    <a:lnTo>
                      <a:pt x="375" y="266"/>
                    </a:lnTo>
                    <a:lnTo>
                      <a:pt x="376" y="265"/>
                    </a:lnTo>
                    <a:lnTo>
                      <a:pt x="378" y="263"/>
                    </a:lnTo>
                    <a:lnTo>
                      <a:pt x="379" y="261"/>
                    </a:lnTo>
                    <a:lnTo>
                      <a:pt x="376" y="259"/>
                    </a:lnTo>
                    <a:lnTo>
                      <a:pt x="375" y="259"/>
                    </a:lnTo>
                    <a:lnTo>
                      <a:pt x="374" y="257"/>
                    </a:lnTo>
                    <a:lnTo>
                      <a:pt x="373" y="259"/>
                    </a:lnTo>
                    <a:lnTo>
                      <a:pt x="369" y="259"/>
                    </a:lnTo>
                    <a:lnTo>
                      <a:pt x="365" y="257"/>
                    </a:lnTo>
                    <a:lnTo>
                      <a:pt x="360" y="252"/>
                    </a:lnTo>
                    <a:lnTo>
                      <a:pt x="358" y="257"/>
                    </a:lnTo>
                    <a:lnTo>
                      <a:pt x="356" y="259"/>
                    </a:lnTo>
                    <a:lnTo>
                      <a:pt x="354" y="260"/>
                    </a:lnTo>
                    <a:lnTo>
                      <a:pt x="350" y="259"/>
                    </a:lnTo>
                    <a:lnTo>
                      <a:pt x="348" y="257"/>
                    </a:lnTo>
                    <a:lnTo>
                      <a:pt x="344" y="255"/>
                    </a:lnTo>
                    <a:lnTo>
                      <a:pt x="339" y="250"/>
                    </a:lnTo>
                    <a:lnTo>
                      <a:pt x="338" y="247"/>
                    </a:lnTo>
                    <a:lnTo>
                      <a:pt x="335" y="245"/>
                    </a:lnTo>
                    <a:lnTo>
                      <a:pt x="322" y="240"/>
                    </a:lnTo>
                    <a:lnTo>
                      <a:pt x="311" y="235"/>
                    </a:lnTo>
                    <a:lnTo>
                      <a:pt x="299" y="230"/>
                    </a:lnTo>
                    <a:lnTo>
                      <a:pt x="276" y="230"/>
                    </a:lnTo>
                    <a:lnTo>
                      <a:pt x="265" y="227"/>
                    </a:lnTo>
                    <a:lnTo>
                      <a:pt x="255" y="224"/>
                    </a:lnTo>
                    <a:lnTo>
                      <a:pt x="245" y="218"/>
                    </a:lnTo>
                    <a:lnTo>
                      <a:pt x="237" y="210"/>
                    </a:lnTo>
                    <a:lnTo>
                      <a:pt x="233" y="211"/>
                    </a:lnTo>
                    <a:lnTo>
                      <a:pt x="228" y="212"/>
                    </a:lnTo>
                    <a:lnTo>
                      <a:pt x="225" y="215"/>
                    </a:lnTo>
                    <a:lnTo>
                      <a:pt x="221" y="216"/>
                    </a:lnTo>
                    <a:lnTo>
                      <a:pt x="222" y="218"/>
                    </a:lnTo>
                    <a:lnTo>
                      <a:pt x="225" y="222"/>
                    </a:lnTo>
                    <a:lnTo>
                      <a:pt x="220" y="227"/>
                    </a:lnTo>
                    <a:lnTo>
                      <a:pt x="211" y="234"/>
                    </a:lnTo>
                    <a:lnTo>
                      <a:pt x="201" y="239"/>
                    </a:lnTo>
                    <a:lnTo>
                      <a:pt x="192" y="244"/>
                    </a:lnTo>
                    <a:lnTo>
                      <a:pt x="184" y="245"/>
                    </a:lnTo>
                    <a:lnTo>
                      <a:pt x="183" y="245"/>
                    </a:lnTo>
                    <a:lnTo>
                      <a:pt x="181" y="242"/>
                    </a:lnTo>
                    <a:lnTo>
                      <a:pt x="181" y="240"/>
                    </a:lnTo>
                    <a:lnTo>
                      <a:pt x="182" y="239"/>
                    </a:lnTo>
                    <a:lnTo>
                      <a:pt x="183" y="239"/>
                    </a:lnTo>
                    <a:lnTo>
                      <a:pt x="183" y="234"/>
                    </a:lnTo>
                    <a:lnTo>
                      <a:pt x="186" y="225"/>
                    </a:lnTo>
                    <a:lnTo>
                      <a:pt x="191" y="218"/>
                    </a:lnTo>
                    <a:lnTo>
                      <a:pt x="201" y="213"/>
                    </a:lnTo>
                    <a:lnTo>
                      <a:pt x="201" y="210"/>
                    </a:lnTo>
                    <a:lnTo>
                      <a:pt x="197" y="210"/>
                    </a:lnTo>
                    <a:lnTo>
                      <a:pt x="189" y="212"/>
                    </a:lnTo>
                    <a:lnTo>
                      <a:pt x="179" y="218"/>
                    </a:lnTo>
                    <a:lnTo>
                      <a:pt x="169" y="227"/>
                    </a:lnTo>
                    <a:lnTo>
                      <a:pt x="162" y="237"/>
                    </a:lnTo>
                    <a:lnTo>
                      <a:pt x="159" y="246"/>
                    </a:lnTo>
                    <a:lnTo>
                      <a:pt x="159" y="252"/>
                    </a:lnTo>
                    <a:lnTo>
                      <a:pt x="157" y="260"/>
                    </a:lnTo>
                    <a:lnTo>
                      <a:pt x="154" y="263"/>
                    </a:lnTo>
                    <a:lnTo>
                      <a:pt x="151" y="265"/>
                    </a:lnTo>
                    <a:lnTo>
                      <a:pt x="146" y="266"/>
                    </a:lnTo>
                    <a:lnTo>
                      <a:pt x="142" y="268"/>
                    </a:lnTo>
                    <a:lnTo>
                      <a:pt x="138" y="270"/>
                    </a:lnTo>
                    <a:lnTo>
                      <a:pt x="136" y="273"/>
                    </a:lnTo>
                    <a:lnTo>
                      <a:pt x="134" y="275"/>
                    </a:lnTo>
                    <a:lnTo>
                      <a:pt x="132" y="279"/>
                    </a:lnTo>
                    <a:lnTo>
                      <a:pt x="123" y="285"/>
                    </a:lnTo>
                    <a:lnTo>
                      <a:pt x="114" y="290"/>
                    </a:lnTo>
                    <a:lnTo>
                      <a:pt x="97" y="303"/>
                    </a:lnTo>
                    <a:lnTo>
                      <a:pt x="85" y="307"/>
                    </a:lnTo>
                    <a:lnTo>
                      <a:pt x="73" y="309"/>
                    </a:lnTo>
                    <a:lnTo>
                      <a:pt x="64" y="312"/>
                    </a:lnTo>
                    <a:lnTo>
                      <a:pt x="58" y="317"/>
                    </a:lnTo>
                    <a:lnTo>
                      <a:pt x="50" y="322"/>
                    </a:lnTo>
                    <a:lnTo>
                      <a:pt x="43" y="324"/>
                    </a:lnTo>
                    <a:lnTo>
                      <a:pt x="33" y="324"/>
                    </a:lnTo>
                    <a:lnTo>
                      <a:pt x="38" y="319"/>
                    </a:lnTo>
                    <a:lnTo>
                      <a:pt x="40" y="318"/>
                    </a:lnTo>
                    <a:lnTo>
                      <a:pt x="43" y="318"/>
                    </a:lnTo>
                    <a:lnTo>
                      <a:pt x="46" y="317"/>
                    </a:lnTo>
                    <a:lnTo>
                      <a:pt x="49" y="317"/>
                    </a:lnTo>
                    <a:lnTo>
                      <a:pt x="51" y="315"/>
                    </a:lnTo>
                    <a:lnTo>
                      <a:pt x="55" y="312"/>
                    </a:lnTo>
                    <a:lnTo>
                      <a:pt x="58" y="308"/>
                    </a:lnTo>
                    <a:lnTo>
                      <a:pt x="61" y="304"/>
                    </a:lnTo>
                    <a:lnTo>
                      <a:pt x="65" y="301"/>
                    </a:lnTo>
                    <a:lnTo>
                      <a:pt x="68" y="300"/>
                    </a:lnTo>
                    <a:lnTo>
                      <a:pt x="72" y="300"/>
                    </a:lnTo>
                    <a:lnTo>
                      <a:pt x="74" y="299"/>
                    </a:lnTo>
                    <a:lnTo>
                      <a:pt x="80" y="299"/>
                    </a:lnTo>
                    <a:lnTo>
                      <a:pt x="84" y="295"/>
                    </a:lnTo>
                    <a:lnTo>
                      <a:pt x="94" y="288"/>
                    </a:lnTo>
                    <a:lnTo>
                      <a:pt x="117" y="273"/>
                    </a:lnTo>
                    <a:lnTo>
                      <a:pt x="123" y="268"/>
                    </a:lnTo>
                    <a:lnTo>
                      <a:pt x="130" y="255"/>
                    </a:lnTo>
                    <a:lnTo>
                      <a:pt x="137" y="249"/>
                    </a:lnTo>
                    <a:lnTo>
                      <a:pt x="130" y="249"/>
                    </a:lnTo>
                    <a:lnTo>
                      <a:pt x="127" y="250"/>
                    </a:lnTo>
                    <a:lnTo>
                      <a:pt x="123" y="252"/>
                    </a:lnTo>
                    <a:lnTo>
                      <a:pt x="119" y="254"/>
                    </a:lnTo>
                    <a:lnTo>
                      <a:pt x="112" y="254"/>
                    </a:lnTo>
                    <a:lnTo>
                      <a:pt x="109" y="252"/>
                    </a:lnTo>
                    <a:lnTo>
                      <a:pt x="107" y="252"/>
                    </a:lnTo>
                    <a:lnTo>
                      <a:pt x="104" y="251"/>
                    </a:lnTo>
                    <a:lnTo>
                      <a:pt x="103" y="254"/>
                    </a:lnTo>
                    <a:lnTo>
                      <a:pt x="102" y="255"/>
                    </a:lnTo>
                    <a:lnTo>
                      <a:pt x="102" y="257"/>
                    </a:lnTo>
                    <a:lnTo>
                      <a:pt x="94" y="254"/>
                    </a:lnTo>
                    <a:lnTo>
                      <a:pt x="88" y="251"/>
                    </a:lnTo>
                    <a:lnTo>
                      <a:pt x="82" y="246"/>
                    </a:lnTo>
                    <a:lnTo>
                      <a:pt x="82" y="252"/>
                    </a:lnTo>
                    <a:lnTo>
                      <a:pt x="75" y="252"/>
                    </a:lnTo>
                    <a:lnTo>
                      <a:pt x="73" y="254"/>
                    </a:lnTo>
                    <a:lnTo>
                      <a:pt x="72" y="256"/>
                    </a:lnTo>
                    <a:lnTo>
                      <a:pt x="70" y="256"/>
                    </a:lnTo>
                    <a:lnTo>
                      <a:pt x="68" y="254"/>
                    </a:lnTo>
                    <a:lnTo>
                      <a:pt x="67" y="251"/>
                    </a:lnTo>
                    <a:lnTo>
                      <a:pt x="67" y="235"/>
                    </a:lnTo>
                    <a:lnTo>
                      <a:pt x="65" y="232"/>
                    </a:lnTo>
                    <a:lnTo>
                      <a:pt x="64" y="231"/>
                    </a:lnTo>
                    <a:lnTo>
                      <a:pt x="63" y="231"/>
                    </a:lnTo>
                    <a:lnTo>
                      <a:pt x="61" y="232"/>
                    </a:lnTo>
                    <a:lnTo>
                      <a:pt x="59" y="234"/>
                    </a:lnTo>
                    <a:lnTo>
                      <a:pt x="58" y="236"/>
                    </a:lnTo>
                    <a:lnTo>
                      <a:pt x="55" y="239"/>
                    </a:lnTo>
                    <a:lnTo>
                      <a:pt x="50" y="237"/>
                    </a:lnTo>
                    <a:lnTo>
                      <a:pt x="44" y="234"/>
                    </a:lnTo>
                    <a:lnTo>
                      <a:pt x="36" y="229"/>
                    </a:lnTo>
                    <a:lnTo>
                      <a:pt x="28" y="220"/>
                    </a:lnTo>
                    <a:lnTo>
                      <a:pt x="30" y="220"/>
                    </a:lnTo>
                    <a:lnTo>
                      <a:pt x="31" y="218"/>
                    </a:lnTo>
                    <a:lnTo>
                      <a:pt x="34" y="218"/>
                    </a:lnTo>
                    <a:lnTo>
                      <a:pt x="31" y="215"/>
                    </a:lnTo>
                    <a:lnTo>
                      <a:pt x="26" y="210"/>
                    </a:lnTo>
                    <a:lnTo>
                      <a:pt x="23" y="207"/>
                    </a:lnTo>
                    <a:lnTo>
                      <a:pt x="20" y="206"/>
                    </a:lnTo>
                    <a:lnTo>
                      <a:pt x="18" y="201"/>
                    </a:lnTo>
                    <a:lnTo>
                      <a:pt x="21" y="192"/>
                    </a:lnTo>
                    <a:lnTo>
                      <a:pt x="29" y="185"/>
                    </a:lnTo>
                    <a:lnTo>
                      <a:pt x="39" y="179"/>
                    </a:lnTo>
                    <a:lnTo>
                      <a:pt x="48" y="178"/>
                    </a:lnTo>
                    <a:lnTo>
                      <a:pt x="53" y="177"/>
                    </a:lnTo>
                    <a:lnTo>
                      <a:pt x="60" y="174"/>
                    </a:lnTo>
                    <a:lnTo>
                      <a:pt x="69" y="169"/>
                    </a:lnTo>
                    <a:lnTo>
                      <a:pt x="77" y="166"/>
                    </a:lnTo>
                    <a:lnTo>
                      <a:pt x="79" y="162"/>
                    </a:lnTo>
                    <a:lnTo>
                      <a:pt x="79" y="161"/>
                    </a:lnTo>
                    <a:lnTo>
                      <a:pt x="78" y="158"/>
                    </a:lnTo>
                    <a:lnTo>
                      <a:pt x="75" y="157"/>
                    </a:lnTo>
                    <a:lnTo>
                      <a:pt x="74" y="154"/>
                    </a:lnTo>
                    <a:lnTo>
                      <a:pt x="73" y="153"/>
                    </a:lnTo>
                    <a:lnTo>
                      <a:pt x="73" y="152"/>
                    </a:lnTo>
                    <a:lnTo>
                      <a:pt x="74" y="151"/>
                    </a:lnTo>
                    <a:lnTo>
                      <a:pt x="78" y="151"/>
                    </a:lnTo>
                    <a:lnTo>
                      <a:pt x="79" y="152"/>
                    </a:lnTo>
                    <a:lnTo>
                      <a:pt x="79" y="146"/>
                    </a:lnTo>
                    <a:lnTo>
                      <a:pt x="70" y="146"/>
                    </a:lnTo>
                    <a:lnTo>
                      <a:pt x="68" y="148"/>
                    </a:lnTo>
                    <a:lnTo>
                      <a:pt x="63" y="151"/>
                    </a:lnTo>
                    <a:lnTo>
                      <a:pt x="59" y="153"/>
                    </a:lnTo>
                    <a:lnTo>
                      <a:pt x="50" y="153"/>
                    </a:lnTo>
                    <a:lnTo>
                      <a:pt x="46" y="152"/>
                    </a:lnTo>
                    <a:lnTo>
                      <a:pt x="41" y="149"/>
                    </a:lnTo>
                    <a:lnTo>
                      <a:pt x="16" y="149"/>
                    </a:lnTo>
                    <a:lnTo>
                      <a:pt x="16" y="147"/>
                    </a:lnTo>
                    <a:lnTo>
                      <a:pt x="15" y="144"/>
                    </a:lnTo>
                    <a:lnTo>
                      <a:pt x="11" y="140"/>
                    </a:lnTo>
                    <a:lnTo>
                      <a:pt x="11" y="135"/>
                    </a:lnTo>
                    <a:lnTo>
                      <a:pt x="13" y="134"/>
                    </a:lnTo>
                    <a:lnTo>
                      <a:pt x="9" y="134"/>
                    </a:lnTo>
                    <a:lnTo>
                      <a:pt x="5" y="133"/>
                    </a:lnTo>
                    <a:lnTo>
                      <a:pt x="0" y="128"/>
                    </a:lnTo>
                    <a:lnTo>
                      <a:pt x="11" y="122"/>
                    </a:lnTo>
                    <a:lnTo>
                      <a:pt x="25" y="117"/>
                    </a:lnTo>
                    <a:lnTo>
                      <a:pt x="36" y="110"/>
                    </a:lnTo>
                    <a:lnTo>
                      <a:pt x="44" y="110"/>
                    </a:lnTo>
                    <a:lnTo>
                      <a:pt x="44" y="114"/>
                    </a:lnTo>
                    <a:lnTo>
                      <a:pt x="46" y="119"/>
                    </a:lnTo>
                    <a:lnTo>
                      <a:pt x="70" y="119"/>
                    </a:lnTo>
                    <a:lnTo>
                      <a:pt x="67" y="112"/>
                    </a:lnTo>
                    <a:lnTo>
                      <a:pt x="61" y="107"/>
                    </a:lnTo>
                    <a:lnTo>
                      <a:pt x="54" y="104"/>
                    </a:lnTo>
                    <a:lnTo>
                      <a:pt x="46" y="100"/>
                    </a:lnTo>
                    <a:lnTo>
                      <a:pt x="44" y="98"/>
                    </a:lnTo>
                    <a:lnTo>
                      <a:pt x="36" y="86"/>
                    </a:lnTo>
                    <a:lnTo>
                      <a:pt x="34" y="84"/>
                    </a:lnTo>
                    <a:lnTo>
                      <a:pt x="29" y="81"/>
                    </a:lnTo>
                    <a:lnTo>
                      <a:pt x="21" y="79"/>
                    </a:lnTo>
                    <a:lnTo>
                      <a:pt x="15" y="78"/>
                    </a:lnTo>
                    <a:lnTo>
                      <a:pt x="13" y="75"/>
                    </a:lnTo>
                    <a:lnTo>
                      <a:pt x="13" y="74"/>
                    </a:lnTo>
                    <a:lnTo>
                      <a:pt x="14" y="73"/>
                    </a:lnTo>
                    <a:lnTo>
                      <a:pt x="18" y="65"/>
                    </a:lnTo>
                    <a:lnTo>
                      <a:pt x="18" y="64"/>
                    </a:lnTo>
                    <a:lnTo>
                      <a:pt x="19" y="63"/>
                    </a:lnTo>
                    <a:lnTo>
                      <a:pt x="40" y="63"/>
                    </a:lnTo>
                    <a:lnTo>
                      <a:pt x="55" y="47"/>
                    </a:lnTo>
                    <a:lnTo>
                      <a:pt x="73" y="34"/>
                    </a:lnTo>
                    <a:lnTo>
                      <a:pt x="93" y="25"/>
                    </a:lnTo>
                    <a:lnTo>
                      <a:pt x="95" y="24"/>
                    </a:lnTo>
                    <a:lnTo>
                      <a:pt x="99" y="24"/>
                    </a:lnTo>
                    <a:lnTo>
                      <a:pt x="102" y="25"/>
                    </a:lnTo>
                    <a:lnTo>
                      <a:pt x="104" y="25"/>
                    </a:lnTo>
                    <a:lnTo>
                      <a:pt x="108" y="24"/>
                    </a:lnTo>
                    <a:lnTo>
                      <a:pt x="110" y="22"/>
                    </a:lnTo>
                    <a:lnTo>
                      <a:pt x="114" y="20"/>
                    </a:lnTo>
                    <a:lnTo>
                      <a:pt x="119" y="15"/>
                    </a:lnTo>
                    <a:lnTo>
                      <a:pt x="122" y="13"/>
                    </a:lnTo>
                    <a:lnTo>
                      <a:pt x="125" y="12"/>
                    </a:lnTo>
                    <a:lnTo>
                      <a:pt x="129" y="12"/>
                    </a:lnTo>
                    <a:lnTo>
                      <a:pt x="132" y="15"/>
                    </a:lnTo>
                    <a:lnTo>
                      <a:pt x="134" y="16"/>
                    </a:lnTo>
                    <a:lnTo>
                      <a:pt x="138" y="18"/>
                    </a:lnTo>
                    <a:lnTo>
                      <a:pt x="136" y="21"/>
                    </a:lnTo>
                    <a:lnTo>
                      <a:pt x="136" y="22"/>
                    </a:lnTo>
                    <a:lnTo>
                      <a:pt x="134" y="24"/>
                    </a:lnTo>
                    <a:lnTo>
                      <a:pt x="137" y="24"/>
                    </a:lnTo>
                    <a:lnTo>
                      <a:pt x="142" y="21"/>
                    </a:lnTo>
                    <a:lnTo>
                      <a:pt x="144" y="18"/>
                    </a:lnTo>
                    <a:lnTo>
                      <a:pt x="148" y="20"/>
                    </a:lnTo>
                    <a:lnTo>
                      <a:pt x="149" y="20"/>
                    </a:lnTo>
                    <a:lnTo>
                      <a:pt x="154" y="22"/>
                    </a:lnTo>
                    <a:lnTo>
                      <a:pt x="174" y="22"/>
                    </a:lnTo>
                    <a:lnTo>
                      <a:pt x="178" y="25"/>
                    </a:lnTo>
                    <a:lnTo>
                      <a:pt x="182" y="29"/>
                    </a:lnTo>
                    <a:lnTo>
                      <a:pt x="186" y="30"/>
                    </a:lnTo>
                    <a:lnTo>
                      <a:pt x="217" y="30"/>
                    </a:lnTo>
                    <a:lnTo>
                      <a:pt x="226" y="35"/>
                    </a:lnTo>
                    <a:lnTo>
                      <a:pt x="238" y="39"/>
                    </a:lnTo>
                    <a:lnTo>
                      <a:pt x="252" y="41"/>
                    </a:lnTo>
                    <a:lnTo>
                      <a:pt x="267" y="41"/>
                    </a:lnTo>
                    <a:lnTo>
                      <a:pt x="279" y="37"/>
                    </a:lnTo>
                    <a:lnTo>
                      <a:pt x="282" y="37"/>
                    </a:lnTo>
                    <a:lnTo>
                      <a:pt x="292" y="39"/>
                    </a:lnTo>
                    <a:lnTo>
                      <a:pt x="300" y="42"/>
                    </a:lnTo>
                    <a:lnTo>
                      <a:pt x="309" y="46"/>
                    </a:lnTo>
                    <a:lnTo>
                      <a:pt x="309" y="45"/>
                    </a:lnTo>
                    <a:lnTo>
                      <a:pt x="310" y="46"/>
                    </a:lnTo>
                    <a:lnTo>
                      <a:pt x="312" y="46"/>
                    </a:lnTo>
                    <a:lnTo>
                      <a:pt x="314" y="45"/>
                    </a:lnTo>
                    <a:lnTo>
                      <a:pt x="314" y="46"/>
                    </a:lnTo>
                    <a:lnTo>
                      <a:pt x="315" y="47"/>
                    </a:lnTo>
                    <a:lnTo>
                      <a:pt x="317" y="49"/>
                    </a:lnTo>
                    <a:lnTo>
                      <a:pt x="319" y="50"/>
                    </a:lnTo>
                    <a:lnTo>
                      <a:pt x="319" y="51"/>
                    </a:lnTo>
                    <a:lnTo>
                      <a:pt x="335" y="59"/>
                    </a:lnTo>
                    <a:lnTo>
                      <a:pt x="351" y="61"/>
                    </a:lnTo>
                    <a:lnTo>
                      <a:pt x="364" y="63"/>
                    </a:lnTo>
                    <a:lnTo>
                      <a:pt x="364" y="61"/>
                    </a:lnTo>
                    <a:lnTo>
                      <a:pt x="361" y="59"/>
                    </a:lnTo>
                    <a:lnTo>
                      <a:pt x="361" y="56"/>
                    </a:lnTo>
                    <a:lnTo>
                      <a:pt x="366" y="54"/>
                    </a:lnTo>
                    <a:lnTo>
                      <a:pt x="370" y="52"/>
                    </a:lnTo>
                    <a:lnTo>
                      <a:pt x="378" y="52"/>
                    </a:lnTo>
                    <a:lnTo>
                      <a:pt x="378" y="51"/>
                    </a:lnTo>
                    <a:lnTo>
                      <a:pt x="379" y="50"/>
                    </a:lnTo>
                    <a:lnTo>
                      <a:pt x="379" y="49"/>
                    </a:lnTo>
                    <a:lnTo>
                      <a:pt x="380" y="47"/>
                    </a:lnTo>
                    <a:lnTo>
                      <a:pt x="380" y="46"/>
                    </a:lnTo>
                    <a:lnTo>
                      <a:pt x="384" y="46"/>
                    </a:lnTo>
                    <a:lnTo>
                      <a:pt x="386" y="47"/>
                    </a:lnTo>
                    <a:lnTo>
                      <a:pt x="389" y="50"/>
                    </a:lnTo>
                    <a:lnTo>
                      <a:pt x="393" y="50"/>
                    </a:lnTo>
                    <a:lnTo>
                      <a:pt x="395" y="49"/>
                    </a:lnTo>
                    <a:lnTo>
                      <a:pt x="399" y="47"/>
                    </a:lnTo>
                    <a:lnTo>
                      <a:pt x="407" y="44"/>
                    </a:lnTo>
                    <a:lnTo>
                      <a:pt x="417" y="41"/>
                    </a:lnTo>
                    <a:lnTo>
                      <a:pt x="425" y="39"/>
                    </a:lnTo>
                    <a:lnTo>
                      <a:pt x="435" y="36"/>
                    </a:lnTo>
                    <a:lnTo>
                      <a:pt x="438" y="41"/>
                    </a:lnTo>
                    <a:lnTo>
                      <a:pt x="440" y="42"/>
                    </a:lnTo>
                    <a:lnTo>
                      <a:pt x="445" y="42"/>
                    </a:lnTo>
                    <a:lnTo>
                      <a:pt x="449" y="39"/>
                    </a:lnTo>
                    <a:lnTo>
                      <a:pt x="452" y="34"/>
                    </a:lnTo>
                    <a:lnTo>
                      <a:pt x="453" y="32"/>
                    </a:lnTo>
                    <a:lnTo>
                      <a:pt x="454" y="30"/>
                    </a:lnTo>
                    <a:lnTo>
                      <a:pt x="457" y="30"/>
                    </a:lnTo>
                    <a:lnTo>
                      <a:pt x="463" y="36"/>
                    </a:lnTo>
                    <a:lnTo>
                      <a:pt x="468" y="42"/>
                    </a:lnTo>
                    <a:lnTo>
                      <a:pt x="473" y="46"/>
                    </a:lnTo>
                    <a:lnTo>
                      <a:pt x="478" y="49"/>
                    </a:lnTo>
                    <a:lnTo>
                      <a:pt x="481" y="49"/>
                    </a:lnTo>
                    <a:lnTo>
                      <a:pt x="483" y="47"/>
                    </a:lnTo>
                    <a:lnTo>
                      <a:pt x="484" y="45"/>
                    </a:lnTo>
                    <a:lnTo>
                      <a:pt x="491" y="39"/>
                    </a:lnTo>
                    <a:lnTo>
                      <a:pt x="494" y="37"/>
                    </a:lnTo>
                    <a:lnTo>
                      <a:pt x="494" y="40"/>
                    </a:lnTo>
                    <a:lnTo>
                      <a:pt x="497" y="42"/>
                    </a:lnTo>
                    <a:lnTo>
                      <a:pt x="498" y="46"/>
                    </a:lnTo>
                    <a:lnTo>
                      <a:pt x="503" y="49"/>
                    </a:lnTo>
                    <a:lnTo>
                      <a:pt x="507" y="49"/>
                    </a:lnTo>
                    <a:lnTo>
                      <a:pt x="511" y="47"/>
                    </a:lnTo>
                    <a:lnTo>
                      <a:pt x="513" y="45"/>
                    </a:lnTo>
                    <a:lnTo>
                      <a:pt x="517" y="44"/>
                    </a:lnTo>
                    <a:lnTo>
                      <a:pt x="521" y="44"/>
                    </a:lnTo>
                    <a:lnTo>
                      <a:pt x="534" y="46"/>
                    </a:lnTo>
                    <a:lnTo>
                      <a:pt x="546" y="51"/>
                    </a:lnTo>
                    <a:lnTo>
                      <a:pt x="558" y="56"/>
                    </a:lnTo>
                    <a:lnTo>
                      <a:pt x="570" y="60"/>
                    </a:lnTo>
                    <a:lnTo>
                      <a:pt x="583" y="61"/>
                    </a:lnTo>
                    <a:lnTo>
                      <a:pt x="595" y="60"/>
                    </a:lnTo>
                    <a:lnTo>
                      <a:pt x="601" y="60"/>
                    </a:lnTo>
                    <a:lnTo>
                      <a:pt x="605" y="63"/>
                    </a:lnTo>
                    <a:lnTo>
                      <a:pt x="610" y="66"/>
                    </a:lnTo>
                    <a:lnTo>
                      <a:pt x="615" y="74"/>
                    </a:lnTo>
                    <a:lnTo>
                      <a:pt x="614" y="74"/>
                    </a:lnTo>
                    <a:lnTo>
                      <a:pt x="611" y="75"/>
                    </a:lnTo>
                    <a:lnTo>
                      <a:pt x="604" y="75"/>
                    </a:lnTo>
                    <a:lnTo>
                      <a:pt x="601" y="78"/>
                    </a:lnTo>
                    <a:lnTo>
                      <a:pt x="601" y="79"/>
                    </a:lnTo>
                    <a:lnTo>
                      <a:pt x="602" y="80"/>
                    </a:lnTo>
                    <a:lnTo>
                      <a:pt x="602" y="81"/>
                    </a:lnTo>
                    <a:lnTo>
                      <a:pt x="607" y="84"/>
                    </a:lnTo>
                    <a:lnTo>
                      <a:pt x="616" y="84"/>
                    </a:lnTo>
                    <a:lnTo>
                      <a:pt x="625" y="83"/>
                    </a:lnTo>
                    <a:lnTo>
                      <a:pt x="631" y="81"/>
                    </a:lnTo>
                    <a:lnTo>
                      <a:pt x="639" y="80"/>
                    </a:lnTo>
                    <a:lnTo>
                      <a:pt x="665" y="80"/>
                    </a:lnTo>
                    <a:lnTo>
                      <a:pt x="671" y="84"/>
                    </a:lnTo>
                    <a:lnTo>
                      <a:pt x="674" y="85"/>
                    </a:lnTo>
                    <a:lnTo>
                      <a:pt x="676" y="88"/>
                    </a:lnTo>
                    <a:lnTo>
                      <a:pt x="678" y="90"/>
                    </a:lnTo>
                    <a:lnTo>
                      <a:pt x="680" y="93"/>
                    </a:lnTo>
                    <a:lnTo>
                      <a:pt x="683" y="94"/>
                    </a:lnTo>
                    <a:lnTo>
                      <a:pt x="685" y="96"/>
                    </a:lnTo>
                    <a:lnTo>
                      <a:pt x="689" y="96"/>
                    </a:lnTo>
                    <a:lnTo>
                      <a:pt x="688" y="95"/>
                    </a:lnTo>
                    <a:lnTo>
                      <a:pt x="688" y="93"/>
                    </a:lnTo>
                    <a:lnTo>
                      <a:pt x="686" y="90"/>
                    </a:lnTo>
                    <a:lnTo>
                      <a:pt x="686" y="89"/>
                    </a:lnTo>
                    <a:lnTo>
                      <a:pt x="685" y="86"/>
                    </a:lnTo>
                    <a:lnTo>
                      <a:pt x="685" y="81"/>
                    </a:lnTo>
                    <a:lnTo>
                      <a:pt x="689" y="78"/>
                    </a:lnTo>
                    <a:lnTo>
                      <a:pt x="691" y="78"/>
                    </a:lnTo>
                    <a:lnTo>
                      <a:pt x="694" y="76"/>
                    </a:lnTo>
                    <a:lnTo>
                      <a:pt x="699" y="76"/>
                    </a:lnTo>
                    <a:lnTo>
                      <a:pt x="701" y="75"/>
                    </a:lnTo>
                    <a:lnTo>
                      <a:pt x="703" y="74"/>
                    </a:lnTo>
                    <a:lnTo>
                      <a:pt x="704" y="71"/>
                    </a:lnTo>
                    <a:lnTo>
                      <a:pt x="704" y="69"/>
                    </a:lnTo>
                    <a:lnTo>
                      <a:pt x="698" y="71"/>
                    </a:lnTo>
                    <a:lnTo>
                      <a:pt x="690" y="74"/>
                    </a:lnTo>
                    <a:lnTo>
                      <a:pt x="683" y="75"/>
                    </a:lnTo>
                    <a:lnTo>
                      <a:pt x="680" y="75"/>
                    </a:lnTo>
                    <a:lnTo>
                      <a:pt x="678" y="73"/>
                    </a:lnTo>
                    <a:lnTo>
                      <a:pt x="678" y="70"/>
                    </a:lnTo>
                    <a:lnTo>
                      <a:pt x="680" y="66"/>
                    </a:lnTo>
                    <a:lnTo>
                      <a:pt x="686" y="63"/>
                    </a:lnTo>
                    <a:lnTo>
                      <a:pt x="695" y="61"/>
                    </a:lnTo>
                    <a:lnTo>
                      <a:pt x="703" y="60"/>
                    </a:lnTo>
                    <a:lnTo>
                      <a:pt x="709" y="59"/>
                    </a:lnTo>
                    <a:lnTo>
                      <a:pt x="714" y="68"/>
                    </a:lnTo>
                    <a:lnTo>
                      <a:pt x="724" y="75"/>
                    </a:lnTo>
                    <a:lnTo>
                      <a:pt x="735" y="80"/>
                    </a:lnTo>
                    <a:lnTo>
                      <a:pt x="748" y="83"/>
                    </a:lnTo>
                    <a:lnTo>
                      <a:pt x="762" y="84"/>
                    </a:lnTo>
                    <a:lnTo>
                      <a:pt x="797" y="84"/>
                    </a:lnTo>
                    <a:lnTo>
                      <a:pt x="797" y="79"/>
                    </a:lnTo>
                    <a:lnTo>
                      <a:pt x="798" y="75"/>
                    </a:lnTo>
                    <a:lnTo>
                      <a:pt x="803" y="70"/>
                    </a:lnTo>
                    <a:lnTo>
                      <a:pt x="811" y="70"/>
                    </a:lnTo>
                    <a:lnTo>
                      <a:pt x="814" y="71"/>
                    </a:lnTo>
                    <a:lnTo>
                      <a:pt x="817" y="73"/>
                    </a:lnTo>
                    <a:lnTo>
                      <a:pt x="821" y="74"/>
                    </a:lnTo>
                    <a:lnTo>
                      <a:pt x="823" y="74"/>
                    </a:lnTo>
                    <a:lnTo>
                      <a:pt x="826" y="76"/>
                    </a:lnTo>
                    <a:lnTo>
                      <a:pt x="826" y="81"/>
                    </a:lnTo>
                    <a:lnTo>
                      <a:pt x="824" y="83"/>
                    </a:lnTo>
                    <a:lnTo>
                      <a:pt x="824" y="89"/>
                    </a:lnTo>
                    <a:lnTo>
                      <a:pt x="826" y="89"/>
                    </a:lnTo>
                    <a:lnTo>
                      <a:pt x="828" y="90"/>
                    </a:lnTo>
                    <a:lnTo>
                      <a:pt x="831" y="89"/>
                    </a:lnTo>
                    <a:lnTo>
                      <a:pt x="833" y="81"/>
                    </a:lnTo>
                    <a:lnTo>
                      <a:pt x="843" y="74"/>
                    </a:lnTo>
                    <a:lnTo>
                      <a:pt x="849" y="71"/>
                    </a:lnTo>
                    <a:lnTo>
                      <a:pt x="852" y="68"/>
                    </a:lnTo>
                    <a:lnTo>
                      <a:pt x="852" y="61"/>
                    </a:lnTo>
                    <a:lnTo>
                      <a:pt x="844" y="65"/>
                    </a:lnTo>
                    <a:lnTo>
                      <a:pt x="844" y="64"/>
                    </a:lnTo>
                    <a:lnTo>
                      <a:pt x="846" y="63"/>
                    </a:lnTo>
                    <a:lnTo>
                      <a:pt x="846" y="56"/>
                    </a:lnTo>
                    <a:lnTo>
                      <a:pt x="847" y="54"/>
                    </a:lnTo>
                    <a:lnTo>
                      <a:pt x="847" y="52"/>
                    </a:lnTo>
                    <a:lnTo>
                      <a:pt x="844" y="47"/>
                    </a:lnTo>
                    <a:lnTo>
                      <a:pt x="839" y="45"/>
                    </a:lnTo>
                    <a:lnTo>
                      <a:pt x="833" y="42"/>
                    </a:lnTo>
                    <a:lnTo>
                      <a:pt x="827" y="41"/>
                    </a:lnTo>
                    <a:lnTo>
                      <a:pt x="822" y="39"/>
                    </a:lnTo>
                    <a:lnTo>
                      <a:pt x="819" y="34"/>
                    </a:lnTo>
                    <a:lnTo>
                      <a:pt x="819" y="31"/>
                    </a:lnTo>
                    <a:lnTo>
                      <a:pt x="821" y="30"/>
                    </a:lnTo>
                    <a:lnTo>
                      <a:pt x="823" y="29"/>
                    </a:lnTo>
                    <a:lnTo>
                      <a:pt x="824" y="26"/>
                    </a:lnTo>
                    <a:lnTo>
                      <a:pt x="824" y="21"/>
                    </a:lnTo>
                    <a:lnTo>
                      <a:pt x="823" y="20"/>
                    </a:lnTo>
                    <a:lnTo>
                      <a:pt x="822" y="17"/>
                    </a:lnTo>
                    <a:lnTo>
                      <a:pt x="822" y="12"/>
                    </a:lnTo>
                    <a:lnTo>
                      <a:pt x="823" y="11"/>
                    </a:lnTo>
                    <a:lnTo>
                      <a:pt x="826" y="10"/>
                    </a:lnTo>
                    <a:lnTo>
                      <a:pt x="828" y="10"/>
                    </a:lnTo>
                    <a:lnTo>
                      <a:pt x="831" y="8"/>
                    </a:lnTo>
                    <a:lnTo>
                      <a:pt x="833" y="8"/>
                    </a:lnTo>
                    <a:lnTo>
                      <a:pt x="833" y="5"/>
                    </a:lnTo>
                    <a:lnTo>
                      <a:pt x="832" y="2"/>
                    </a:lnTo>
                    <a:lnTo>
                      <a:pt x="832" y="1"/>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1244">
                <a:extLst>
                  <a:ext uri="{FF2B5EF4-FFF2-40B4-BE49-F238E27FC236}">
                    <a16:creationId xmlns:a16="http://schemas.microsoft.com/office/drawing/2014/main" id="{7B7C9585-B3E2-41C0-93F1-C5BBBA1BEA82}"/>
                  </a:ext>
                </a:extLst>
              </p:cNvPr>
              <p:cNvSpPr>
                <a:spLocks/>
              </p:cNvSpPr>
              <p:nvPr/>
            </p:nvSpPr>
            <p:spPr bwMode="auto">
              <a:xfrm>
                <a:off x="2559300" y="2917848"/>
                <a:ext cx="41451" cy="51814"/>
              </a:xfrm>
              <a:custGeom>
                <a:avLst/>
                <a:gdLst/>
                <a:ahLst/>
                <a:cxnLst>
                  <a:cxn ang="0">
                    <a:pos x="3" y="0"/>
                  </a:cxn>
                  <a:cxn ang="0">
                    <a:pos x="10" y="0"/>
                  </a:cxn>
                  <a:cxn ang="0">
                    <a:pos x="12" y="6"/>
                  </a:cxn>
                  <a:cxn ang="0">
                    <a:pos x="19" y="16"/>
                  </a:cxn>
                  <a:cxn ang="0">
                    <a:pos x="20" y="21"/>
                  </a:cxn>
                  <a:cxn ang="0">
                    <a:pos x="20" y="24"/>
                  </a:cxn>
                  <a:cxn ang="0">
                    <a:pos x="19" y="25"/>
                  </a:cxn>
                  <a:cxn ang="0">
                    <a:pos x="17" y="25"/>
                  </a:cxn>
                  <a:cxn ang="0">
                    <a:pos x="15" y="24"/>
                  </a:cxn>
                  <a:cxn ang="0">
                    <a:pos x="13" y="22"/>
                  </a:cxn>
                  <a:cxn ang="0">
                    <a:pos x="12" y="20"/>
                  </a:cxn>
                  <a:cxn ang="0">
                    <a:pos x="9" y="17"/>
                  </a:cxn>
                  <a:cxn ang="0">
                    <a:pos x="9" y="7"/>
                  </a:cxn>
                  <a:cxn ang="0">
                    <a:pos x="6" y="6"/>
                  </a:cxn>
                  <a:cxn ang="0">
                    <a:pos x="1" y="6"/>
                  </a:cxn>
                  <a:cxn ang="0">
                    <a:pos x="0" y="7"/>
                  </a:cxn>
                  <a:cxn ang="0">
                    <a:pos x="0" y="3"/>
                  </a:cxn>
                  <a:cxn ang="0">
                    <a:pos x="1" y="1"/>
                  </a:cxn>
                  <a:cxn ang="0">
                    <a:pos x="3" y="0"/>
                  </a:cxn>
                </a:cxnLst>
                <a:rect l="0" t="0" r="r" b="b"/>
                <a:pathLst>
                  <a:path w="20" h="25">
                    <a:moveTo>
                      <a:pt x="3" y="0"/>
                    </a:moveTo>
                    <a:lnTo>
                      <a:pt x="10" y="0"/>
                    </a:lnTo>
                    <a:lnTo>
                      <a:pt x="12" y="6"/>
                    </a:lnTo>
                    <a:lnTo>
                      <a:pt x="19" y="16"/>
                    </a:lnTo>
                    <a:lnTo>
                      <a:pt x="20" y="21"/>
                    </a:lnTo>
                    <a:lnTo>
                      <a:pt x="20" y="24"/>
                    </a:lnTo>
                    <a:lnTo>
                      <a:pt x="19" y="25"/>
                    </a:lnTo>
                    <a:lnTo>
                      <a:pt x="17" y="25"/>
                    </a:lnTo>
                    <a:lnTo>
                      <a:pt x="15" y="24"/>
                    </a:lnTo>
                    <a:lnTo>
                      <a:pt x="13" y="22"/>
                    </a:lnTo>
                    <a:lnTo>
                      <a:pt x="12" y="20"/>
                    </a:lnTo>
                    <a:lnTo>
                      <a:pt x="9" y="17"/>
                    </a:lnTo>
                    <a:lnTo>
                      <a:pt x="9" y="7"/>
                    </a:lnTo>
                    <a:lnTo>
                      <a:pt x="6" y="6"/>
                    </a:lnTo>
                    <a:lnTo>
                      <a:pt x="1" y="6"/>
                    </a:lnTo>
                    <a:lnTo>
                      <a:pt x="0" y="7"/>
                    </a:lnTo>
                    <a:lnTo>
                      <a:pt x="0" y="3"/>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1245">
                <a:extLst>
                  <a:ext uri="{FF2B5EF4-FFF2-40B4-BE49-F238E27FC236}">
                    <a16:creationId xmlns:a16="http://schemas.microsoft.com/office/drawing/2014/main" id="{FAF04A41-1401-4E33-AACE-325D12BEFFED}"/>
                  </a:ext>
                </a:extLst>
              </p:cNvPr>
              <p:cNvSpPr>
                <a:spLocks/>
              </p:cNvSpPr>
              <p:nvPr/>
            </p:nvSpPr>
            <p:spPr bwMode="auto">
              <a:xfrm>
                <a:off x="2495052" y="2849454"/>
                <a:ext cx="39379" cy="68394"/>
              </a:xfrm>
              <a:custGeom>
                <a:avLst/>
                <a:gdLst/>
                <a:ahLst/>
                <a:cxnLst>
                  <a:cxn ang="0">
                    <a:pos x="4" y="0"/>
                  </a:cxn>
                  <a:cxn ang="0">
                    <a:pos x="7" y="0"/>
                  </a:cxn>
                  <a:cxn ang="0">
                    <a:pos x="9" y="1"/>
                  </a:cxn>
                  <a:cxn ang="0">
                    <a:pos x="12" y="1"/>
                  </a:cxn>
                  <a:cxn ang="0">
                    <a:pos x="15" y="0"/>
                  </a:cxn>
                  <a:cxn ang="0">
                    <a:pos x="15" y="8"/>
                  </a:cxn>
                  <a:cxn ang="0">
                    <a:pos x="14" y="10"/>
                  </a:cxn>
                  <a:cxn ang="0">
                    <a:pos x="14" y="14"/>
                  </a:cxn>
                  <a:cxn ang="0">
                    <a:pos x="15" y="18"/>
                  </a:cxn>
                  <a:cxn ang="0">
                    <a:pos x="19" y="18"/>
                  </a:cxn>
                  <a:cxn ang="0">
                    <a:pos x="19" y="30"/>
                  </a:cxn>
                  <a:cxn ang="0">
                    <a:pos x="17" y="33"/>
                  </a:cxn>
                  <a:cxn ang="0">
                    <a:pos x="12" y="25"/>
                  </a:cxn>
                  <a:cxn ang="0">
                    <a:pos x="11" y="21"/>
                  </a:cxn>
                  <a:cxn ang="0">
                    <a:pos x="11" y="16"/>
                  </a:cxn>
                  <a:cxn ang="0">
                    <a:pos x="6" y="15"/>
                  </a:cxn>
                  <a:cxn ang="0">
                    <a:pos x="4" y="11"/>
                  </a:cxn>
                  <a:cxn ang="0">
                    <a:pos x="1" y="9"/>
                  </a:cxn>
                  <a:cxn ang="0">
                    <a:pos x="0" y="4"/>
                  </a:cxn>
                  <a:cxn ang="0">
                    <a:pos x="0" y="3"/>
                  </a:cxn>
                  <a:cxn ang="0">
                    <a:pos x="2" y="1"/>
                  </a:cxn>
                  <a:cxn ang="0">
                    <a:pos x="4" y="0"/>
                  </a:cxn>
                </a:cxnLst>
                <a:rect l="0" t="0" r="r" b="b"/>
                <a:pathLst>
                  <a:path w="19" h="33">
                    <a:moveTo>
                      <a:pt x="4" y="0"/>
                    </a:moveTo>
                    <a:lnTo>
                      <a:pt x="7" y="0"/>
                    </a:lnTo>
                    <a:lnTo>
                      <a:pt x="9" y="1"/>
                    </a:lnTo>
                    <a:lnTo>
                      <a:pt x="12" y="1"/>
                    </a:lnTo>
                    <a:lnTo>
                      <a:pt x="15" y="0"/>
                    </a:lnTo>
                    <a:lnTo>
                      <a:pt x="15" y="8"/>
                    </a:lnTo>
                    <a:lnTo>
                      <a:pt x="14" y="10"/>
                    </a:lnTo>
                    <a:lnTo>
                      <a:pt x="14" y="14"/>
                    </a:lnTo>
                    <a:lnTo>
                      <a:pt x="15" y="18"/>
                    </a:lnTo>
                    <a:lnTo>
                      <a:pt x="19" y="18"/>
                    </a:lnTo>
                    <a:lnTo>
                      <a:pt x="19" y="30"/>
                    </a:lnTo>
                    <a:lnTo>
                      <a:pt x="17" y="33"/>
                    </a:lnTo>
                    <a:lnTo>
                      <a:pt x="12" y="25"/>
                    </a:lnTo>
                    <a:lnTo>
                      <a:pt x="11" y="21"/>
                    </a:lnTo>
                    <a:lnTo>
                      <a:pt x="11" y="16"/>
                    </a:lnTo>
                    <a:lnTo>
                      <a:pt x="6" y="15"/>
                    </a:lnTo>
                    <a:lnTo>
                      <a:pt x="4" y="11"/>
                    </a:lnTo>
                    <a:lnTo>
                      <a:pt x="1" y="9"/>
                    </a:lnTo>
                    <a:lnTo>
                      <a:pt x="0" y="4"/>
                    </a:lnTo>
                    <a:lnTo>
                      <a:pt x="0" y="3"/>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246">
                <a:extLst>
                  <a:ext uri="{FF2B5EF4-FFF2-40B4-BE49-F238E27FC236}">
                    <a16:creationId xmlns:a16="http://schemas.microsoft.com/office/drawing/2014/main" id="{C89FA179-D075-4597-9567-A8C8CC2FEFEA}"/>
                  </a:ext>
                </a:extLst>
              </p:cNvPr>
              <p:cNvSpPr>
                <a:spLocks/>
              </p:cNvSpPr>
              <p:nvPr/>
            </p:nvSpPr>
            <p:spPr bwMode="auto">
              <a:xfrm>
                <a:off x="2903341" y="2215259"/>
                <a:ext cx="443522" cy="232124"/>
              </a:xfrm>
              <a:custGeom>
                <a:avLst/>
                <a:gdLst/>
                <a:ahLst/>
                <a:cxnLst>
                  <a:cxn ang="0">
                    <a:pos x="163" y="2"/>
                  </a:cxn>
                  <a:cxn ang="0">
                    <a:pos x="170" y="9"/>
                  </a:cxn>
                  <a:cxn ang="0">
                    <a:pos x="164" y="19"/>
                  </a:cxn>
                  <a:cxn ang="0">
                    <a:pos x="164" y="36"/>
                  </a:cxn>
                  <a:cxn ang="0">
                    <a:pos x="175" y="64"/>
                  </a:cxn>
                  <a:cxn ang="0">
                    <a:pos x="207" y="82"/>
                  </a:cxn>
                  <a:cxn ang="0">
                    <a:pos x="208" y="88"/>
                  </a:cxn>
                  <a:cxn ang="0">
                    <a:pos x="192" y="91"/>
                  </a:cxn>
                  <a:cxn ang="0">
                    <a:pos x="196" y="96"/>
                  </a:cxn>
                  <a:cxn ang="0">
                    <a:pos x="203" y="102"/>
                  </a:cxn>
                  <a:cxn ang="0">
                    <a:pos x="179" y="109"/>
                  </a:cxn>
                  <a:cxn ang="0">
                    <a:pos x="154" y="98"/>
                  </a:cxn>
                  <a:cxn ang="0">
                    <a:pos x="142" y="98"/>
                  </a:cxn>
                  <a:cxn ang="0">
                    <a:pos x="135" y="105"/>
                  </a:cxn>
                  <a:cxn ang="0">
                    <a:pos x="106" y="112"/>
                  </a:cxn>
                  <a:cxn ang="0">
                    <a:pos x="65" y="106"/>
                  </a:cxn>
                  <a:cxn ang="0">
                    <a:pos x="55" y="100"/>
                  </a:cxn>
                  <a:cxn ang="0">
                    <a:pos x="30" y="96"/>
                  </a:cxn>
                  <a:cxn ang="0">
                    <a:pos x="31" y="80"/>
                  </a:cxn>
                  <a:cxn ang="0">
                    <a:pos x="74" y="76"/>
                  </a:cxn>
                  <a:cxn ang="0">
                    <a:pos x="19" y="72"/>
                  </a:cxn>
                  <a:cxn ang="0">
                    <a:pos x="11" y="62"/>
                  </a:cxn>
                  <a:cxn ang="0">
                    <a:pos x="17" y="58"/>
                  </a:cxn>
                  <a:cxn ang="0">
                    <a:pos x="27" y="56"/>
                  </a:cxn>
                  <a:cxn ang="0">
                    <a:pos x="5" y="52"/>
                  </a:cxn>
                  <a:cxn ang="0">
                    <a:pos x="0" y="47"/>
                  </a:cxn>
                  <a:cxn ang="0">
                    <a:pos x="20" y="22"/>
                  </a:cxn>
                  <a:cxn ang="0">
                    <a:pos x="53" y="13"/>
                  </a:cxn>
                  <a:cxn ang="0">
                    <a:pos x="56" y="18"/>
                  </a:cxn>
                  <a:cxn ang="0">
                    <a:pos x="59" y="25"/>
                  </a:cxn>
                  <a:cxn ang="0">
                    <a:pos x="63" y="23"/>
                  </a:cxn>
                  <a:cxn ang="0">
                    <a:pos x="76" y="19"/>
                  </a:cxn>
                  <a:cxn ang="0">
                    <a:pos x="86" y="25"/>
                  </a:cxn>
                  <a:cxn ang="0">
                    <a:pos x="95" y="31"/>
                  </a:cxn>
                  <a:cxn ang="0">
                    <a:pos x="100" y="22"/>
                  </a:cxn>
                  <a:cxn ang="0">
                    <a:pos x="118" y="25"/>
                  </a:cxn>
                  <a:cxn ang="0">
                    <a:pos x="124" y="44"/>
                  </a:cxn>
                  <a:cxn ang="0">
                    <a:pos x="132" y="48"/>
                  </a:cxn>
                  <a:cxn ang="0">
                    <a:pos x="134" y="44"/>
                  </a:cxn>
                  <a:cxn ang="0">
                    <a:pos x="127" y="22"/>
                  </a:cxn>
                  <a:cxn ang="0">
                    <a:pos x="128" y="13"/>
                  </a:cxn>
                  <a:cxn ang="0">
                    <a:pos x="139" y="13"/>
                  </a:cxn>
                  <a:cxn ang="0">
                    <a:pos x="144" y="7"/>
                  </a:cxn>
                  <a:cxn ang="0">
                    <a:pos x="150" y="0"/>
                  </a:cxn>
                </a:cxnLst>
                <a:rect l="0" t="0" r="r" b="b"/>
                <a:pathLst>
                  <a:path w="214" h="112">
                    <a:moveTo>
                      <a:pt x="150" y="0"/>
                    </a:moveTo>
                    <a:lnTo>
                      <a:pt x="159" y="0"/>
                    </a:lnTo>
                    <a:lnTo>
                      <a:pt x="163" y="2"/>
                    </a:lnTo>
                    <a:lnTo>
                      <a:pt x="168" y="4"/>
                    </a:lnTo>
                    <a:lnTo>
                      <a:pt x="170" y="7"/>
                    </a:lnTo>
                    <a:lnTo>
                      <a:pt x="170" y="9"/>
                    </a:lnTo>
                    <a:lnTo>
                      <a:pt x="168" y="14"/>
                    </a:lnTo>
                    <a:lnTo>
                      <a:pt x="165" y="17"/>
                    </a:lnTo>
                    <a:lnTo>
                      <a:pt x="164" y="19"/>
                    </a:lnTo>
                    <a:lnTo>
                      <a:pt x="163" y="20"/>
                    </a:lnTo>
                    <a:lnTo>
                      <a:pt x="162" y="23"/>
                    </a:lnTo>
                    <a:lnTo>
                      <a:pt x="164" y="36"/>
                    </a:lnTo>
                    <a:lnTo>
                      <a:pt x="169" y="47"/>
                    </a:lnTo>
                    <a:lnTo>
                      <a:pt x="172" y="57"/>
                    </a:lnTo>
                    <a:lnTo>
                      <a:pt x="175" y="64"/>
                    </a:lnTo>
                    <a:lnTo>
                      <a:pt x="184" y="71"/>
                    </a:lnTo>
                    <a:lnTo>
                      <a:pt x="196" y="77"/>
                    </a:lnTo>
                    <a:lnTo>
                      <a:pt x="207" y="82"/>
                    </a:lnTo>
                    <a:lnTo>
                      <a:pt x="214" y="86"/>
                    </a:lnTo>
                    <a:lnTo>
                      <a:pt x="211" y="87"/>
                    </a:lnTo>
                    <a:lnTo>
                      <a:pt x="208" y="88"/>
                    </a:lnTo>
                    <a:lnTo>
                      <a:pt x="196" y="88"/>
                    </a:lnTo>
                    <a:lnTo>
                      <a:pt x="193" y="90"/>
                    </a:lnTo>
                    <a:lnTo>
                      <a:pt x="192" y="91"/>
                    </a:lnTo>
                    <a:lnTo>
                      <a:pt x="192" y="93"/>
                    </a:lnTo>
                    <a:lnTo>
                      <a:pt x="193" y="95"/>
                    </a:lnTo>
                    <a:lnTo>
                      <a:pt x="196" y="96"/>
                    </a:lnTo>
                    <a:lnTo>
                      <a:pt x="198" y="96"/>
                    </a:lnTo>
                    <a:lnTo>
                      <a:pt x="201" y="101"/>
                    </a:lnTo>
                    <a:lnTo>
                      <a:pt x="203" y="102"/>
                    </a:lnTo>
                    <a:lnTo>
                      <a:pt x="199" y="106"/>
                    </a:lnTo>
                    <a:lnTo>
                      <a:pt x="193" y="109"/>
                    </a:lnTo>
                    <a:lnTo>
                      <a:pt x="179" y="109"/>
                    </a:lnTo>
                    <a:lnTo>
                      <a:pt x="169" y="107"/>
                    </a:lnTo>
                    <a:lnTo>
                      <a:pt x="160" y="102"/>
                    </a:lnTo>
                    <a:lnTo>
                      <a:pt x="154" y="98"/>
                    </a:lnTo>
                    <a:lnTo>
                      <a:pt x="147" y="97"/>
                    </a:lnTo>
                    <a:lnTo>
                      <a:pt x="144" y="97"/>
                    </a:lnTo>
                    <a:lnTo>
                      <a:pt x="142" y="98"/>
                    </a:lnTo>
                    <a:lnTo>
                      <a:pt x="139" y="101"/>
                    </a:lnTo>
                    <a:lnTo>
                      <a:pt x="138" y="103"/>
                    </a:lnTo>
                    <a:lnTo>
                      <a:pt x="135" y="105"/>
                    </a:lnTo>
                    <a:lnTo>
                      <a:pt x="125" y="107"/>
                    </a:lnTo>
                    <a:lnTo>
                      <a:pt x="115" y="109"/>
                    </a:lnTo>
                    <a:lnTo>
                      <a:pt x="106" y="112"/>
                    </a:lnTo>
                    <a:lnTo>
                      <a:pt x="68" y="112"/>
                    </a:lnTo>
                    <a:lnTo>
                      <a:pt x="65" y="110"/>
                    </a:lnTo>
                    <a:lnTo>
                      <a:pt x="65" y="106"/>
                    </a:lnTo>
                    <a:lnTo>
                      <a:pt x="64" y="103"/>
                    </a:lnTo>
                    <a:lnTo>
                      <a:pt x="63" y="102"/>
                    </a:lnTo>
                    <a:lnTo>
                      <a:pt x="55" y="100"/>
                    </a:lnTo>
                    <a:lnTo>
                      <a:pt x="40" y="100"/>
                    </a:lnTo>
                    <a:lnTo>
                      <a:pt x="35" y="98"/>
                    </a:lnTo>
                    <a:lnTo>
                      <a:pt x="30" y="96"/>
                    </a:lnTo>
                    <a:lnTo>
                      <a:pt x="26" y="93"/>
                    </a:lnTo>
                    <a:lnTo>
                      <a:pt x="21" y="86"/>
                    </a:lnTo>
                    <a:lnTo>
                      <a:pt x="31" y="80"/>
                    </a:lnTo>
                    <a:lnTo>
                      <a:pt x="44" y="77"/>
                    </a:lnTo>
                    <a:lnTo>
                      <a:pt x="60" y="76"/>
                    </a:lnTo>
                    <a:lnTo>
                      <a:pt x="74" y="76"/>
                    </a:lnTo>
                    <a:lnTo>
                      <a:pt x="71" y="75"/>
                    </a:lnTo>
                    <a:lnTo>
                      <a:pt x="64" y="72"/>
                    </a:lnTo>
                    <a:lnTo>
                      <a:pt x="19" y="72"/>
                    </a:lnTo>
                    <a:lnTo>
                      <a:pt x="14" y="70"/>
                    </a:lnTo>
                    <a:lnTo>
                      <a:pt x="11" y="64"/>
                    </a:lnTo>
                    <a:lnTo>
                      <a:pt x="11" y="62"/>
                    </a:lnTo>
                    <a:lnTo>
                      <a:pt x="12" y="59"/>
                    </a:lnTo>
                    <a:lnTo>
                      <a:pt x="15" y="58"/>
                    </a:lnTo>
                    <a:lnTo>
                      <a:pt x="17" y="58"/>
                    </a:lnTo>
                    <a:lnTo>
                      <a:pt x="20" y="57"/>
                    </a:lnTo>
                    <a:lnTo>
                      <a:pt x="25" y="57"/>
                    </a:lnTo>
                    <a:lnTo>
                      <a:pt x="27" y="56"/>
                    </a:lnTo>
                    <a:lnTo>
                      <a:pt x="10" y="56"/>
                    </a:lnTo>
                    <a:lnTo>
                      <a:pt x="7" y="54"/>
                    </a:lnTo>
                    <a:lnTo>
                      <a:pt x="5" y="52"/>
                    </a:lnTo>
                    <a:lnTo>
                      <a:pt x="2" y="51"/>
                    </a:lnTo>
                    <a:lnTo>
                      <a:pt x="1" y="48"/>
                    </a:lnTo>
                    <a:lnTo>
                      <a:pt x="0" y="47"/>
                    </a:lnTo>
                    <a:lnTo>
                      <a:pt x="2" y="37"/>
                    </a:lnTo>
                    <a:lnTo>
                      <a:pt x="10" y="29"/>
                    </a:lnTo>
                    <a:lnTo>
                      <a:pt x="20" y="22"/>
                    </a:lnTo>
                    <a:lnTo>
                      <a:pt x="32" y="17"/>
                    </a:lnTo>
                    <a:lnTo>
                      <a:pt x="44" y="14"/>
                    </a:lnTo>
                    <a:lnTo>
                      <a:pt x="53" y="13"/>
                    </a:lnTo>
                    <a:lnTo>
                      <a:pt x="54" y="14"/>
                    </a:lnTo>
                    <a:lnTo>
                      <a:pt x="56" y="15"/>
                    </a:lnTo>
                    <a:lnTo>
                      <a:pt x="56" y="18"/>
                    </a:lnTo>
                    <a:lnTo>
                      <a:pt x="58" y="20"/>
                    </a:lnTo>
                    <a:lnTo>
                      <a:pt x="58" y="23"/>
                    </a:lnTo>
                    <a:lnTo>
                      <a:pt x="59" y="25"/>
                    </a:lnTo>
                    <a:lnTo>
                      <a:pt x="59" y="27"/>
                    </a:lnTo>
                    <a:lnTo>
                      <a:pt x="61" y="25"/>
                    </a:lnTo>
                    <a:lnTo>
                      <a:pt x="63" y="23"/>
                    </a:lnTo>
                    <a:lnTo>
                      <a:pt x="65" y="22"/>
                    </a:lnTo>
                    <a:lnTo>
                      <a:pt x="68" y="19"/>
                    </a:lnTo>
                    <a:lnTo>
                      <a:pt x="76" y="19"/>
                    </a:lnTo>
                    <a:lnTo>
                      <a:pt x="80" y="20"/>
                    </a:lnTo>
                    <a:lnTo>
                      <a:pt x="84" y="23"/>
                    </a:lnTo>
                    <a:lnTo>
                      <a:pt x="86" y="25"/>
                    </a:lnTo>
                    <a:lnTo>
                      <a:pt x="88" y="28"/>
                    </a:lnTo>
                    <a:lnTo>
                      <a:pt x="90" y="32"/>
                    </a:lnTo>
                    <a:lnTo>
                      <a:pt x="95" y="31"/>
                    </a:lnTo>
                    <a:lnTo>
                      <a:pt x="101" y="29"/>
                    </a:lnTo>
                    <a:lnTo>
                      <a:pt x="101" y="24"/>
                    </a:lnTo>
                    <a:lnTo>
                      <a:pt x="100" y="22"/>
                    </a:lnTo>
                    <a:lnTo>
                      <a:pt x="109" y="22"/>
                    </a:lnTo>
                    <a:lnTo>
                      <a:pt x="114" y="23"/>
                    </a:lnTo>
                    <a:lnTo>
                      <a:pt x="118" y="25"/>
                    </a:lnTo>
                    <a:lnTo>
                      <a:pt x="123" y="33"/>
                    </a:lnTo>
                    <a:lnTo>
                      <a:pt x="124" y="36"/>
                    </a:lnTo>
                    <a:lnTo>
                      <a:pt x="124" y="44"/>
                    </a:lnTo>
                    <a:lnTo>
                      <a:pt x="125" y="47"/>
                    </a:lnTo>
                    <a:lnTo>
                      <a:pt x="127" y="48"/>
                    </a:lnTo>
                    <a:lnTo>
                      <a:pt x="132" y="48"/>
                    </a:lnTo>
                    <a:lnTo>
                      <a:pt x="133" y="47"/>
                    </a:lnTo>
                    <a:lnTo>
                      <a:pt x="133" y="46"/>
                    </a:lnTo>
                    <a:lnTo>
                      <a:pt x="134" y="44"/>
                    </a:lnTo>
                    <a:lnTo>
                      <a:pt x="132" y="38"/>
                    </a:lnTo>
                    <a:lnTo>
                      <a:pt x="129" y="31"/>
                    </a:lnTo>
                    <a:lnTo>
                      <a:pt x="127" y="22"/>
                    </a:lnTo>
                    <a:lnTo>
                      <a:pt x="125" y="17"/>
                    </a:lnTo>
                    <a:lnTo>
                      <a:pt x="127" y="14"/>
                    </a:lnTo>
                    <a:lnTo>
                      <a:pt x="128" y="13"/>
                    </a:lnTo>
                    <a:lnTo>
                      <a:pt x="130" y="12"/>
                    </a:lnTo>
                    <a:lnTo>
                      <a:pt x="138" y="12"/>
                    </a:lnTo>
                    <a:lnTo>
                      <a:pt x="139" y="13"/>
                    </a:lnTo>
                    <a:lnTo>
                      <a:pt x="142" y="13"/>
                    </a:lnTo>
                    <a:lnTo>
                      <a:pt x="144" y="12"/>
                    </a:lnTo>
                    <a:lnTo>
                      <a:pt x="144" y="7"/>
                    </a:lnTo>
                    <a:lnTo>
                      <a:pt x="145" y="4"/>
                    </a:lnTo>
                    <a:lnTo>
                      <a:pt x="148"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1247">
                <a:extLst>
                  <a:ext uri="{FF2B5EF4-FFF2-40B4-BE49-F238E27FC236}">
                    <a16:creationId xmlns:a16="http://schemas.microsoft.com/office/drawing/2014/main" id="{8DD1AB09-F3DB-4629-8AD5-574A2747399C}"/>
                  </a:ext>
                </a:extLst>
              </p:cNvPr>
              <p:cNvSpPr>
                <a:spLocks/>
              </p:cNvSpPr>
              <p:nvPr/>
            </p:nvSpPr>
            <p:spPr bwMode="auto">
              <a:xfrm>
                <a:off x="2741683" y="2180026"/>
                <a:ext cx="246632" cy="161658"/>
              </a:xfrm>
              <a:custGeom>
                <a:avLst/>
                <a:gdLst/>
                <a:ahLst/>
                <a:cxnLst>
                  <a:cxn ang="0">
                    <a:pos x="51" y="0"/>
                  </a:cxn>
                  <a:cxn ang="0">
                    <a:pos x="63" y="4"/>
                  </a:cxn>
                  <a:cxn ang="0">
                    <a:pos x="69" y="7"/>
                  </a:cxn>
                  <a:cxn ang="0">
                    <a:pos x="77" y="9"/>
                  </a:cxn>
                  <a:cxn ang="0">
                    <a:pos x="79" y="10"/>
                  </a:cxn>
                  <a:cxn ang="0">
                    <a:pos x="82" y="10"/>
                  </a:cxn>
                  <a:cxn ang="0">
                    <a:pos x="84" y="9"/>
                  </a:cxn>
                  <a:cxn ang="0">
                    <a:pos x="88" y="7"/>
                  </a:cxn>
                  <a:cxn ang="0">
                    <a:pos x="90" y="7"/>
                  </a:cxn>
                  <a:cxn ang="0">
                    <a:pos x="99" y="9"/>
                  </a:cxn>
                  <a:cxn ang="0">
                    <a:pos x="108" y="12"/>
                  </a:cxn>
                  <a:cxn ang="0">
                    <a:pos x="115" y="19"/>
                  </a:cxn>
                  <a:cxn ang="0">
                    <a:pos x="119" y="25"/>
                  </a:cxn>
                  <a:cxn ang="0">
                    <a:pos x="115" y="29"/>
                  </a:cxn>
                  <a:cxn ang="0">
                    <a:pos x="108" y="31"/>
                  </a:cxn>
                  <a:cxn ang="0">
                    <a:pos x="99" y="32"/>
                  </a:cxn>
                  <a:cxn ang="0">
                    <a:pos x="93" y="34"/>
                  </a:cxn>
                  <a:cxn ang="0">
                    <a:pos x="83" y="39"/>
                  </a:cxn>
                  <a:cxn ang="0">
                    <a:pos x="73" y="48"/>
                  </a:cxn>
                  <a:cxn ang="0">
                    <a:pos x="65" y="56"/>
                  </a:cxn>
                  <a:cxn ang="0">
                    <a:pos x="63" y="65"/>
                  </a:cxn>
                  <a:cxn ang="0">
                    <a:pos x="60" y="68"/>
                  </a:cxn>
                  <a:cxn ang="0">
                    <a:pos x="53" y="70"/>
                  </a:cxn>
                  <a:cxn ang="0">
                    <a:pos x="44" y="74"/>
                  </a:cxn>
                  <a:cxn ang="0">
                    <a:pos x="36" y="76"/>
                  </a:cxn>
                  <a:cxn ang="0">
                    <a:pos x="31" y="78"/>
                  </a:cxn>
                  <a:cxn ang="0">
                    <a:pos x="30" y="78"/>
                  </a:cxn>
                  <a:cxn ang="0">
                    <a:pos x="26" y="74"/>
                  </a:cxn>
                  <a:cxn ang="0">
                    <a:pos x="25" y="74"/>
                  </a:cxn>
                  <a:cxn ang="0">
                    <a:pos x="21" y="70"/>
                  </a:cxn>
                  <a:cxn ang="0">
                    <a:pos x="20" y="68"/>
                  </a:cxn>
                  <a:cxn ang="0">
                    <a:pos x="18" y="65"/>
                  </a:cxn>
                  <a:cxn ang="0">
                    <a:pos x="15" y="64"/>
                  </a:cxn>
                  <a:cxn ang="0">
                    <a:pos x="11" y="63"/>
                  </a:cxn>
                  <a:cxn ang="0">
                    <a:pos x="9" y="61"/>
                  </a:cxn>
                  <a:cxn ang="0">
                    <a:pos x="5" y="61"/>
                  </a:cxn>
                  <a:cxn ang="0">
                    <a:pos x="3" y="60"/>
                  </a:cxn>
                  <a:cxn ang="0">
                    <a:pos x="0" y="58"/>
                  </a:cxn>
                  <a:cxn ang="0">
                    <a:pos x="3" y="48"/>
                  </a:cxn>
                  <a:cxn ang="0">
                    <a:pos x="10" y="37"/>
                  </a:cxn>
                  <a:cxn ang="0">
                    <a:pos x="16" y="29"/>
                  </a:cxn>
                  <a:cxn ang="0">
                    <a:pos x="20" y="19"/>
                  </a:cxn>
                  <a:cxn ang="0">
                    <a:pos x="20" y="16"/>
                  </a:cxn>
                  <a:cxn ang="0">
                    <a:pos x="19" y="14"/>
                  </a:cxn>
                  <a:cxn ang="0">
                    <a:pos x="16" y="10"/>
                  </a:cxn>
                  <a:cxn ang="0">
                    <a:pos x="15" y="6"/>
                  </a:cxn>
                  <a:cxn ang="0">
                    <a:pos x="14" y="4"/>
                  </a:cxn>
                  <a:cxn ang="0">
                    <a:pos x="23" y="2"/>
                  </a:cxn>
                  <a:cxn ang="0">
                    <a:pos x="30" y="2"/>
                  </a:cxn>
                  <a:cxn ang="0">
                    <a:pos x="39" y="4"/>
                  </a:cxn>
                  <a:cxn ang="0">
                    <a:pos x="41" y="4"/>
                  </a:cxn>
                  <a:cxn ang="0">
                    <a:pos x="46" y="1"/>
                  </a:cxn>
                  <a:cxn ang="0">
                    <a:pos x="49" y="1"/>
                  </a:cxn>
                  <a:cxn ang="0">
                    <a:pos x="51" y="0"/>
                  </a:cxn>
                </a:cxnLst>
                <a:rect l="0" t="0" r="r" b="b"/>
                <a:pathLst>
                  <a:path w="119" h="78">
                    <a:moveTo>
                      <a:pt x="51" y="0"/>
                    </a:moveTo>
                    <a:lnTo>
                      <a:pt x="63" y="4"/>
                    </a:lnTo>
                    <a:lnTo>
                      <a:pt x="69" y="7"/>
                    </a:lnTo>
                    <a:lnTo>
                      <a:pt x="77" y="9"/>
                    </a:lnTo>
                    <a:lnTo>
                      <a:pt x="79" y="10"/>
                    </a:lnTo>
                    <a:lnTo>
                      <a:pt x="82" y="10"/>
                    </a:lnTo>
                    <a:lnTo>
                      <a:pt x="84" y="9"/>
                    </a:lnTo>
                    <a:lnTo>
                      <a:pt x="88" y="7"/>
                    </a:lnTo>
                    <a:lnTo>
                      <a:pt x="90" y="7"/>
                    </a:lnTo>
                    <a:lnTo>
                      <a:pt x="99" y="9"/>
                    </a:lnTo>
                    <a:lnTo>
                      <a:pt x="108" y="12"/>
                    </a:lnTo>
                    <a:lnTo>
                      <a:pt x="115" y="19"/>
                    </a:lnTo>
                    <a:lnTo>
                      <a:pt x="119" y="25"/>
                    </a:lnTo>
                    <a:lnTo>
                      <a:pt x="115" y="29"/>
                    </a:lnTo>
                    <a:lnTo>
                      <a:pt x="108" y="31"/>
                    </a:lnTo>
                    <a:lnTo>
                      <a:pt x="99" y="32"/>
                    </a:lnTo>
                    <a:lnTo>
                      <a:pt x="93" y="34"/>
                    </a:lnTo>
                    <a:lnTo>
                      <a:pt x="83" y="39"/>
                    </a:lnTo>
                    <a:lnTo>
                      <a:pt x="73" y="48"/>
                    </a:lnTo>
                    <a:lnTo>
                      <a:pt x="65" y="56"/>
                    </a:lnTo>
                    <a:lnTo>
                      <a:pt x="63" y="65"/>
                    </a:lnTo>
                    <a:lnTo>
                      <a:pt x="60" y="68"/>
                    </a:lnTo>
                    <a:lnTo>
                      <a:pt x="53" y="70"/>
                    </a:lnTo>
                    <a:lnTo>
                      <a:pt x="44" y="74"/>
                    </a:lnTo>
                    <a:lnTo>
                      <a:pt x="36" y="76"/>
                    </a:lnTo>
                    <a:lnTo>
                      <a:pt x="31" y="78"/>
                    </a:lnTo>
                    <a:lnTo>
                      <a:pt x="30" y="78"/>
                    </a:lnTo>
                    <a:lnTo>
                      <a:pt x="26" y="74"/>
                    </a:lnTo>
                    <a:lnTo>
                      <a:pt x="25" y="74"/>
                    </a:lnTo>
                    <a:lnTo>
                      <a:pt x="21" y="70"/>
                    </a:lnTo>
                    <a:lnTo>
                      <a:pt x="20" y="68"/>
                    </a:lnTo>
                    <a:lnTo>
                      <a:pt x="18" y="65"/>
                    </a:lnTo>
                    <a:lnTo>
                      <a:pt x="15" y="64"/>
                    </a:lnTo>
                    <a:lnTo>
                      <a:pt x="11" y="63"/>
                    </a:lnTo>
                    <a:lnTo>
                      <a:pt x="9" y="61"/>
                    </a:lnTo>
                    <a:lnTo>
                      <a:pt x="5" y="61"/>
                    </a:lnTo>
                    <a:lnTo>
                      <a:pt x="3" y="60"/>
                    </a:lnTo>
                    <a:lnTo>
                      <a:pt x="0" y="58"/>
                    </a:lnTo>
                    <a:lnTo>
                      <a:pt x="3" y="48"/>
                    </a:lnTo>
                    <a:lnTo>
                      <a:pt x="10" y="37"/>
                    </a:lnTo>
                    <a:lnTo>
                      <a:pt x="16" y="29"/>
                    </a:lnTo>
                    <a:lnTo>
                      <a:pt x="20" y="19"/>
                    </a:lnTo>
                    <a:lnTo>
                      <a:pt x="20" y="16"/>
                    </a:lnTo>
                    <a:lnTo>
                      <a:pt x="19" y="14"/>
                    </a:lnTo>
                    <a:lnTo>
                      <a:pt x="16" y="10"/>
                    </a:lnTo>
                    <a:lnTo>
                      <a:pt x="15" y="6"/>
                    </a:lnTo>
                    <a:lnTo>
                      <a:pt x="14" y="4"/>
                    </a:lnTo>
                    <a:lnTo>
                      <a:pt x="23" y="2"/>
                    </a:lnTo>
                    <a:lnTo>
                      <a:pt x="30" y="2"/>
                    </a:lnTo>
                    <a:lnTo>
                      <a:pt x="39" y="4"/>
                    </a:lnTo>
                    <a:lnTo>
                      <a:pt x="41" y="4"/>
                    </a:lnTo>
                    <a:lnTo>
                      <a:pt x="46" y="1"/>
                    </a:lnTo>
                    <a:lnTo>
                      <a:pt x="49"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248">
                <a:extLst>
                  <a:ext uri="{FF2B5EF4-FFF2-40B4-BE49-F238E27FC236}">
                    <a16:creationId xmlns:a16="http://schemas.microsoft.com/office/drawing/2014/main" id="{89C39DE4-3828-417A-AF30-C47CE26CB0AA}"/>
                  </a:ext>
                </a:extLst>
              </p:cNvPr>
              <p:cNvSpPr>
                <a:spLocks/>
              </p:cNvSpPr>
              <p:nvPr/>
            </p:nvSpPr>
            <p:spPr bwMode="auto">
              <a:xfrm>
                <a:off x="2936501" y="2063964"/>
                <a:ext cx="296373" cy="124352"/>
              </a:xfrm>
              <a:custGeom>
                <a:avLst/>
                <a:gdLst/>
                <a:ahLst/>
                <a:cxnLst>
                  <a:cxn ang="0">
                    <a:pos x="107" y="3"/>
                  </a:cxn>
                  <a:cxn ang="0">
                    <a:pos x="108" y="12"/>
                  </a:cxn>
                  <a:cxn ang="0">
                    <a:pos x="112" y="18"/>
                  </a:cxn>
                  <a:cxn ang="0">
                    <a:pos x="123" y="23"/>
                  </a:cxn>
                  <a:cxn ang="0">
                    <a:pos x="127" y="22"/>
                  </a:cxn>
                  <a:cxn ang="0">
                    <a:pos x="131" y="18"/>
                  </a:cxn>
                  <a:cxn ang="0">
                    <a:pos x="137" y="19"/>
                  </a:cxn>
                  <a:cxn ang="0">
                    <a:pos x="142" y="24"/>
                  </a:cxn>
                  <a:cxn ang="0">
                    <a:pos x="143" y="31"/>
                  </a:cxn>
                  <a:cxn ang="0">
                    <a:pos x="139" y="38"/>
                  </a:cxn>
                  <a:cxn ang="0">
                    <a:pos x="133" y="43"/>
                  </a:cxn>
                  <a:cxn ang="0">
                    <a:pos x="129" y="47"/>
                  </a:cxn>
                  <a:cxn ang="0">
                    <a:pos x="101" y="48"/>
                  </a:cxn>
                  <a:cxn ang="0">
                    <a:pos x="85" y="51"/>
                  </a:cxn>
                  <a:cxn ang="0">
                    <a:pos x="75" y="53"/>
                  </a:cxn>
                  <a:cxn ang="0">
                    <a:pos x="49" y="60"/>
                  </a:cxn>
                  <a:cxn ang="0">
                    <a:pos x="43" y="58"/>
                  </a:cxn>
                  <a:cxn ang="0">
                    <a:pos x="39" y="54"/>
                  </a:cxn>
                  <a:cxn ang="0">
                    <a:pos x="38" y="51"/>
                  </a:cxn>
                  <a:cxn ang="0">
                    <a:pos x="42" y="48"/>
                  </a:cxn>
                  <a:cxn ang="0">
                    <a:pos x="43" y="42"/>
                  </a:cxn>
                  <a:cxn ang="0">
                    <a:pos x="40" y="41"/>
                  </a:cxn>
                  <a:cxn ang="0">
                    <a:pos x="38" y="44"/>
                  </a:cxn>
                  <a:cxn ang="0">
                    <a:pos x="21" y="47"/>
                  </a:cxn>
                  <a:cxn ang="0">
                    <a:pos x="9" y="44"/>
                  </a:cxn>
                  <a:cxn ang="0">
                    <a:pos x="0" y="41"/>
                  </a:cxn>
                  <a:cxn ang="0">
                    <a:pos x="1" y="36"/>
                  </a:cxn>
                  <a:cxn ang="0">
                    <a:pos x="0" y="32"/>
                  </a:cxn>
                  <a:cxn ang="0">
                    <a:pos x="5" y="31"/>
                  </a:cxn>
                  <a:cxn ang="0">
                    <a:pos x="9" y="28"/>
                  </a:cxn>
                  <a:cxn ang="0">
                    <a:pos x="11" y="27"/>
                  </a:cxn>
                  <a:cxn ang="0">
                    <a:pos x="16" y="21"/>
                  </a:cxn>
                  <a:cxn ang="0">
                    <a:pos x="18" y="17"/>
                  </a:cxn>
                  <a:cxn ang="0">
                    <a:pos x="25" y="15"/>
                  </a:cxn>
                  <a:cxn ang="0">
                    <a:pos x="21" y="13"/>
                  </a:cxn>
                  <a:cxn ang="0">
                    <a:pos x="37" y="10"/>
                  </a:cxn>
                  <a:cxn ang="0">
                    <a:pos x="40" y="13"/>
                  </a:cxn>
                  <a:cxn ang="0">
                    <a:pos x="42" y="17"/>
                  </a:cxn>
                  <a:cxn ang="0">
                    <a:pos x="60" y="19"/>
                  </a:cxn>
                  <a:cxn ang="0">
                    <a:pos x="90" y="32"/>
                  </a:cxn>
                  <a:cxn ang="0">
                    <a:pos x="97" y="31"/>
                  </a:cxn>
                  <a:cxn ang="0">
                    <a:pos x="99" y="27"/>
                  </a:cxn>
                  <a:cxn ang="0">
                    <a:pos x="90" y="26"/>
                  </a:cxn>
                  <a:cxn ang="0">
                    <a:pos x="94" y="24"/>
                  </a:cxn>
                  <a:cxn ang="0">
                    <a:pos x="95" y="19"/>
                  </a:cxn>
                  <a:cxn ang="0">
                    <a:pos x="90" y="18"/>
                  </a:cxn>
                  <a:cxn ang="0">
                    <a:pos x="87" y="15"/>
                  </a:cxn>
                  <a:cxn ang="0">
                    <a:pos x="88" y="8"/>
                  </a:cxn>
                  <a:cxn ang="0">
                    <a:pos x="94" y="3"/>
                  </a:cxn>
                </a:cxnLst>
                <a:rect l="0" t="0" r="r" b="b"/>
                <a:pathLst>
                  <a:path w="143" h="60">
                    <a:moveTo>
                      <a:pt x="99" y="0"/>
                    </a:moveTo>
                    <a:lnTo>
                      <a:pt x="107" y="3"/>
                    </a:lnTo>
                    <a:lnTo>
                      <a:pt x="107" y="8"/>
                    </a:lnTo>
                    <a:lnTo>
                      <a:pt x="108" y="12"/>
                    </a:lnTo>
                    <a:lnTo>
                      <a:pt x="109" y="14"/>
                    </a:lnTo>
                    <a:lnTo>
                      <a:pt x="112" y="18"/>
                    </a:lnTo>
                    <a:lnTo>
                      <a:pt x="116" y="21"/>
                    </a:lnTo>
                    <a:lnTo>
                      <a:pt x="123" y="23"/>
                    </a:lnTo>
                    <a:lnTo>
                      <a:pt x="126" y="23"/>
                    </a:lnTo>
                    <a:lnTo>
                      <a:pt x="127" y="22"/>
                    </a:lnTo>
                    <a:lnTo>
                      <a:pt x="128" y="19"/>
                    </a:lnTo>
                    <a:lnTo>
                      <a:pt x="131" y="18"/>
                    </a:lnTo>
                    <a:lnTo>
                      <a:pt x="133" y="18"/>
                    </a:lnTo>
                    <a:lnTo>
                      <a:pt x="137" y="19"/>
                    </a:lnTo>
                    <a:lnTo>
                      <a:pt x="139" y="21"/>
                    </a:lnTo>
                    <a:lnTo>
                      <a:pt x="142" y="24"/>
                    </a:lnTo>
                    <a:lnTo>
                      <a:pt x="143" y="28"/>
                    </a:lnTo>
                    <a:lnTo>
                      <a:pt x="143" y="31"/>
                    </a:lnTo>
                    <a:lnTo>
                      <a:pt x="141" y="34"/>
                    </a:lnTo>
                    <a:lnTo>
                      <a:pt x="139" y="38"/>
                    </a:lnTo>
                    <a:lnTo>
                      <a:pt x="137" y="41"/>
                    </a:lnTo>
                    <a:lnTo>
                      <a:pt x="133" y="43"/>
                    </a:lnTo>
                    <a:lnTo>
                      <a:pt x="132" y="46"/>
                    </a:lnTo>
                    <a:lnTo>
                      <a:pt x="129" y="47"/>
                    </a:lnTo>
                    <a:lnTo>
                      <a:pt x="103" y="47"/>
                    </a:lnTo>
                    <a:lnTo>
                      <a:pt x="101" y="48"/>
                    </a:lnTo>
                    <a:lnTo>
                      <a:pt x="94" y="49"/>
                    </a:lnTo>
                    <a:lnTo>
                      <a:pt x="85" y="51"/>
                    </a:lnTo>
                    <a:lnTo>
                      <a:pt x="79" y="52"/>
                    </a:lnTo>
                    <a:lnTo>
                      <a:pt x="75" y="53"/>
                    </a:lnTo>
                    <a:lnTo>
                      <a:pt x="63" y="58"/>
                    </a:lnTo>
                    <a:lnTo>
                      <a:pt x="49" y="60"/>
                    </a:lnTo>
                    <a:lnTo>
                      <a:pt x="47" y="60"/>
                    </a:lnTo>
                    <a:lnTo>
                      <a:pt x="43" y="58"/>
                    </a:lnTo>
                    <a:lnTo>
                      <a:pt x="40" y="57"/>
                    </a:lnTo>
                    <a:lnTo>
                      <a:pt x="39" y="54"/>
                    </a:lnTo>
                    <a:lnTo>
                      <a:pt x="38" y="53"/>
                    </a:lnTo>
                    <a:lnTo>
                      <a:pt x="38" y="51"/>
                    </a:lnTo>
                    <a:lnTo>
                      <a:pt x="39" y="49"/>
                    </a:lnTo>
                    <a:lnTo>
                      <a:pt x="42" y="48"/>
                    </a:lnTo>
                    <a:lnTo>
                      <a:pt x="49" y="48"/>
                    </a:lnTo>
                    <a:lnTo>
                      <a:pt x="43" y="42"/>
                    </a:lnTo>
                    <a:lnTo>
                      <a:pt x="43" y="39"/>
                    </a:lnTo>
                    <a:lnTo>
                      <a:pt x="40" y="41"/>
                    </a:lnTo>
                    <a:lnTo>
                      <a:pt x="39" y="42"/>
                    </a:lnTo>
                    <a:lnTo>
                      <a:pt x="38" y="44"/>
                    </a:lnTo>
                    <a:lnTo>
                      <a:pt x="29" y="46"/>
                    </a:lnTo>
                    <a:lnTo>
                      <a:pt x="21" y="47"/>
                    </a:lnTo>
                    <a:lnTo>
                      <a:pt x="16" y="47"/>
                    </a:lnTo>
                    <a:lnTo>
                      <a:pt x="9" y="44"/>
                    </a:lnTo>
                    <a:lnTo>
                      <a:pt x="4" y="44"/>
                    </a:lnTo>
                    <a:lnTo>
                      <a:pt x="0" y="41"/>
                    </a:lnTo>
                    <a:lnTo>
                      <a:pt x="0" y="37"/>
                    </a:lnTo>
                    <a:lnTo>
                      <a:pt x="1" y="36"/>
                    </a:lnTo>
                    <a:lnTo>
                      <a:pt x="1" y="33"/>
                    </a:lnTo>
                    <a:lnTo>
                      <a:pt x="0" y="32"/>
                    </a:lnTo>
                    <a:lnTo>
                      <a:pt x="3" y="32"/>
                    </a:lnTo>
                    <a:lnTo>
                      <a:pt x="5" y="31"/>
                    </a:lnTo>
                    <a:lnTo>
                      <a:pt x="6" y="29"/>
                    </a:lnTo>
                    <a:lnTo>
                      <a:pt x="9" y="28"/>
                    </a:lnTo>
                    <a:lnTo>
                      <a:pt x="13" y="28"/>
                    </a:lnTo>
                    <a:lnTo>
                      <a:pt x="11" y="27"/>
                    </a:lnTo>
                    <a:lnTo>
                      <a:pt x="11" y="21"/>
                    </a:lnTo>
                    <a:lnTo>
                      <a:pt x="16" y="21"/>
                    </a:lnTo>
                    <a:lnTo>
                      <a:pt x="15" y="19"/>
                    </a:lnTo>
                    <a:lnTo>
                      <a:pt x="18" y="17"/>
                    </a:lnTo>
                    <a:lnTo>
                      <a:pt x="20" y="15"/>
                    </a:lnTo>
                    <a:lnTo>
                      <a:pt x="25" y="15"/>
                    </a:lnTo>
                    <a:lnTo>
                      <a:pt x="23" y="14"/>
                    </a:lnTo>
                    <a:lnTo>
                      <a:pt x="21" y="13"/>
                    </a:lnTo>
                    <a:lnTo>
                      <a:pt x="21" y="10"/>
                    </a:lnTo>
                    <a:lnTo>
                      <a:pt x="37" y="10"/>
                    </a:lnTo>
                    <a:lnTo>
                      <a:pt x="38" y="12"/>
                    </a:lnTo>
                    <a:lnTo>
                      <a:pt x="40" y="13"/>
                    </a:lnTo>
                    <a:lnTo>
                      <a:pt x="42" y="14"/>
                    </a:lnTo>
                    <a:lnTo>
                      <a:pt x="42" y="17"/>
                    </a:lnTo>
                    <a:lnTo>
                      <a:pt x="52" y="17"/>
                    </a:lnTo>
                    <a:lnTo>
                      <a:pt x="60" y="19"/>
                    </a:lnTo>
                    <a:lnTo>
                      <a:pt x="78" y="29"/>
                    </a:lnTo>
                    <a:lnTo>
                      <a:pt x="90" y="32"/>
                    </a:lnTo>
                    <a:lnTo>
                      <a:pt x="94" y="32"/>
                    </a:lnTo>
                    <a:lnTo>
                      <a:pt x="97" y="31"/>
                    </a:lnTo>
                    <a:lnTo>
                      <a:pt x="98" y="29"/>
                    </a:lnTo>
                    <a:lnTo>
                      <a:pt x="99" y="27"/>
                    </a:lnTo>
                    <a:lnTo>
                      <a:pt x="92" y="27"/>
                    </a:lnTo>
                    <a:lnTo>
                      <a:pt x="90" y="26"/>
                    </a:lnTo>
                    <a:lnTo>
                      <a:pt x="92" y="26"/>
                    </a:lnTo>
                    <a:lnTo>
                      <a:pt x="94" y="24"/>
                    </a:lnTo>
                    <a:lnTo>
                      <a:pt x="95" y="24"/>
                    </a:lnTo>
                    <a:lnTo>
                      <a:pt x="95" y="19"/>
                    </a:lnTo>
                    <a:lnTo>
                      <a:pt x="93" y="18"/>
                    </a:lnTo>
                    <a:lnTo>
                      <a:pt x="90" y="18"/>
                    </a:lnTo>
                    <a:lnTo>
                      <a:pt x="88" y="17"/>
                    </a:lnTo>
                    <a:lnTo>
                      <a:pt x="87" y="15"/>
                    </a:lnTo>
                    <a:lnTo>
                      <a:pt x="85" y="13"/>
                    </a:lnTo>
                    <a:lnTo>
                      <a:pt x="88" y="8"/>
                    </a:lnTo>
                    <a:lnTo>
                      <a:pt x="90" y="5"/>
                    </a:lnTo>
                    <a:lnTo>
                      <a:pt x="94"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249">
                <a:extLst>
                  <a:ext uri="{FF2B5EF4-FFF2-40B4-BE49-F238E27FC236}">
                    <a16:creationId xmlns:a16="http://schemas.microsoft.com/office/drawing/2014/main" id="{92AB5EFC-B7C6-4C35-8713-204C13765EDF}"/>
                  </a:ext>
                </a:extLst>
              </p:cNvPr>
              <p:cNvSpPr>
                <a:spLocks/>
              </p:cNvSpPr>
              <p:nvPr/>
            </p:nvSpPr>
            <p:spPr bwMode="auto">
              <a:xfrm>
                <a:off x="2895050" y="2107487"/>
                <a:ext cx="39379" cy="31089"/>
              </a:xfrm>
              <a:custGeom>
                <a:avLst/>
                <a:gdLst/>
                <a:ahLst/>
                <a:cxnLst>
                  <a:cxn ang="0">
                    <a:pos x="16" y="0"/>
                  </a:cxn>
                  <a:cxn ang="0">
                    <a:pos x="19" y="0"/>
                  </a:cxn>
                  <a:cxn ang="0">
                    <a:pos x="16" y="7"/>
                  </a:cxn>
                  <a:cxn ang="0">
                    <a:pos x="14" y="11"/>
                  </a:cxn>
                  <a:cxn ang="0">
                    <a:pos x="10" y="13"/>
                  </a:cxn>
                  <a:cxn ang="0">
                    <a:pos x="8" y="15"/>
                  </a:cxn>
                  <a:cxn ang="0">
                    <a:pos x="5" y="15"/>
                  </a:cxn>
                  <a:cxn ang="0">
                    <a:pos x="3" y="13"/>
                  </a:cxn>
                  <a:cxn ang="0">
                    <a:pos x="1" y="11"/>
                  </a:cxn>
                  <a:cxn ang="0">
                    <a:pos x="0" y="10"/>
                  </a:cxn>
                  <a:cxn ang="0">
                    <a:pos x="3" y="5"/>
                  </a:cxn>
                  <a:cxn ang="0">
                    <a:pos x="14" y="1"/>
                  </a:cxn>
                  <a:cxn ang="0">
                    <a:pos x="16" y="0"/>
                  </a:cxn>
                </a:cxnLst>
                <a:rect l="0" t="0" r="r" b="b"/>
                <a:pathLst>
                  <a:path w="19" h="15">
                    <a:moveTo>
                      <a:pt x="16" y="0"/>
                    </a:moveTo>
                    <a:lnTo>
                      <a:pt x="19" y="0"/>
                    </a:lnTo>
                    <a:lnTo>
                      <a:pt x="16" y="7"/>
                    </a:lnTo>
                    <a:lnTo>
                      <a:pt x="14" y="11"/>
                    </a:lnTo>
                    <a:lnTo>
                      <a:pt x="10" y="13"/>
                    </a:lnTo>
                    <a:lnTo>
                      <a:pt x="8" y="15"/>
                    </a:lnTo>
                    <a:lnTo>
                      <a:pt x="5" y="15"/>
                    </a:lnTo>
                    <a:lnTo>
                      <a:pt x="3" y="13"/>
                    </a:lnTo>
                    <a:lnTo>
                      <a:pt x="1" y="11"/>
                    </a:lnTo>
                    <a:lnTo>
                      <a:pt x="0" y="10"/>
                    </a:lnTo>
                    <a:lnTo>
                      <a:pt x="3" y="5"/>
                    </a:lnTo>
                    <a:lnTo>
                      <a:pt x="14"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250">
                <a:extLst>
                  <a:ext uri="{FF2B5EF4-FFF2-40B4-BE49-F238E27FC236}">
                    <a16:creationId xmlns:a16="http://schemas.microsoft.com/office/drawing/2014/main" id="{371F652B-9C4D-4CDD-BE90-68CADBCB4EA9}"/>
                  </a:ext>
                </a:extLst>
              </p:cNvPr>
              <p:cNvSpPr>
                <a:spLocks/>
              </p:cNvSpPr>
              <p:nvPr/>
            </p:nvSpPr>
            <p:spPr bwMode="auto">
              <a:xfrm>
                <a:off x="3002822" y="2063964"/>
                <a:ext cx="31089" cy="10363"/>
              </a:xfrm>
              <a:custGeom>
                <a:avLst/>
                <a:gdLst/>
                <a:ahLst/>
                <a:cxnLst>
                  <a:cxn ang="0">
                    <a:pos x="0" y="0"/>
                  </a:cxn>
                  <a:cxn ang="0">
                    <a:pos x="15" y="0"/>
                  </a:cxn>
                  <a:cxn ang="0">
                    <a:pos x="15" y="5"/>
                  </a:cxn>
                  <a:cxn ang="0">
                    <a:pos x="3" y="5"/>
                  </a:cxn>
                  <a:cxn ang="0">
                    <a:pos x="2" y="4"/>
                  </a:cxn>
                  <a:cxn ang="0">
                    <a:pos x="0" y="3"/>
                  </a:cxn>
                  <a:cxn ang="0">
                    <a:pos x="0" y="0"/>
                  </a:cxn>
                </a:cxnLst>
                <a:rect l="0" t="0" r="r" b="b"/>
                <a:pathLst>
                  <a:path w="15" h="5">
                    <a:moveTo>
                      <a:pt x="0" y="0"/>
                    </a:moveTo>
                    <a:lnTo>
                      <a:pt x="15" y="0"/>
                    </a:lnTo>
                    <a:lnTo>
                      <a:pt x="15" y="5"/>
                    </a:lnTo>
                    <a:lnTo>
                      <a:pt x="3" y="5"/>
                    </a:lnTo>
                    <a:lnTo>
                      <a:pt x="2" y="4"/>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1251">
                <a:extLst>
                  <a:ext uri="{FF2B5EF4-FFF2-40B4-BE49-F238E27FC236}">
                    <a16:creationId xmlns:a16="http://schemas.microsoft.com/office/drawing/2014/main" id="{EF90BBF9-D060-4A38-AB96-D4CDC838B3EC}"/>
                  </a:ext>
                </a:extLst>
              </p:cNvPr>
              <p:cNvSpPr>
                <a:spLocks/>
              </p:cNvSpPr>
              <p:nvPr/>
            </p:nvSpPr>
            <p:spPr bwMode="auto">
              <a:xfrm>
                <a:off x="2812149" y="2032876"/>
                <a:ext cx="167876" cy="87046"/>
              </a:xfrm>
              <a:custGeom>
                <a:avLst/>
                <a:gdLst/>
                <a:ahLst/>
                <a:cxnLst>
                  <a:cxn ang="0">
                    <a:pos x="73" y="0"/>
                  </a:cxn>
                  <a:cxn ang="0">
                    <a:pos x="79" y="2"/>
                  </a:cxn>
                  <a:cxn ang="0">
                    <a:pos x="81" y="4"/>
                  </a:cxn>
                  <a:cxn ang="0">
                    <a:pos x="81" y="7"/>
                  </a:cxn>
                  <a:cxn ang="0">
                    <a:pos x="80" y="8"/>
                  </a:cxn>
                  <a:cxn ang="0">
                    <a:pos x="75" y="10"/>
                  </a:cxn>
                  <a:cxn ang="0">
                    <a:pos x="78" y="15"/>
                  </a:cxn>
                  <a:cxn ang="0">
                    <a:pos x="79" y="17"/>
                  </a:cxn>
                  <a:cxn ang="0">
                    <a:pos x="79" y="19"/>
                  </a:cxn>
                  <a:cxn ang="0">
                    <a:pos x="61" y="32"/>
                  </a:cxn>
                  <a:cxn ang="0">
                    <a:pos x="59" y="32"/>
                  </a:cxn>
                  <a:cxn ang="0">
                    <a:pos x="58" y="30"/>
                  </a:cxn>
                  <a:cxn ang="0">
                    <a:pos x="55" y="25"/>
                  </a:cxn>
                  <a:cxn ang="0">
                    <a:pos x="54" y="24"/>
                  </a:cxn>
                  <a:cxn ang="0">
                    <a:pos x="53" y="22"/>
                  </a:cxn>
                  <a:cxn ang="0">
                    <a:pos x="51" y="20"/>
                  </a:cxn>
                  <a:cxn ang="0">
                    <a:pos x="50" y="24"/>
                  </a:cxn>
                  <a:cxn ang="0">
                    <a:pos x="45" y="32"/>
                  </a:cxn>
                  <a:cxn ang="0">
                    <a:pos x="41" y="33"/>
                  </a:cxn>
                  <a:cxn ang="0">
                    <a:pos x="38" y="33"/>
                  </a:cxn>
                  <a:cxn ang="0">
                    <a:pos x="36" y="37"/>
                  </a:cxn>
                  <a:cxn ang="0">
                    <a:pos x="35" y="39"/>
                  </a:cxn>
                  <a:cxn ang="0">
                    <a:pos x="33" y="41"/>
                  </a:cxn>
                  <a:cxn ang="0">
                    <a:pos x="29" y="42"/>
                  </a:cxn>
                  <a:cxn ang="0">
                    <a:pos x="26" y="41"/>
                  </a:cxn>
                  <a:cxn ang="0">
                    <a:pos x="25" y="39"/>
                  </a:cxn>
                  <a:cxn ang="0">
                    <a:pos x="22" y="38"/>
                  </a:cxn>
                  <a:cxn ang="0">
                    <a:pos x="22" y="36"/>
                  </a:cxn>
                  <a:cxn ang="0">
                    <a:pos x="20" y="37"/>
                  </a:cxn>
                  <a:cxn ang="0">
                    <a:pos x="15" y="37"/>
                  </a:cxn>
                  <a:cxn ang="0">
                    <a:pos x="14" y="36"/>
                  </a:cxn>
                  <a:cxn ang="0">
                    <a:pos x="10" y="36"/>
                  </a:cxn>
                  <a:cxn ang="0">
                    <a:pos x="7" y="37"/>
                  </a:cxn>
                  <a:cxn ang="0">
                    <a:pos x="6" y="39"/>
                  </a:cxn>
                  <a:cxn ang="0">
                    <a:pos x="4" y="39"/>
                  </a:cxn>
                  <a:cxn ang="0">
                    <a:pos x="2" y="38"/>
                  </a:cxn>
                  <a:cxn ang="0">
                    <a:pos x="1" y="36"/>
                  </a:cxn>
                  <a:cxn ang="0">
                    <a:pos x="0" y="34"/>
                  </a:cxn>
                  <a:cxn ang="0">
                    <a:pos x="0" y="32"/>
                  </a:cxn>
                  <a:cxn ang="0">
                    <a:pos x="2" y="30"/>
                  </a:cxn>
                  <a:cxn ang="0">
                    <a:pos x="4" y="29"/>
                  </a:cxn>
                  <a:cxn ang="0">
                    <a:pos x="6" y="28"/>
                  </a:cxn>
                  <a:cxn ang="0">
                    <a:pos x="9" y="25"/>
                  </a:cxn>
                  <a:cxn ang="0">
                    <a:pos x="28" y="18"/>
                  </a:cxn>
                  <a:cxn ang="0">
                    <a:pos x="38" y="8"/>
                  </a:cxn>
                  <a:cxn ang="0">
                    <a:pos x="43" y="4"/>
                  </a:cxn>
                  <a:cxn ang="0">
                    <a:pos x="49" y="3"/>
                  </a:cxn>
                  <a:cxn ang="0">
                    <a:pos x="59" y="3"/>
                  </a:cxn>
                  <a:cxn ang="0">
                    <a:pos x="65" y="2"/>
                  </a:cxn>
                  <a:cxn ang="0">
                    <a:pos x="73" y="0"/>
                  </a:cxn>
                </a:cxnLst>
                <a:rect l="0" t="0" r="r" b="b"/>
                <a:pathLst>
                  <a:path w="81" h="42">
                    <a:moveTo>
                      <a:pt x="73" y="0"/>
                    </a:moveTo>
                    <a:lnTo>
                      <a:pt x="79" y="2"/>
                    </a:lnTo>
                    <a:lnTo>
                      <a:pt x="81" y="4"/>
                    </a:lnTo>
                    <a:lnTo>
                      <a:pt x="81" y="7"/>
                    </a:lnTo>
                    <a:lnTo>
                      <a:pt x="80" y="8"/>
                    </a:lnTo>
                    <a:lnTo>
                      <a:pt x="75" y="10"/>
                    </a:lnTo>
                    <a:lnTo>
                      <a:pt x="78" y="15"/>
                    </a:lnTo>
                    <a:lnTo>
                      <a:pt x="79" y="17"/>
                    </a:lnTo>
                    <a:lnTo>
                      <a:pt x="79" y="19"/>
                    </a:lnTo>
                    <a:lnTo>
                      <a:pt x="61" y="32"/>
                    </a:lnTo>
                    <a:lnTo>
                      <a:pt x="59" y="32"/>
                    </a:lnTo>
                    <a:lnTo>
                      <a:pt x="58" y="30"/>
                    </a:lnTo>
                    <a:lnTo>
                      <a:pt x="55" y="25"/>
                    </a:lnTo>
                    <a:lnTo>
                      <a:pt x="54" y="24"/>
                    </a:lnTo>
                    <a:lnTo>
                      <a:pt x="53" y="22"/>
                    </a:lnTo>
                    <a:lnTo>
                      <a:pt x="51" y="20"/>
                    </a:lnTo>
                    <a:lnTo>
                      <a:pt x="50" y="24"/>
                    </a:lnTo>
                    <a:lnTo>
                      <a:pt x="45" y="32"/>
                    </a:lnTo>
                    <a:lnTo>
                      <a:pt x="41" y="33"/>
                    </a:lnTo>
                    <a:lnTo>
                      <a:pt x="38" y="33"/>
                    </a:lnTo>
                    <a:lnTo>
                      <a:pt x="36" y="37"/>
                    </a:lnTo>
                    <a:lnTo>
                      <a:pt x="35" y="39"/>
                    </a:lnTo>
                    <a:lnTo>
                      <a:pt x="33" y="41"/>
                    </a:lnTo>
                    <a:lnTo>
                      <a:pt x="29" y="42"/>
                    </a:lnTo>
                    <a:lnTo>
                      <a:pt x="26" y="41"/>
                    </a:lnTo>
                    <a:lnTo>
                      <a:pt x="25" y="39"/>
                    </a:lnTo>
                    <a:lnTo>
                      <a:pt x="22" y="38"/>
                    </a:lnTo>
                    <a:lnTo>
                      <a:pt x="22" y="36"/>
                    </a:lnTo>
                    <a:lnTo>
                      <a:pt x="20" y="37"/>
                    </a:lnTo>
                    <a:lnTo>
                      <a:pt x="15" y="37"/>
                    </a:lnTo>
                    <a:lnTo>
                      <a:pt x="14" y="36"/>
                    </a:lnTo>
                    <a:lnTo>
                      <a:pt x="10" y="36"/>
                    </a:lnTo>
                    <a:lnTo>
                      <a:pt x="7" y="37"/>
                    </a:lnTo>
                    <a:lnTo>
                      <a:pt x="6" y="39"/>
                    </a:lnTo>
                    <a:lnTo>
                      <a:pt x="4" y="39"/>
                    </a:lnTo>
                    <a:lnTo>
                      <a:pt x="2" y="38"/>
                    </a:lnTo>
                    <a:lnTo>
                      <a:pt x="1" y="36"/>
                    </a:lnTo>
                    <a:lnTo>
                      <a:pt x="0" y="34"/>
                    </a:lnTo>
                    <a:lnTo>
                      <a:pt x="0" y="32"/>
                    </a:lnTo>
                    <a:lnTo>
                      <a:pt x="2" y="30"/>
                    </a:lnTo>
                    <a:lnTo>
                      <a:pt x="4" y="29"/>
                    </a:lnTo>
                    <a:lnTo>
                      <a:pt x="6" y="28"/>
                    </a:lnTo>
                    <a:lnTo>
                      <a:pt x="9" y="25"/>
                    </a:lnTo>
                    <a:lnTo>
                      <a:pt x="28" y="18"/>
                    </a:lnTo>
                    <a:lnTo>
                      <a:pt x="38" y="8"/>
                    </a:lnTo>
                    <a:lnTo>
                      <a:pt x="43" y="4"/>
                    </a:lnTo>
                    <a:lnTo>
                      <a:pt x="49" y="3"/>
                    </a:lnTo>
                    <a:lnTo>
                      <a:pt x="59" y="3"/>
                    </a:lnTo>
                    <a:lnTo>
                      <a:pt x="65" y="2"/>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252">
                <a:extLst>
                  <a:ext uri="{FF2B5EF4-FFF2-40B4-BE49-F238E27FC236}">
                    <a16:creationId xmlns:a16="http://schemas.microsoft.com/office/drawing/2014/main" id="{16F0B84B-5531-4A3C-A0E0-8DD1A66C6AE3}"/>
                  </a:ext>
                </a:extLst>
              </p:cNvPr>
              <p:cNvSpPr>
                <a:spLocks/>
              </p:cNvSpPr>
              <p:nvPr/>
            </p:nvSpPr>
            <p:spPr bwMode="auto">
              <a:xfrm>
                <a:off x="3035983" y="1966555"/>
                <a:ext cx="97410" cy="31089"/>
              </a:xfrm>
              <a:custGeom>
                <a:avLst/>
                <a:gdLst/>
                <a:ahLst/>
                <a:cxnLst>
                  <a:cxn ang="0">
                    <a:pos x="30" y="0"/>
                  </a:cxn>
                  <a:cxn ang="0">
                    <a:pos x="35" y="0"/>
                  </a:cxn>
                  <a:cxn ang="0">
                    <a:pos x="39" y="2"/>
                  </a:cxn>
                  <a:cxn ang="0">
                    <a:pos x="42" y="3"/>
                  </a:cxn>
                  <a:cxn ang="0">
                    <a:pos x="45" y="7"/>
                  </a:cxn>
                  <a:cxn ang="0">
                    <a:pos x="47" y="10"/>
                  </a:cxn>
                  <a:cxn ang="0">
                    <a:pos x="45" y="11"/>
                  </a:cxn>
                  <a:cxn ang="0">
                    <a:pos x="42" y="13"/>
                  </a:cxn>
                  <a:cxn ang="0">
                    <a:pos x="40" y="15"/>
                  </a:cxn>
                  <a:cxn ang="0">
                    <a:pos x="16" y="15"/>
                  </a:cxn>
                  <a:cxn ang="0">
                    <a:pos x="14" y="13"/>
                  </a:cxn>
                  <a:cxn ang="0">
                    <a:pos x="11" y="11"/>
                  </a:cxn>
                  <a:cxn ang="0">
                    <a:pos x="6" y="11"/>
                  </a:cxn>
                  <a:cxn ang="0">
                    <a:pos x="4" y="12"/>
                  </a:cxn>
                  <a:cxn ang="0">
                    <a:pos x="2" y="13"/>
                  </a:cxn>
                  <a:cxn ang="0">
                    <a:pos x="0" y="15"/>
                  </a:cxn>
                  <a:cxn ang="0">
                    <a:pos x="2" y="11"/>
                  </a:cxn>
                  <a:cxn ang="0">
                    <a:pos x="9" y="7"/>
                  </a:cxn>
                  <a:cxn ang="0">
                    <a:pos x="17" y="3"/>
                  </a:cxn>
                  <a:cxn ang="0">
                    <a:pos x="25" y="1"/>
                  </a:cxn>
                  <a:cxn ang="0">
                    <a:pos x="30" y="0"/>
                  </a:cxn>
                </a:cxnLst>
                <a:rect l="0" t="0" r="r" b="b"/>
                <a:pathLst>
                  <a:path w="47" h="15">
                    <a:moveTo>
                      <a:pt x="30" y="0"/>
                    </a:moveTo>
                    <a:lnTo>
                      <a:pt x="35" y="0"/>
                    </a:lnTo>
                    <a:lnTo>
                      <a:pt x="39" y="2"/>
                    </a:lnTo>
                    <a:lnTo>
                      <a:pt x="42" y="3"/>
                    </a:lnTo>
                    <a:lnTo>
                      <a:pt x="45" y="7"/>
                    </a:lnTo>
                    <a:lnTo>
                      <a:pt x="47" y="10"/>
                    </a:lnTo>
                    <a:lnTo>
                      <a:pt x="45" y="11"/>
                    </a:lnTo>
                    <a:lnTo>
                      <a:pt x="42" y="13"/>
                    </a:lnTo>
                    <a:lnTo>
                      <a:pt x="40" y="15"/>
                    </a:lnTo>
                    <a:lnTo>
                      <a:pt x="16" y="15"/>
                    </a:lnTo>
                    <a:lnTo>
                      <a:pt x="14" y="13"/>
                    </a:lnTo>
                    <a:lnTo>
                      <a:pt x="11" y="11"/>
                    </a:lnTo>
                    <a:lnTo>
                      <a:pt x="6" y="11"/>
                    </a:lnTo>
                    <a:lnTo>
                      <a:pt x="4" y="12"/>
                    </a:lnTo>
                    <a:lnTo>
                      <a:pt x="2" y="13"/>
                    </a:lnTo>
                    <a:lnTo>
                      <a:pt x="0" y="15"/>
                    </a:lnTo>
                    <a:lnTo>
                      <a:pt x="2" y="11"/>
                    </a:lnTo>
                    <a:lnTo>
                      <a:pt x="9" y="7"/>
                    </a:lnTo>
                    <a:lnTo>
                      <a:pt x="17" y="3"/>
                    </a:lnTo>
                    <a:lnTo>
                      <a:pt x="25"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253">
                <a:extLst>
                  <a:ext uri="{FF2B5EF4-FFF2-40B4-BE49-F238E27FC236}">
                    <a16:creationId xmlns:a16="http://schemas.microsoft.com/office/drawing/2014/main" id="{563499E8-E3DC-4EE0-B0D7-11EC9ED5A439}"/>
                  </a:ext>
                </a:extLst>
              </p:cNvPr>
              <p:cNvSpPr>
                <a:spLocks/>
              </p:cNvSpPr>
              <p:nvPr/>
            </p:nvSpPr>
            <p:spPr bwMode="auto">
              <a:xfrm>
                <a:off x="3038056" y="1999715"/>
                <a:ext cx="84975" cy="43524"/>
              </a:xfrm>
              <a:custGeom>
                <a:avLst/>
                <a:gdLst/>
                <a:ahLst/>
                <a:cxnLst>
                  <a:cxn ang="0">
                    <a:pos x="28" y="0"/>
                  </a:cxn>
                  <a:cxn ang="0">
                    <a:pos x="36" y="0"/>
                  </a:cxn>
                  <a:cxn ang="0">
                    <a:pos x="39" y="1"/>
                  </a:cxn>
                  <a:cxn ang="0">
                    <a:pos x="41" y="4"/>
                  </a:cxn>
                  <a:cxn ang="0">
                    <a:pos x="38" y="6"/>
                  </a:cxn>
                  <a:cxn ang="0">
                    <a:pos x="33" y="7"/>
                  </a:cxn>
                  <a:cxn ang="0">
                    <a:pos x="29" y="9"/>
                  </a:cxn>
                  <a:cxn ang="0">
                    <a:pos x="35" y="9"/>
                  </a:cxn>
                  <a:cxn ang="0">
                    <a:pos x="34" y="15"/>
                  </a:cxn>
                  <a:cxn ang="0">
                    <a:pos x="28" y="19"/>
                  </a:cxn>
                  <a:cxn ang="0">
                    <a:pos x="21" y="20"/>
                  </a:cxn>
                  <a:cxn ang="0">
                    <a:pos x="14" y="21"/>
                  </a:cxn>
                  <a:cxn ang="0">
                    <a:pos x="10" y="21"/>
                  </a:cxn>
                  <a:cxn ang="0">
                    <a:pos x="8" y="19"/>
                  </a:cxn>
                  <a:cxn ang="0">
                    <a:pos x="5" y="18"/>
                  </a:cxn>
                  <a:cxn ang="0">
                    <a:pos x="0" y="13"/>
                  </a:cxn>
                  <a:cxn ang="0">
                    <a:pos x="0" y="10"/>
                  </a:cxn>
                  <a:cxn ang="0">
                    <a:pos x="3" y="5"/>
                  </a:cxn>
                  <a:cxn ang="0">
                    <a:pos x="9" y="2"/>
                  </a:cxn>
                  <a:cxn ang="0">
                    <a:pos x="18" y="1"/>
                  </a:cxn>
                  <a:cxn ang="0">
                    <a:pos x="28" y="0"/>
                  </a:cxn>
                </a:cxnLst>
                <a:rect l="0" t="0" r="r" b="b"/>
                <a:pathLst>
                  <a:path w="41" h="21">
                    <a:moveTo>
                      <a:pt x="28" y="0"/>
                    </a:moveTo>
                    <a:lnTo>
                      <a:pt x="36" y="0"/>
                    </a:lnTo>
                    <a:lnTo>
                      <a:pt x="39" y="1"/>
                    </a:lnTo>
                    <a:lnTo>
                      <a:pt x="41" y="4"/>
                    </a:lnTo>
                    <a:lnTo>
                      <a:pt x="38" y="6"/>
                    </a:lnTo>
                    <a:lnTo>
                      <a:pt x="33" y="7"/>
                    </a:lnTo>
                    <a:lnTo>
                      <a:pt x="29" y="9"/>
                    </a:lnTo>
                    <a:lnTo>
                      <a:pt x="35" y="9"/>
                    </a:lnTo>
                    <a:lnTo>
                      <a:pt x="34" y="15"/>
                    </a:lnTo>
                    <a:lnTo>
                      <a:pt x="28" y="19"/>
                    </a:lnTo>
                    <a:lnTo>
                      <a:pt x="21" y="20"/>
                    </a:lnTo>
                    <a:lnTo>
                      <a:pt x="14" y="21"/>
                    </a:lnTo>
                    <a:lnTo>
                      <a:pt x="10" y="21"/>
                    </a:lnTo>
                    <a:lnTo>
                      <a:pt x="8" y="19"/>
                    </a:lnTo>
                    <a:lnTo>
                      <a:pt x="5" y="18"/>
                    </a:lnTo>
                    <a:lnTo>
                      <a:pt x="0" y="13"/>
                    </a:lnTo>
                    <a:lnTo>
                      <a:pt x="0" y="10"/>
                    </a:lnTo>
                    <a:lnTo>
                      <a:pt x="3" y="5"/>
                    </a:lnTo>
                    <a:lnTo>
                      <a:pt x="9" y="2"/>
                    </a:lnTo>
                    <a:lnTo>
                      <a:pt x="18"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254">
                <a:extLst>
                  <a:ext uri="{FF2B5EF4-FFF2-40B4-BE49-F238E27FC236}">
                    <a16:creationId xmlns:a16="http://schemas.microsoft.com/office/drawing/2014/main" id="{271A218B-8AF5-43B7-8C98-A237FDB0630E}"/>
                  </a:ext>
                </a:extLst>
              </p:cNvPr>
              <p:cNvSpPr>
                <a:spLocks/>
              </p:cNvSpPr>
              <p:nvPr/>
            </p:nvSpPr>
            <p:spPr bwMode="auto">
              <a:xfrm>
                <a:off x="2998677" y="2003860"/>
                <a:ext cx="29015" cy="24870"/>
              </a:xfrm>
              <a:custGeom>
                <a:avLst/>
                <a:gdLst/>
                <a:ahLst/>
                <a:cxnLst>
                  <a:cxn ang="0">
                    <a:pos x="3" y="0"/>
                  </a:cxn>
                  <a:cxn ang="0">
                    <a:pos x="8" y="3"/>
                  </a:cxn>
                  <a:cxn ang="0">
                    <a:pos x="9" y="4"/>
                  </a:cxn>
                  <a:cxn ang="0">
                    <a:pos x="12" y="5"/>
                  </a:cxn>
                  <a:cxn ang="0">
                    <a:pos x="13" y="5"/>
                  </a:cxn>
                  <a:cxn ang="0">
                    <a:pos x="14" y="7"/>
                  </a:cxn>
                  <a:cxn ang="0">
                    <a:pos x="13" y="8"/>
                  </a:cxn>
                  <a:cxn ang="0">
                    <a:pos x="12" y="11"/>
                  </a:cxn>
                  <a:cxn ang="0">
                    <a:pos x="10" y="12"/>
                  </a:cxn>
                  <a:cxn ang="0">
                    <a:pos x="5" y="12"/>
                  </a:cxn>
                  <a:cxn ang="0">
                    <a:pos x="0" y="7"/>
                  </a:cxn>
                  <a:cxn ang="0">
                    <a:pos x="0" y="3"/>
                  </a:cxn>
                  <a:cxn ang="0">
                    <a:pos x="3" y="0"/>
                  </a:cxn>
                </a:cxnLst>
                <a:rect l="0" t="0" r="r" b="b"/>
                <a:pathLst>
                  <a:path w="14" h="12">
                    <a:moveTo>
                      <a:pt x="3" y="0"/>
                    </a:moveTo>
                    <a:lnTo>
                      <a:pt x="8" y="3"/>
                    </a:lnTo>
                    <a:lnTo>
                      <a:pt x="9" y="4"/>
                    </a:lnTo>
                    <a:lnTo>
                      <a:pt x="12" y="5"/>
                    </a:lnTo>
                    <a:lnTo>
                      <a:pt x="13" y="5"/>
                    </a:lnTo>
                    <a:lnTo>
                      <a:pt x="14" y="7"/>
                    </a:lnTo>
                    <a:lnTo>
                      <a:pt x="13" y="8"/>
                    </a:lnTo>
                    <a:lnTo>
                      <a:pt x="12" y="11"/>
                    </a:lnTo>
                    <a:lnTo>
                      <a:pt x="10" y="12"/>
                    </a:lnTo>
                    <a:lnTo>
                      <a:pt x="5" y="12"/>
                    </a:lnTo>
                    <a:lnTo>
                      <a:pt x="0" y="7"/>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255">
                <a:extLst>
                  <a:ext uri="{FF2B5EF4-FFF2-40B4-BE49-F238E27FC236}">
                    <a16:creationId xmlns:a16="http://schemas.microsoft.com/office/drawing/2014/main" id="{7E92E5F9-6CC8-4066-9210-7867BA4BFC63}"/>
                  </a:ext>
                </a:extLst>
              </p:cNvPr>
              <p:cNvSpPr>
                <a:spLocks/>
              </p:cNvSpPr>
              <p:nvPr/>
            </p:nvSpPr>
            <p:spPr bwMode="auto">
              <a:xfrm>
                <a:off x="3311630" y="2219404"/>
                <a:ext cx="143005" cy="111917"/>
              </a:xfrm>
              <a:custGeom>
                <a:avLst/>
                <a:gdLst/>
                <a:ahLst/>
                <a:cxnLst>
                  <a:cxn ang="0">
                    <a:pos x="21" y="0"/>
                  </a:cxn>
                  <a:cxn ang="0">
                    <a:pos x="55" y="0"/>
                  </a:cxn>
                  <a:cxn ang="0">
                    <a:pos x="56" y="1"/>
                  </a:cxn>
                  <a:cxn ang="0">
                    <a:pos x="59" y="2"/>
                  </a:cxn>
                  <a:cxn ang="0">
                    <a:pos x="59" y="3"/>
                  </a:cxn>
                  <a:cxn ang="0">
                    <a:pos x="58" y="7"/>
                  </a:cxn>
                  <a:cxn ang="0">
                    <a:pos x="56" y="10"/>
                  </a:cxn>
                  <a:cxn ang="0">
                    <a:pos x="54" y="12"/>
                  </a:cxn>
                  <a:cxn ang="0">
                    <a:pos x="50" y="15"/>
                  </a:cxn>
                  <a:cxn ang="0">
                    <a:pos x="47" y="16"/>
                  </a:cxn>
                  <a:cxn ang="0">
                    <a:pos x="45" y="18"/>
                  </a:cxn>
                  <a:cxn ang="0">
                    <a:pos x="47" y="18"/>
                  </a:cxn>
                  <a:cxn ang="0">
                    <a:pos x="50" y="17"/>
                  </a:cxn>
                  <a:cxn ang="0">
                    <a:pos x="53" y="17"/>
                  </a:cxn>
                  <a:cxn ang="0">
                    <a:pos x="55" y="16"/>
                  </a:cxn>
                  <a:cxn ang="0">
                    <a:pos x="58" y="17"/>
                  </a:cxn>
                  <a:cxn ang="0">
                    <a:pos x="59" y="17"/>
                  </a:cxn>
                  <a:cxn ang="0">
                    <a:pos x="60" y="18"/>
                  </a:cxn>
                  <a:cxn ang="0">
                    <a:pos x="60" y="22"/>
                  </a:cxn>
                  <a:cxn ang="0">
                    <a:pos x="59" y="22"/>
                  </a:cxn>
                  <a:cxn ang="0">
                    <a:pos x="59" y="25"/>
                  </a:cxn>
                  <a:cxn ang="0">
                    <a:pos x="61" y="25"/>
                  </a:cxn>
                  <a:cxn ang="0">
                    <a:pos x="64" y="26"/>
                  </a:cxn>
                  <a:cxn ang="0">
                    <a:pos x="66" y="26"/>
                  </a:cxn>
                  <a:cxn ang="0">
                    <a:pos x="69" y="27"/>
                  </a:cxn>
                  <a:cxn ang="0">
                    <a:pos x="68" y="37"/>
                  </a:cxn>
                  <a:cxn ang="0">
                    <a:pos x="65" y="42"/>
                  </a:cxn>
                  <a:cxn ang="0">
                    <a:pos x="63" y="45"/>
                  </a:cxn>
                  <a:cxn ang="0">
                    <a:pos x="59" y="46"/>
                  </a:cxn>
                  <a:cxn ang="0">
                    <a:pos x="53" y="47"/>
                  </a:cxn>
                  <a:cxn ang="0">
                    <a:pos x="50" y="49"/>
                  </a:cxn>
                  <a:cxn ang="0">
                    <a:pos x="49" y="50"/>
                  </a:cxn>
                  <a:cxn ang="0">
                    <a:pos x="47" y="52"/>
                  </a:cxn>
                  <a:cxn ang="0">
                    <a:pos x="46" y="54"/>
                  </a:cxn>
                  <a:cxn ang="0">
                    <a:pos x="41" y="54"/>
                  </a:cxn>
                  <a:cxn ang="0">
                    <a:pos x="39" y="52"/>
                  </a:cxn>
                  <a:cxn ang="0">
                    <a:pos x="37" y="51"/>
                  </a:cxn>
                  <a:cxn ang="0">
                    <a:pos x="36" y="49"/>
                  </a:cxn>
                  <a:cxn ang="0">
                    <a:pos x="35" y="47"/>
                  </a:cxn>
                  <a:cxn ang="0">
                    <a:pos x="24" y="40"/>
                  </a:cxn>
                  <a:cxn ang="0">
                    <a:pos x="11" y="34"/>
                  </a:cxn>
                  <a:cxn ang="0">
                    <a:pos x="0" y="26"/>
                  </a:cxn>
                  <a:cxn ang="0">
                    <a:pos x="0" y="18"/>
                  </a:cxn>
                  <a:cxn ang="0">
                    <a:pos x="4" y="20"/>
                  </a:cxn>
                  <a:cxn ang="0">
                    <a:pos x="9" y="21"/>
                  </a:cxn>
                  <a:cxn ang="0">
                    <a:pos x="12" y="22"/>
                  </a:cxn>
                  <a:cxn ang="0">
                    <a:pos x="17" y="23"/>
                  </a:cxn>
                  <a:cxn ang="0">
                    <a:pos x="24" y="23"/>
                  </a:cxn>
                  <a:cxn ang="0">
                    <a:pos x="24" y="12"/>
                  </a:cxn>
                  <a:cxn ang="0">
                    <a:pos x="19" y="12"/>
                  </a:cxn>
                  <a:cxn ang="0">
                    <a:pos x="15" y="11"/>
                  </a:cxn>
                  <a:cxn ang="0">
                    <a:pos x="14" y="11"/>
                  </a:cxn>
                  <a:cxn ang="0">
                    <a:pos x="11" y="10"/>
                  </a:cxn>
                  <a:cxn ang="0">
                    <a:pos x="11" y="7"/>
                  </a:cxn>
                  <a:cxn ang="0">
                    <a:pos x="12" y="6"/>
                  </a:cxn>
                  <a:cxn ang="0">
                    <a:pos x="12" y="5"/>
                  </a:cxn>
                  <a:cxn ang="0">
                    <a:pos x="14" y="3"/>
                  </a:cxn>
                  <a:cxn ang="0">
                    <a:pos x="21" y="0"/>
                  </a:cxn>
                </a:cxnLst>
                <a:rect l="0" t="0" r="r" b="b"/>
                <a:pathLst>
                  <a:path w="69" h="54">
                    <a:moveTo>
                      <a:pt x="21" y="0"/>
                    </a:moveTo>
                    <a:lnTo>
                      <a:pt x="55" y="0"/>
                    </a:lnTo>
                    <a:lnTo>
                      <a:pt x="56" y="1"/>
                    </a:lnTo>
                    <a:lnTo>
                      <a:pt x="59" y="2"/>
                    </a:lnTo>
                    <a:lnTo>
                      <a:pt x="59" y="3"/>
                    </a:lnTo>
                    <a:lnTo>
                      <a:pt x="58" y="7"/>
                    </a:lnTo>
                    <a:lnTo>
                      <a:pt x="56" y="10"/>
                    </a:lnTo>
                    <a:lnTo>
                      <a:pt x="54" y="12"/>
                    </a:lnTo>
                    <a:lnTo>
                      <a:pt x="50" y="15"/>
                    </a:lnTo>
                    <a:lnTo>
                      <a:pt x="47" y="16"/>
                    </a:lnTo>
                    <a:lnTo>
                      <a:pt x="45" y="18"/>
                    </a:lnTo>
                    <a:lnTo>
                      <a:pt x="47" y="18"/>
                    </a:lnTo>
                    <a:lnTo>
                      <a:pt x="50" y="17"/>
                    </a:lnTo>
                    <a:lnTo>
                      <a:pt x="53" y="17"/>
                    </a:lnTo>
                    <a:lnTo>
                      <a:pt x="55" y="16"/>
                    </a:lnTo>
                    <a:lnTo>
                      <a:pt x="58" y="17"/>
                    </a:lnTo>
                    <a:lnTo>
                      <a:pt x="59" y="17"/>
                    </a:lnTo>
                    <a:lnTo>
                      <a:pt x="60" y="18"/>
                    </a:lnTo>
                    <a:lnTo>
                      <a:pt x="60" y="22"/>
                    </a:lnTo>
                    <a:lnTo>
                      <a:pt x="59" y="22"/>
                    </a:lnTo>
                    <a:lnTo>
                      <a:pt x="59" y="25"/>
                    </a:lnTo>
                    <a:lnTo>
                      <a:pt x="61" y="25"/>
                    </a:lnTo>
                    <a:lnTo>
                      <a:pt x="64" y="26"/>
                    </a:lnTo>
                    <a:lnTo>
                      <a:pt x="66" y="26"/>
                    </a:lnTo>
                    <a:lnTo>
                      <a:pt x="69" y="27"/>
                    </a:lnTo>
                    <a:lnTo>
                      <a:pt x="68" y="37"/>
                    </a:lnTo>
                    <a:lnTo>
                      <a:pt x="65" y="42"/>
                    </a:lnTo>
                    <a:lnTo>
                      <a:pt x="63" y="45"/>
                    </a:lnTo>
                    <a:lnTo>
                      <a:pt x="59" y="46"/>
                    </a:lnTo>
                    <a:lnTo>
                      <a:pt x="53" y="47"/>
                    </a:lnTo>
                    <a:lnTo>
                      <a:pt x="50" y="49"/>
                    </a:lnTo>
                    <a:lnTo>
                      <a:pt x="49" y="50"/>
                    </a:lnTo>
                    <a:lnTo>
                      <a:pt x="47" y="52"/>
                    </a:lnTo>
                    <a:lnTo>
                      <a:pt x="46" y="54"/>
                    </a:lnTo>
                    <a:lnTo>
                      <a:pt x="41" y="54"/>
                    </a:lnTo>
                    <a:lnTo>
                      <a:pt x="39" y="52"/>
                    </a:lnTo>
                    <a:lnTo>
                      <a:pt x="37" y="51"/>
                    </a:lnTo>
                    <a:lnTo>
                      <a:pt x="36" y="49"/>
                    </a:lnTo>
                    <a:lnTo>
                      <a:pt x="35" y="47"/>
                    </a:lnTo>
                    <a:lnTo>
                      <a:pt x="24" y="40"/>
                    </a:lnTo>
                    <a:lnTo>
                      <a:pt x="11" y="34"/>
                    </a:lnTo>
                    <a:lnTo>
                      <a:pt x="0" y="26"/>
                    </a:lnTo>
                    <a:lnTo>
                      <a:pt x="0" y="18"/>
                    </a:lnTo>
                    <a:lnTo>
                      <a:pt x="4" y="20"/>
                    </a:lnTo>
                    <a:lnTo>
                      <a:pt x="9" y="21"/>
                    </a:lnTo>
                    <a:lnTo>
                      <a:pt x="12" y="22"/>
                    </a:lnTo>
                    <a:lnTo>
                      <a:pt x="17" y="23"/>
                    </a:lnTo>
                    <a:lnTo>
                      <a:pt x="24" y="23"/>
                    </a:lnTo>
                    <a:lnTo>
                      <a:pt x="24" y="12"/>
                    </a:lnTo>
                    <a:lnTo>
                      <a:pt x="19" y="12"/>
                    </a:lnTo>
                    <a:lnTo>
                      <a:pt x="15" y="11"/>
                    </a:lnTo>
                    <a:lnTo>
                      <a:pt x="14" y="11"/>
                    </a:lnTo>
                    <a:lnTo>
                      <a:pt x="11" y="10"/>
                    </a:lnTo>
                    <a:lnTo>
                      <a:pt x="11" y="7"/>
                    </a:lnTo>
                    <a:lnTo>
                      <a:pt x="12" y="6"/>
                    </a:lnTo>
                    <a:lnTo>
                      <a:pt x="12" y="5"/>
                    </a:lnTo>
                    <a:lnTo>
                      <a:pt x="14" y="3"/>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256">
                <a:extLst>
                  <a:ext uri="{FF2B5EF4-FFF2-40B4-BE49-F238E27FC236}">
                    <a16:creationId xmlns:a16="http://schemas.microsoft.com/office/drawing/2014/main" id="{70E8E8DE-7625-43C0-966F-37FAE92A0884}"/>
                  </a:ext>
                </a:extLst>
              </p:cNvPr>
              <p:cNvSpPr>
                <a:spLocks/>
              </p:cNvSpPr>
              <p:nvPr/>
            </p:nvSpPr>
            <p:spPr bwMode="auto">
              <a:xfrm>
                <a:off x="3259816" y="2074326"/>
                <a:ext cx="157513" cy="80829"/>
              </a:xfrm>
              <a:custGeom>
                <a:avLst/>
                <a:gdLst/>
                <a:ahLst/>
                <a:cxnLst>
                  <a:cxn ang="0">
                    <a:pos x="46" y="0"/>
                  </a:cxn>
                  <a:cxn ang="0">
                    <a:pos x="52" y="4"/>
                  </a:cxn>
                  <a:cxn ang="0">
                    <a:pos x="62" y="5"/>
                  </a:cxn>
                  <a:cxn ang="0">
                    <a:pos x="66" y="2"/>
                  </a:cxn>
                  <a:cxn ang="0">
                    <a:pos x="75" y="4"/>
                  </a:cxn>
                  <a:cxn ang="0">
                    <a:pos x="76" y="12"/>
                  </a:cxn>
                  <a:cxn ang="0">
                    <a:pos x="74" y="38"/>
                  </a:cxn>
                  <a:cxn ang="0">
                    <a:pos x="66" y="39"/>
                  </a:cxn>
                  <a:cxn ang="0">
                    <a:pos x="44" y="38"/>
                  </a:cxn>
                  <a:cxn ang="0">
                    <a:pos x="45" y="34"/>
                  </a:cxn>
                  <a:cxn ang="0">
                    <a:pos x="46" y="31"/>
                  </a:cxn>
                  <a:cxn ang="0">
                    <a:pos x="47" y="28"/>
                  </a:cxn>
                  <a:cxn ang="0">
                    <a:pos x="51" y="26"/>
                  </a:cxn>
                  <a:cxn ang="0">
                    <a:pos x="56" y="24"/>
                  </a:cxn>
                  <a:cxn ang="0">
                    <a:pos x="56" y="23"/>
                  </a:cxn>
                  <a:cxn ang="0">
                    <a:pos x="52" y="22"/>
                  </a:cxn>
                  <a:cxn ang="0">
                    <a:pos x="32" y="24"/>
                  </a:cxn>
                  <a:cxn ang="0">
                    <a:pos x="21" y="26"/>
                  </a:cxn>
                  <a:cxn ang="0">
                    <a:pos x="17" y="23"/>
                  </a:cxn>
                  <a:cxn ang="0">
                    <a:pos x="11" y="22"/>
                  </a:cxn>
                  <a:cxn ang="0">
                    <a:pos x="5" y="17"/>
                  </a:cxn>
                  <a:cxn ang="0">
                    <a:pos x="0" y="13"/>
                  </a:cxn>
                  <a:cxn ang="0">
                    <a:pos x="1" y="7"/>
                  </a:cxn>
                  <a:cxn ang="0">
                    <a:pos x="0" y="2"/>
                  </a:cxn>
                  <a:cxn ang="0">
                    <a:pos x="10" y="4"/>
                  </a:cxn>
                  <a:cxn ang="0">
                    <a:pos x="35" y="19"/>
                  </a:cxn>
                  <a:cxn ang="0">
                    <a:pos x="26" y="12"/>
                  </a:cxn>
                  <a:cxn ang="0">
                    <a:pos x="32" y="8"/>
                  </a:cxn>
                  <a:cxn ang="0">
                    <a:pos x="42" y="14"/>
                  </a:cxn>
                  <a:cxn ang="0">
                    <a:pos x="49" y="7"/>
                  </a:cxn>
                  <a:cxn ang="0">
                    <a:pos x="36" y="4"/>
                  </a:cxn>
                  <a:cxn ang="0">
                    <a:pos x="37" y="0"/>
                  </a:cxn>
                </a:cxnLst>
                <a:rect l="0" t="0" r="r" b="b"/>
                <a:pathLst>
                  <a:path w="76" h="39">
                    <a:moveTo>
                      <a:pt x="37" y="0"/>
                    </a:moveTo>
                    <a:lnTo>
                      <a:pt x="46" y="0"/>
                    </a:lnTo>
                    <a:lnTo>
                      <a:pt x="49" y="2"/>
                    </a:lnTo>
                    <a:lnTo>
                      <a:pt x="52" y="4"/>
                    </a:lnTo>
                    <a:lnTo>
                      <a:pt x="56" y="5"/>
                    </a:lnTo>
                    <a:lnTo>
                      <a:pt x="62" y="5"/>
                    </a:lnTo>
                    <a:lnTo>
                      <a:pt x="64" y="3"/>
                    </a:lnTo>
                    <a:lnTo>
                      <a:pt x="66" y="2"/>
                    </a:lnTo>
                    <a:lnTo>
                      <a:pt x="72" y="2"/>
                    </a:lnTo>
                    <a:lnTo>
                      <a:pt x="75" y="4"/>
                    </a:lnTo>
                    <a:lnTo>
                      <a:pt x="76" y="7"/>
                    </a:lnTo>
                    <a:lnTo>
                      <a:pt x="76" y="12"/>
                    </a:lnTo>
                    <a:lnTo>
                      <a:pt x="72" y="31"/>
                    </a:lnTo>
                    <a:lnTo>
                      <a:pt x="74" y="38"/>
                    </a:lnTo>
                    <a:lnTo>
                      <a:pt x="70" y="38"/>
                    </a:lnTo>
                    <a:lnTo>
                      <a:pt x="66" y="39"/>
                    </a:lnTo>
                    <a:lnTo>
                      <a:pt x="45" y="39"/>
                    </a:lnTo>
                    <a:lnTo>
                      <a:pt x="44" y="38"/>
                    </a:lnTo>
                    <a:lnTo>
                      <a:pt x="44" y="36"/>
                    </a:lnTo>
                    <a:lnTo>
                      <a:pt x="45" y="34"/>
                    </a:lnTo>
                    <a:lnTo>
                      <a:pt x="47" y="33"/>
                    </a:lnTo>
                    <a:lnTo>
                      <a:pt x="46" y="31"/>
                    </a:lnTo>
                    <a:lnTo>
                      <a:pt x="47" y="29"/>
                    </a:lnTo>
                    <a:lnTo>
                      <a:pt x="47" y="28"/>
                    </a:lnTo>
                    <a:lnTo>
                      <a:pt x="50" y="27"/>
                    </a:lnTo>
                    <a:lnTo>
                      <a:pt x="51" y="26"/>
                    </a:lnTo>
                    <a:lnTo>
                      <a:pt x="54" y="26"/>
                    </a:lnTo>
                    <a:lnTo>
                      <a:pt x="56" y="24"/>
                    </a:lnTo>
                    <a:lnTo>
                      <a:pt x="57" y="23"/>
                    </a:lnTo>
                    <a:lnTo>
                      <a:pt x="56" y="23"/>
                    </a:lnTo>
                    <a:lnTo>
                      <a:pt x="54" y="22"/>
                    </a:lnTo>
                    <a:lnTo>
                      <a:pt x="52" y="22"/>
                    </a:lnTo>
                    <a:lnTo>
                      <a:pt x="44" y="23"/>
                    </a:lnTo>
                    <a:lnTo>
                      <a:pt x="32" y="24"/>
                    </a:lnTo>
                    <a:lnTo>
                      <a:pt x="22" y="26"/>
                    </a:lnTo>
                    <a:lnTo>
                      <a:pt x="21" y="26"/>
                    </a:lnTo>
                    <a:lnTo>
                      <a:pt x="19" y="24"/>
                    </a:lnTo>
                    <a:lnTo>
                      <a:pt x="17" y="23"/>
                    </a:lnTo>
                    <a:lnTo>
                      <a:pt x="17" y="22"/>
                    </a:lnTo>
                    <a:lnTo>
                      <a:pt x="11" y="22"/>
                    </a:lnTo>
                    <a:lnTo>
                      <a:pt x="10" y="17"/>
                    </a:lnTo>
                    <a:lnTo>
                      <a:pt x="5" y="17"/>
                    </a:lnTo>
                    <a:lnTo>
                      <a:pt x="2" y="14"/>
                    </a:lnTo>
                    <a:lnTo>
                      <a:pt x="0" y="13"/>
                    </a:lnTo>
                    <a:lnTo>
                      <a:pt x="0" y="5"/>
                    </a:lnTo>
                    <a:lnTo>
                      <a:pt x="1" y="7"/>
                    </a:lnTo>
                    <a:lnTo>
                      <a:pt x="0" y="4"/>
                    </a:lnTo>
                    <a:lnTo>
                      <a:pt x="0" y="2"/>
                    </a:lnTo>
                    <a:lnTo>
                      <a:pt x="3" y="2"/>
                    </a:lnTo>
                    <a:lnTo>
                      <a:pt x="10" y="4"/>
                    </a:lnTo>
                    <a:lnTo>
                      <a:pt x="29" y="19"/>
                    </a:lnTo>
                    <a:lnTo>
                      <a:pt x="35" y="19"/>
                    </a:lnTo>
                    <a:lnTo>
                      <a:pt x="30" y="16"/>
                    </a:lnTo>
                    <a:lnTo>
                      <a:pt x="26" y="12"/>
                    </a:lnTo>
                    <a:lnTo>
                      <a:pt x="26" y="7"/>
                    </a:lnTo>
                    <a:lnTo>
                      <a:pt x="32" y="8"/>
                    </a:lnTo>
                    <a:lnTo>
                      <a:pt x="37" y="10"/>
                    </a:lnTo>
                    <a:lnTo>
                      <a:pt x="42" y="14"/>
                    </a:lnTo>
                    <a:lnTo>
                      <a:pt x="49" y="16"/>
                    </a:lnTo>
                    <a:lnTo>
                      <a:pt x="49" y="7"/>
                    </a:lnTo>
                    <a:lnTo>
                      <a:pt x="41" y="7"/>
                    </a:lnTo>
                    <a:lnTo>
                      <a:pt x="36" y="4"/>
                    </a:lnTo>
                    <a:lnTo>
                      <a:pt x="35" y="2"/>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257">
                <a:extLst>
                  <a:ext uri="{FF2B5EF4-FFF2-40B4-BE49-F238E27FC236}">
                    <a16:creationId xmlns:a16="http://schemas.microsoft.com/office/drawing/2014/main" id="{CF4B1A11-31B9-4D4F-AD55-D7933D9246B3}"/>
                  </a:ext>
                </a:extLst>
              </p:cNvPr>
              <p:cNvSpPr>
                <a:spLocks/>
              </p:cNvSpPr>
              <p:nvPr/>
            </p:nvSpPr>
            <p:spPr bwMode="auto">
              <a:xfrm>
                <a:off x="3382096" y="2397642"/>
                <a:ext cx="93265" cy="55959"/>
              </a:xfrm>
              <a:custGeom>
                <a:avLst/>
                <a:gdLst/>
                <a:ahLst/>
                <a:cxnLst>
                  <a:cxn ang="0">
                    <a:pos x="17" y="0"/>
                  </a:cxn>
                  <a:cxn ang="0">
                    <a:pos x="20" y="0"/>
                  </a:cxn>
                  <a:cxn ang="0">
                    <a:pos x="26" y="3"/>
                  </a:cxn>
                  <a:cxn ang="0">
                    <a:pos x="34" y="8"/>
                  </a:cxn>
                  <a:cxn ang="0">
                    <a:pos x="41" y="15"/>
                  </a:cxn>
                  <a:cxn ang="0">
                    <a:pos x="45" y="21"/>
                  </a:cxn>
                  <a:cxn ang="0">
                    <a:pos x="42" y="23"/>
                  </a:cxn>
                  <a:cxn ang="0">
                    <a:pos x="35" y="27"/>
                  </a:cxn>
                  <a:cxn ang="0">
                    <a:pos x="20" y="23"/>
                  </a:cxn>
                  <a:cxn ang="0">
                    <a:pos x="11" y="21"/>
                  </a:cxn>
                  <a:cxn ang="0">
                    <a:pos x="3" y="17"/>
                  </a:cxn>
                  <a:cxn ang="0">
                    <a:pos x="0" y="15"/>
                  </a:cxn>
                  <a:cxn ang="0">
                    <a:pos x="0" y="14"/>
                  </a:cxn>
                  <a:cxn ang="0">
                    <a:pos x="1" y="13"/>
                  </a:cxn>
                  <a:cxn ang="0">
                    <a:pos x="8" y="13"/>
                  </a:cxn>
                  <a:cxn ang="0">
                    <a:pos x="11" y="10"/>
                  </a:cxn>
                  <a:cxn ang="0">
                    <a:pos x="12" y="8"/>
                  </a:cxn>
                  <a:cxn ang="0">
                    <a:pos x="12" y="7"/>
                  </a:cxn>
                  <a:cxn ang="0">
                    <a:pos x="15" y="2"/>
                  </a:cxn>
                  <a:cxn ang="0">
                    <a:pos x="17" y="0"/>
                  </a:cxn>
                </a:cxnLst>
                <a:rect l="0" t="0" r="r" b="b"/>
                <a:pathLst>
                  <a:path w="45" h="27">
                    <a:moveTo>
                      <a:pt x="17" y="0"/>
                    </a:moveTo>
                    <a:lnTo>
                      <a:pt x="20" y="0"/>
                    </a:lnTo>
                    <a:lnTo>
                      <a:pt x="26" y="3"/>
                    </a:lnTo>
                    <a:lnTo>
                      <a:pt x="34" y="8"/>
                    </a:lnTo>
                    <a:lnTo>
                      <a:pt x="41" y="15"/>
                    </a:lnTo>
                    <a:lnTo>
                      <a:pt x="45" y="21"/>
                    </a:lnTo>
                    <a:lnTo>
                      <a:pt x="42" y="23"/>
                    </a:lnTo>
                    <a:lnTo>
                      <a:pt x="35" y="27"/>
                    </a:lnTo>
                    <a:lnTo>
                      <a:pt x="20" y="23"/>
                    </a:lnTo>
                    <a:lnTo>
                      <a:pt x="11" y="21"/>
                    </a:lnTo>
                    <a:lnTo>
                      <a:pt x="3" y="17"/>
                    </a:lnTo>
                    <a:lnTo>
                      <a:pt x="0" y="15"/>
                    </a:lnTo>
                    <a:lnTo>
                      <a:pt x="0" y="14"/>
                    </a:lnTo>
                    <a:lnTo>
                      <a:pt x="1" y="13"/>
                    </a:lnTo>
                    <a:lnTo>
                      <a:pt x="8" y="13"/>
                    </a:lnTo>
                    <a:lnTo>
                      <a:pt x="11" y="10"/>
                    </a:lnTo>
                    <a:lnTo>
                      <a:pt x="12" y="8"/>
                    </a:lnTo>
                    <a:lnTo>
                      <a:pt x="12" y="7"/>
                    </a:lnTo>
                    <a:lnTo>
                      <a:pt x="15"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258">
                <a:extLst>
                  <a:ext uri="{FF2B5EF4-FFF2-40B4-BE49-F238E27FC236}">
                    <a16:creationId xmlns:a16="http://schemas.microsoft.com/office/drawing/2014/main" id="{85411370-A06C-4A0F-BC4D-08F8BB795894}"/>
                  </a:ext>
                </a:extLst>
              </p:cNvPr>
              <p:cNvSpPr>
                <a:spLocks/>
              </p:cNvSpPr>
              <p:nvPr/>
            </p:nvSpPr>
            <p:spPr bwMode="auto">
              <a:xfrm>
                <a:off x="3469143" y="2198678"/>
                <a:ext cx="126425" cy="101555"/>
              </a:xfrm>
              <a:custGeom>
                <a:avLst/>
                <a:gdLst/>
                <a:ahLst/>
                <a:cxnLst>
                  <a:cxn ang="0">
                    <a:pos x="17" y="0"/>
                  </a:cxn>
                  <a:cxn ang="0">
                    <a:pos x="20" y="0"/>
                  </a:cxn>
                  <a:cxn ang="0">
                    <a:pos x="34" y="1"/>
                  </a:cxn>
                  <a:cxn ang="0">
                    <a:pos x="47" y="3"/>
                  </a:cxn>
                  <a:cxn ang="0">
                    <a:pos x="61" y="5"/>
                  </a:cxn>
                  <a:cxn ang="0">
                    <a:pos x="61" y="11"/>
                  </a:cxn>
                  <a:cxn ang="0">
                    <a:pos x="58" y="12"/>
                  </a:cxn>
                  <a:cxn ang="0">
                    <a:pos x="56" y="15"/>
                  </a:cxn>
                  <a:cxn ang="0">
                    <a:pos x="53" y="16"/>
                  </a:cxn>
                  <a:cxn ang="0">
                    <a:pos x="49" y="22"/>
                  </a:cxn>
                  <a:cxn ang="0">
                    <a:pos x="44" y="27"/>
                  </a:cxn>
                  <a:cxn ang="0">
                    <a:pos x="38" y="31"/>
                  </a:cxn>
                  <a:cxn ang="0">
                    <a:pos x="30" y="32"/>
                  </a:cxn>
                  <a:cxn ang="0">
                    <a:pos x="27" y="32"/>
                  </a:cxn>
                  <a:cxn ang="0">
                    <a:pos x="25" y="31"/>
                  </a:cxn>
                  <a:cxn ang="0">
                    <a:pos x="20" y="31"/>
                  </a:cxn>
                  <a:cxn ang="0">
                    <a:pos x="20" y="33"/>
                  </a:cxn>
                  <a:cxn ang="0">
                    <a:pos x="19" y="36"/>
                  </a:cxn>
                  <a:cxn ang="0">
                    <a:pos x="24" y="36"/>
                  </a:cxn>
                  <a:cxn ang="0">
                    <a:pos x="23" y="40"/>
                  </a:cxn>
                  <a:cxn ang="0">
                    <a:pos x="22" y="42"/>
                  </a:cxn>
                  <a:cxn ang="0">
                    <a:pos x="15" y="49"/>
                  </a:cxn>
                  <a:cxn ang="0">
                    <a:pos x="7" y="49"/>
                  </a:cxn>
                  <a:cxn ang="0">
                    <a:pos x="7" y="37"/>
                  </a:cxn>
                  <a:cxn ang="0">
                    <a:pos x="3" y="31"/>
                  </a:cxn>
                  <a:cxn ang="0">
                    <a:pos x="3" y="23"/>
                  </a:cxn>
                  <a:cxn ang="0">
                    <a:pos x="0" y="17"/>
                  </a:cxn>
                  <a:cxn ang="0">
                    <a:pos x="0" y="10"/>
                  </a:cxn>
                  <a:cxn ang="0">
                    <a:pos x="10" y="10"/>
                  </a:cxn>
                  <a:cxn ang="0">
                    <a:pos x="10" y="6"/>
                  </a:cxn>
                  <a:cxn ang="0">
                    <a:pos x="12" y="5"/>
                  </a:cxn>
                  <a:cxn ang="0">
                    <a:pos x="13" y="2"/>
                  </a:cxn>
                  <a:cxn ang="0">
                    <a:pos x="14" y="1"/>
                  </a:cxn>
                  <a:cxn ang="0">
                    <a:pos x="17" y="0"/>
                  </a:cxn>
                </a:cxnLst>
                <a:rect l="0" t="0" r="r" b="b"/>
                <a:pathLst>
                  <a:path w="61" h="49">
                    <a:moveTo>
                      <a:pt x="17" y="0"/>
                    </a:moveTo>
                    <a:lnTo>
                      <a:pt x="20" y="0"/>
                    </a:lnTo>
                    <a:lnTo>
                      <a:pt x="34" y="1"/>
                    </a:lnTo>
                    <a:lnTo>
                      <a:pt x="47" y="3"/>
                    </a:lnTo>
                    <a:lnTo>
                      <a:pt x="61" y="5"/>
                    </a:lnTo>
                    <a:lnTo>
                      <a:pt x="61" y="11"/>
                    </a:lnTo>
                    <a:lnTo>
                      <a:pt x="58" y="12"/>
                    </a:lnTo>
                    <a:lnTo>
                      <a:pt x="56" y="15"/>
                    </a:lnTo>
                    <a:lnTo>
                      <a:pt x="53" y="16"/>
                    </a:lnTo>
                    <a:lnTo>
                      <a:pt x="49" y="22"/>
                    </a:lnTo>
                    <a:lnTo>
                      <a:pt x="44" y="27"/>
                    </a:lnTo>
                    <a:lnTo>
                      <a:pt x="38" y="31"/>
                    </a:lnTo>
                    <a:lnTo>
                      <a:pt x="30" y="32"/>
                    </a:lnTo>
                    <a:lnTo>
                      <a:pt x="27" y="32"/>
                    </a:lnTo>
                    <a:lnTo>
                      <a:pt x="25" y="31"/>
                    </a:lnTo>
                    <a:lnTo>
                      <a:pt x="20" y="31"/>
                    </a:lnTo>
                    <a:lnTo>
                      <a:pt x="20" y="33"/>
                    </a:lnTo>
                    <a:lnTo>
                      <a:pt x="19" y="36"/>
                    </a:lnTo>
                    <a:lnTo>
                      <a:pt x="24" y="36"/>
                    </a:lnTo>
                    <a:lnTo>
                      <a:pt x="23" y="40"/>
                    </a:lnTo>
                    <a:lnTo>
                      <a:pt x="22" y="42"/>
                    </a:lnTo>
                    <a:lnTo>
                      <a:pt x="15" y="49"/>
                    </a:lnTo>
                    <a:lnTo>
                      <a:pt x="7" y="49"/>
                    </a:lnTo>
                    <a:lnTo>
                      <a:pt x="7" y="37"/>
                    </a:lnTo>
                    <a:lnTo>
                      <a:pt x="3" y="31"/>
                    </a:lnTo>
                    <a:lnTo>
                      <a:pt x="3" y="23"/>
                    </a:lnTo>
                    <a:lnTo>
                      <a:pt x="0" y="17"/>
                    </a:lnTo>
                    <a:lnTo>
                      <a:pt x="0" y="10"/>
                    </a:lnTo>
                    <a:lnTo>
                      <a:pt x="10" y="10"/>
                    </a:lnTo>
                    <a:lnTo>
                      <a:pt x="10" y="6"/>
                    </a:lnTo>
                    <a:lnTo>
                      <a:pt x="12" y="5"/>
                    </a:lnTo>
                    <a:lnTo>
                      <a:pt x="13" y="2"/>
                    </a:lnTo>
                    <a:lnTo>
                      <a:pt x="14" y="1"/>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1259">
                <a:extLst>
                  <a:ext uri="{FF2B5EF4-FFF2-40B4-BE49-F238E27FC236}">
                    <a16:creationId xmlns:a16="http://schemas.microsoft.com/office/drawing/2014/main" id="{B2AF5143-F395-4F7C-99EB-0B0F63BDEB1D}"/>
                  </a:ext>
                </a:extLst>
              </p:cNvPr>
              <p:cNvSpPr>
                <a:spLocks/>
              </p:cNvSpPr>
              <p:nvPr/>
            </p:nvSpPr>
            <p:spPr bwMode="auto">
              <a:xfrm>
                <a:off x="3218366" y="2018369"/>
                <a:ext cx="41451" cy="33161"/>
              </a:xfrm>
              <a:custGeom>
                <a:avLst/>
                <a:gdLst/>
                <a:ahLst/>
                <a:cxnLst>
                  <a:cxn ang="0">
                    <a:pos x="0" y="0"/>
                  </a:cxn>
                  <a:cxn ang="0">
                    <a:pos x="6" y="1"/>
                  </a:cxn>
                  <a:cxn ang="0">
                    <a:pos x="10" y="5"/>
                  </a:cxn>
                  <a:cxn ang="0">
                    <a:pos x="15" y="9"/>
                  </a:cxn>
                  <a:cxn ang="0">
                    <a:pos x="20" y="11"/>
                  </a:cxn>
                  <a:cxn ang="0">
                    <a:pos x="20" y="14"/>
                  </a:cxn>
                  <a:cxn ang="0">
                    <a:pos x="18" y="15"/>
                  </a:cxn>
                  <a:cxn ang="0">
                    <a:pos x="16" y="16"/>
                  </a:cxn>
                  <a:cxn ang="0">
                    <a:pos x="11" y="16"/>
                  </a:cxn>
                  <a:cxn ang="0">
                    <a:pos x="10" y="14"/>
                  </a:cxn>
                  <a:cxn ang="0">
                    <a:pos x="6" y="11"/>
                  </a:cxn>
                  <a:cxn ang="0">
                    <a:pos x="3" y="9"/>
                  </a:cxn>
                  <a:cxn ang="0">
                    <a:pos x="2" y="6"/>
                  </a:cxn>
                  <a:cxn ang="0">
                    <a:pos x="0" y="2"/>
                  </a:cxn>
                  <a:cxn ang="0">
                    <a:pos x="0" y="0"/>
                  </a:cxn>
                </a:cxnLst>
                <a:rect l="0" t="0" r="r" b="b"/>
                <a:pathLst>
                  <a:path w="20" h="16">
                    <a:moveTo>
                      <a:pt x="0" y="0"/>
                    </a:moveTo>
                    <a:lnTo>
                      <a:pt x="6" y="1"/>
                    </a:lnTo>
                    <a:lnTo>
                      <a:pt x="10" y="5"/>
                    </a:lnTo>
                    <a:lnTo>
                      <a:pt x="15" y="9"/>
                    </a:lnTo>
                    <a:lnTo>
                      <a:pt x="20" y="11"/>
                    </a:lnTo>
                    <a:lnTo>
                      <a:pt x="20" y="14"/>
                    </a:lnTo>
                    <a:lnTo>
                      <a:pt x="18" y="15"/>
                    </a:lnTo>
                    <a:lnTo>
                      <a:pt x="16" y="16"/>
                    </a:lnTo>
                    <a:lnTo>
                      <a:pt x="11" y="16"/>
                    </a:lnTo>
                    <a:lnTo>
                      <a:pt x="10" y="14"/>
                    </a:lnTo>
                    <a:lnTo>
                      <a:pt x="6" y="11"/>
                    </a:lnTo>
                    <a:lnTo>
                      <a:pt x="3" y="9"/>
                    </a:lnTo>
                    <a:lnTo>
                      <a:pt x="2" y="6"/>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260">
                <a:extLst>
                  <a:ext uri="{FF2B5EF4-FFF2-40B4-BE49-F238E27FC236}">
                    <a16:creationId xmlns:a16="http://schemas.microsoft.com/office/drawing/2014/main" id="{79EB2BE9-09C1-43D8-A8E5-BDA0E09AB5B7}"/>
                  </a:ext>
                </a:extLst>
              </p:cNvPr>
              <p:cNvSpPr>
                <a:spLocks/>
              </p:cNvSpPr>
              <p:nvPr/>
            </p:nvSpPr>
            <p:spPr bwMode="auto">
              <a:xfrm>
                <a:off x="3243236" y="2132357"/>
                <a:ext cx="29015" cy="22799"/>
              </a:xfrm>
              <a:custGeom>
                <a:avLst/>
                <a:gdLst/>
                <a:ahLst/>
                <a:cxnLst>
                  <a:cxn ang="0">
                    <a:pos x="11" y="0"/>
                  </a:cxn>
                  <a:cxn ang="0">
                    <a:pos x="11" y="1"/>
                  </a:cxn>
                  <a:cxn ang="0">
                    <a:pos x="13" y="3"/>
                  </a:cxn>
                  <a:cxn ang="0">
                    <a:pos x="14" y="5"/>
                  </a:cxn>
                  <a:cxn ang="0">
                    <a:pos x="14" y="9"/>
                  </a:cxn>
                  <a:cxn ang="0">
                    <a:pos x="11" y="11"/>
                  </a:cxn>
                  <a:cxn ang="0">
                    <a:pos x="0" y="11"/>
                  </a:cxn>
                  <a:cxn ang="0">
                    <a:pos x="1" y="8"/>
                  </a:cxn>
                  <a:cxn ang="0">
                    <a:pos x="3" y="5"/>
                  </a:cxn>
                  <a:cxn ang="0">
                    <a:pos x="5" y="3"/>
                  </a:cxn>
                  <a:cxn ang="0">
                    <a:pos x="8" y="1"/>
                  </a:cxn>
                  <a:cxn ang="0">
                    <a:pos x="11" y="0"/>
                  </a:cxn>
                </a:cxnLst>
                <a:rect l="0" t="0" r="r" b="b"/>
                <a:pathLst>
                  <a:path w="14" h="11">
                    <a:moveTo>
                      <a:pt x="11" y="0"/>
                    </a:moveTo>
                    <a:lnTo>
                      <a:pt x="11" y="1"/>
                    </a:lnTo>
                    <a:lnTo>
                      <a:pt x="13" y="3"/>
                    </a:lnTo>
                    <a:lnTo>
                      <a:pt x="14" y="5"/>
                    </a:lnTo>
                    <a:lnTo>
                      <a:pt x="14" y="9"/>
                    </a:lnTo>
                    <a:lnTo>
                      <a:pt x="11" y="11"/>
                    </a:lnTo>
                    <a:lnTo>
                      <a:pt x="0" y="11"/>
                    </a:lnTo>
                    <a:lnTo>
                      <a:pt x="1" y="8"/>
                    </a:lnTo>
                    <a:lnTo>
                      <a:pt x="3" y="5"/>
                    </a:lnTo>
                    <a:lnTo>
                      <a:pt x="5" y="3"/>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261">
                <a:extLst>
                  <a:ext uri="{FF2B5EF4-FFF2-40B4-BE49-F238E27FC236}">
                    <a16:creationId xmlns:a16="http://schemas.microsoft.com/office/drawing/2014/main" id="{8F49B56B-7BBF-40E3-8F72-5CA1DD9A99BA}"/>
                  </a:ext>
                </a:extLst>
              </p:cNvPr>
              <p:cNvSpPr>
                <a:spLocks/>
              </p:cNvSpPr>
              <p:nvPr/>
            </p:nvSpPr>
            <p:spPr bwMode="auto">
              <a:xfrm>
                <a:off x="3228729" y="1933394"/>
                <a:ext cx="155441" cy="84975"/>
              </a:xfrm>
              <a:custGeom>
                <a:avLst/>
                <a:gdLst/>
                <a:ahLst/>
                <a:cxnLst>
                  <a:cxn ang="0">
                    <a:pos x="10" y="0"/>
                  </a:cxn>
                  <a:cxn ang="0">
                    <a:pos x="17" y="0"/>
                  </a:cxn>
                  <a:cxn ang="0">
                    <a:pos x="20" y="3"/>
                  </a:cxn>
                  <a:cxn ang="0">
                    <a:pos x="22" y="4"/>
                  </a:cxn>
                  <a:cxn ang="0">
                    <a:pos x="26" y="8"/>
                  </a:cxn>
                  <a:cxn ang="0">
                    <a:pos x="31" y="8"/>
                  </a:cxn>
                  <a:cxn ang="0">
                    <a:pos x="32" y="6"/>
                  </a:cxn>
                  <a:cxn ang="0">
                    <a:pos x="35" y="4"/>
                  </a:cxn>
                  <a:cxn ang="0">
                    <a:pos x="40" y="4"/>
                  </a:cxn>
                  <a:cxn ang="0">
                    <a:pos x="44" y="8"/>
                  </a:cxn>
                  <a:cxn ang="0">
                    <a:pos x="45" y="11"/>
                  </a:cxn>
                  <a:cxn ang="0">
                    <a:pos x="46" y="12"/>
                  </a:cxn>
                  <a:cxn ang="0">
                    <a:pos x="47" y="14"/>
                  </a:cxn>
                  <a:cxn ang="0">
                    <a:pos x="50" y="14"/>
                  </a:cxn>
                  <a:cxn ang="0">
                    <a:pos x="51" y="12"/>
                  </a:cxn>
                  <a:cxn ang="0">
                    <a:pos x="54" y="11"/>
                  </a:cxn>
                  <a:cxn ang="0">
                    <a:pos x="55" y="11"/>
                  </a:cxn>
                  <a:cxn ang="0">
                    <a:pos x="59" y="12"/>
                  </a:cxn>
                  <a:cxn ang="0">
                    <a:pos x="61" y="13"/>
                  </a:cxn>
                  <a:cxn ang="0">
                    <a:pos x="67" y="19"/>
                  </a:cxn>
                  <a:cxn ang="0">
                    <a:pos x="65" y="22"/>
                  </a:cxn>
                  <a:cxn ang="0">
                    <a:pos x="64" y="24"/>
                  </a:cxn>
                  <a:cxn ang="0">
                    <a:pos x="66" y="26"/>
                  </a:cxn>
                  <a:cxn ang="0">
                    <a:pos x="69" y="28"/>
                  </a:cxn>
                  <a:cxn ang="0">
                    <a:pos x="72" y="29"/>
                  </a:cxn>
                  <a:cxn ang="0">
                    <a:pos x="75" y="34"/>
                  </a:cxn>
                  <a:cxn ang="0">
                    <a:pos x="75" y="37"/>
                  </a:cxn>
                  <a:cxn ang="0">
                    <a:pos x="74" y="38"/>
                  </a:cxn>
                  <a:cxn ang="0">
                    <a:pos x="71" y="39"/>
                  </a:cxn>
                  <a:cxn ang="0">
                    <a:pos x="70" y="41"/>
                  </a:cxn>
                  <a:cxn ang="0">
                    <a:pos x="64" y="41"/>
                  </a:cxn>
                  <a:cxn ang="0">
                    <a:pos x="54" y="31"/>
                  </a:cxn>
                  <a:cxn ang="0">
                    <a:pos x="45" y="31"/>
                  </a:cxn>
                  <a:cxn ang="0">
                    <a:pos x="40" y="29"/>
                  </a:cxn>
                  <a:cxn ang="0">
                    <a:pos x="36" y="28"/>
                  </a:cxn>
                  <a:cxn ang="0">
                    <a:pos x="31" y="28"/>
                  </a:cxn>
                  <a:cxn ang="0">
                    <a:pos x="30" y="27"/>
                  </a:cxn>
                  <a:cxn ang="0">
                    <a:pos x="27" y="26"/>
                  </a:cxn>
                  <a:cxn ang="0">
                    <a:pos x="23" y="26"/>
                  </a:cxn>
                  <a:cxn ang="0">
                    <a:pos x="21" y="27"/>
                  </a:cxn>
                  <a:cxn ang="0">
                    <a:pos x="11" y="27"/>
                  </a:cxn>
                  <a:cxn ang="0">
                    <a:pos x="8" y="26"/>
                  </a:cxn>
                  <a:cxn ang="0">
                    <a:pos x="6" y="23"/>
                  </a:cxn>
                  <a:cxn ang="0">
                    <a:pos x="8" y="21"/>
                  </a:cxn>
                  <a:cxn ang="0">
                    <a:pos x="12" y="21"/>
                  </a:cxn>
                  <a:cxn ang="0">
                    <a:pos x="15" y="19"/>
                  </a:cxn>
                  <a:cxn ang="0">
                    <a:pos x="18" y="19"/>
                  </a:cxn>
                  <a:cxn ang="0">
                    <a:pos x="17" y="18"/>
                  </a:cxn>
                  <a:cxn ang="0">
                    <a:pos x="17" y="16"/>
                  </a:cxn>
                  <a:cxn ang="0">
                    <a:pos x="18" y="14"/>
                  </a:cxn>
                  <a:cxn ang="0">
                    <a:pos x="13" y="14"/>
                  </a:cxn>
                  <a:cxn ang="0">
                    <a:pos x="11" y="16"/>
                  </a:cxn>
                  <a:cxn ang="0">
                    <a:pos x="6" y="16"/>
                  </a:cxn>
                  <a:cxn ang="0">
                    <a:pos x="5" y="14"/>
                  </a:cxn>
                  <a:cxn ang="0">
                    <a:pos x="7" y="9"/>
                  </a:cxn>
                  <a:cxn ang="0">
                    <a:pos x="3" y="9"/>
                  </a:cxn>
                  <a:cxn ang="0">
                    <a:pos x="1" y="8"/>
                  </a:cxn>
                  <a:cxn ang="0">
                    <a:pos x="0" y="7"/>
                  </a:cxn>
                  <a:cxn ang="0">
                    <a:pos x="0" y="4"/>
                  </a:cxn>
                  <a:cxn ang="0">
                    <a:pos x="3" y="3"/>
                  </a:cxn>
                  <a:cxn ang="0">
                    <a:pos x="6" y="2"/>
                  </a:cxn>
                  <a:cxn ang="0">
                    <a:pos x="10" y="0"/>
                  </a:cxn>
                </a:cxnLst>
                <a:rect l="0" t="0" r="r" b="b"/>
                <a:pathLst>
                  <a:path w="75" h="41">
                    <a:moveTo>
                      <a:pt x="10" y="0"/>
                    </a:moveTo>
                    <a:lnTo>
                      <a:pt x="17" y="0"/>
                    </a:lnTo>
                    <a:lnTo>
                      <a:pt x="20" y="3"/>
                    </a:lnTo>
                    <a:lnTo>
                      <a:pt x="22" y="4"/>
                    </a:lnTo>
                    <a:lnTo>
                      <a:pt x="26" y="8"/>
                    </a:lnTo>
                    <a:lnTo>
                      <a:pt x="31" y="8"/>
                    </a:lnTo>
                    <a:lnTo>
                      <a:pt x="32" y="6"/>
                    </a:lnTo>
                    <a:lnTo>
                      <a:pt x="35" y="4"/>
                    </a:lnTo>
                    <a:lnTo>
                      <a:pt x="40" y="4"/>
                    </a:lnTo>
                    <a:lnTo>
                      <a:pt x="44" y="8"/>
                    </a:lnTo>
                    <a:lnTo>
                      <a:pt x="45" y="11"/>
                    </a:lnTo>
                    <a:lnTo>
                      <a:pt x="46" y="12"/>
                    </a:lnTo>
                    <a:lnTo>
                      <a:pt x="47" y="14"/>
                    </a:lnTo>
                    <a:lnTo>
                      <a:pt x="50" y="14"/>
                    </a:lnTo>
                    <a:lnTo>
                      <a:pt x="51" y="12"/>
                    </a:lnTo>
                    <a:lnTo>
                      <a:pt x="54" y="11"/>
                    </a:lnTo>
                    <a:lnTo>
                      <a:pt x="55" y="11"/>
                    </a:lnTo>
                    <a:lnTo>
                      <a:pt x="59" y="12"/>
                    </a:lnTo>
                    <a:lnTo>
                      <a:pt x="61" y="13"/>
                    </a:lnTo>
                    <a:lnTo>
                      <a:pt x="67" y="19"/>
                    </a:lnTo>
                    <a:lnTo>
                      <a:pt x="65" y="22"/>
                    </a:lnTo>
                    <a:lnTo>
                      <a:pt x="64" y="24"/>
                    </a:lnTo>
                    <a:lnTo>
                      <a:pt x="66" y="26"/>
                    </a:lnTo>
                    <a:lnTo>
                      <a:pt x="69" y="28"/>
                    </a:lnTo>
                    <a:lnTo>
                      <a:pt x="72" y="29"/>
                    </a:lnTo>
                    <a:lnTo>
                      <a:pt x="75" y="34"/>
                    </a:lnTo>
                    <a:lnTo>
                      <a:pt x="75" y="37"/>
                    </a:lnTo>
                    <a:lnTo>
                      <a:pt x="74" y="38"/>
                    </a:lnTo>
                    <a:lnTo>
                      <a:pt x="71" y="39"/>
                    </a:lnTo>
                    <a:lnTo>
                      <a:pt x="70" y="41"/>
                    </a:lnTo>
                    <a:lnTo>
                      <a:pt x="64" y="41"/>
                    </a:lnTo>
                    <a:lnTo>
                      <a:pt x="54" y="31"/>
                    </a:lnTo>
                    <a:lnTo>
                      <a:pt x="45" y="31"/>
                    </a:lnTo>
                    <a:lnTo>
                      <a:pt x="40" y="29"/>
                    </a:lnTo>
                    <a:lnTo>
                      <a:pt x="36" y="28"/>
                    </a:lnTo>
                    <a:lnTo>
                      <a:pt x="31" y="28"/>
                    </a:lnTo>
                    <a:lnTo>
                      <a:pt x="30" y="27"/>
                    </a:lnTo>
                    <a:lnTo>
                      <a:pt x="27" y="26"/>
                    </a:lnTo>
                    <a:lnTo>
                      <a:pt x="23" y="26"/>
                    </a:lnTo>
                    <a:lnTo>
                      <a:pt x="21" y="27"/>
                    </a:lnTo>
                    <a:lnTo>
                      <a:pt x="11" y="27"/>
                    </a:lnTo>
                    <a:lnTo>
                      <a:pt x="8" y="26"/>
                    </a:lnTo>
                    <a:lnTo>
                      <a:pt x="6" y="23"/>
                    </a:lnTo>
                    <a:lnTo>
                      <a:pt x="8" y="21"/>
                    </a:lnTo>
                    <a:lnTo>
                      <a:pt x="12" y="21"/>
                    </a:lnTo>
                    <a:lnTo>
                      <a:pt x="15" y="19"/>
                    </a:lnTo>
                    <a:lnTo>
                      <a:pt x="18" y="19"/>
                    </a:lnTo>
                    <a:lnTo>
                      <a:pt x="17" y="18"/>
                    </a:lnTo>
                    <a:lnTo>
                      <a:pt x="17" y="16"/>
                    </a:lnTo>
                    <a:lnTo>
                      <a:pt x="18" y="14"/>
                    </a:lnTo>
                    <a:lnTo>
                      <a:pt x="13" y="14"/>
                    </a:lnTo>
                    <a:lnTo>
                      <a:pt x="11" y="16"/>
                    </a:lnTo>
                    <a:lnTo>
                      <a:pt x="6" y="16"/>
                    </a:lnTo>
                    <a:lnTo>
                      <a:pt x="5" y="14"/>
                    </a:lnTo>
                    <a:lnTo>
                      <a:pt x="7" y="9"/>
                    </a:lnTo>
                    <a:lnTo>
                      <a:pt x="3" y="9"/>
                    </a:lnTo>
                    <a:lnTo>
                      <a:pt x="1" y="8"/>
                    </a:lnTo>
                    <a:lnTo>
                      <a:pt x="0" y="7"/>
                    </a:lnTo>
                    <a:lnTo>
                      <a:pt x="0" y="4"/>
                    </a:lnTo>
                    <a:lnTo>
                      <a:pt x="3" y="3"/>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262">
                <a:extLst>
                  <a:ext uri="{FF2B5EF4-FFF2-40B4-BE49-F238E27FC236}">
                    <a16:creationId xmlns:a16="http://schemas.microsoft.com/office/drawing/2014/main" id="{CCC4B9CB-D596-46DD-A307-3593ACB318A3}"/>
                  </a:ext>
                </a:extLst>
              </p:cNvPr>
              <p:cNvSpPr>
                <a:spLocks/>
              </p:cNvSpPr>
              <p:nvPr/>
            </p:nvSpPr>
            <p:spPr bwMode="auto">
              <a:xfrm>
                <a:off x="3301267" y="2003860"/>
                <a:ext cx="31089" cy="14508"/>
              </a:xfrm>
              <a:custGeom>
                <a:avLst/>
                <a:gdLst/>
                <a:ahLst/>
                <a:cxnLst>
                  <a:cxn ang="0">
                    <a:pos x="5" y="0"/>
                  </a:cxn>
                  <a:cxn ang="0">
                    <a:pos x="9" y="0"/>
                  </a:cxn>
                  <a:cxn ang="0">
                    <a:pos x="10" y="2"/>
                  </a:cxn>
                  <a:cxn ang="0">
                    <a:pos x="15" y="4"/>
                  </a:cxn>
                  <a:cxn ang="0">
                    <a:pos x="14" y="5"/>
                  </a:cxn>
                  <a:cxn ang="0">
                    <a:pos x="10" y="7"/>
                  </a:cxn>
                  <a:cxn ang="0">
                    <a:pos x="0" y="7"/>
                  </a:cxn>
                  <a:cxn ang="0">
                    <a:pos x="0" y="3"/>
                  </a:cxn>
                  <a:cxn ang="0">
                    <a:pos x="2" y="3"/>
                  </a:cxn>
                  <a:cxn ang="0">
                    <a:pos x="5" y="0"/>
                  </a:cxn>
                </a:cxnLst>
                <a:rect l="0" t="0" r="r" b="b"/>
                <a:pathLst>
                  <a:path w="15" h="7">
                    <a:moveTo>
                      <a:pt x="5" y="0"/>
                    </a:moveTo>
                    <a:lnTo>
                      <a:pt x="9" y="0"/>
                    </a:lnTo>
                    <a:lnTo>
                      <a:pt x="10" y="2"/>
                    </a:lnTo>
                    <a:lnTo>
                      <a:pt x="15" y="4"/>
                    </a:lnTo>
                    <a:lnTo>
                      <a:pt x="14" y="5"/>
                    </a:lnTo>
                    <a:lnTo>
                      <a:pt x="10" y="7"/>
                    </a:lnTo>
                    <a:lnTo>
                      <a:pt x="0" y="7"/>
                    </a:lnTo>
                    <a:lnTo>
                      <a:pt x="0" y="3"/>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263">
                <a:extLst>
                  <a:ext uri="{FF2B5EF4-FFF2-40B4-BE49-F238E27FC236}">
                    <a16:creationId xmlns:a16="http://schemas.microsoft.com/office/drawing/2014/main" id="{45BFF996-9A30-4373-A568-A4A3FC9918F5}"/>
                  </a:ext>
                </a:extLst>
              </p:cNvPr>
              <p:cNvSpPr>
                <a:spLocks/>
              </p:cNvSpPr>
              <p:nvPr/>
            </p:nvSpPr>
            <p:spPr bwMode="auto">
              <a:xfrm>
                <a:off x="3444272" y="2053601"/>
                <a:ext cx="412435" cy="130570"/>
              </a:xfrm>
              <a:custGeom>
                <a:avLst/>
                <a:gdLst/>
                <a:ahLst/>
                <a:cxnLst>
                  <a:cxn ang="0">
                    <a:pos x="12" y="0"/>
                  </a:cxn>
                  <a:cxn ang="0">
                    <a:pos x="29" y="5"/>
                  </a:cxn>
                  <a:cxn ang="0">
                    <a:pos x="40" y="14"/>
                  </a:cxn>
                  <a:cxn ang="0">
                    <a:pos x="51" y="15"/>
                  </a:cxn>
                  <a:cxn ang="0">
                    <a:pos x="55" y="12"/>
                  </a:cxn>
                  <a:cxn ang="0">
                    <a:pos x="63" y="14"/>
                  </a:cxn>
                  <a:cxn ang="0">
                    <a:pos x="65" y="18"/>
                  </a:cxn>
                  <a:cxn ang="0">
                    <a:pos x="71" y="19"/>
                  </a:cxn>
                  <a:cxn ang="0">
                    <a:pos x="78" y="22"/>
                  </a:cxn>
                  <a:cxn ang="0">
                    <a:pos x="81" y="24"/>
                  </a:cxn>
                  <a:cxn ang="0">
                    <a:pos x="66" y="28"/>
                  </a:cxn>
                  <a:cxn ang="0">
                    <a:pos x="73" y="32"/>
                  </a:cxn>
                  <a:cxn ang="0">
                    <a:pos x="84" y="33"/>
                  </a:cxn>
                  <a:cxn ang="0">
                    <a:pos x="81" y="34"/>
                  </a:cxn>
                  <a:cxn ang="0">
                    <a:pos x="86" y="38"/>
                  </a:cxn>
                  <a:cxn ang="0">
                    <a:pos x="101" y="41"/>
                  </a:cxn>
                  <a:cxn ang="0">
                    <a:pos x="130" y="41"/>
                  </a:cxn>
                  <a:cxn ang="0">
                    <a:pos x="167" y="32"/>
                  </a:cxn>
                  <a:cxn ang="0">
                    <a:pos x="192" y="36"/>
                  </a:cxn>
                  <a:cxn ang="0">
                    <a:pos x="197" y="44"/>
                  </a:cxn>
                  <a:cxn ang="0">
                    <a:pos x="194" y="46"/>
                  </a:cxn>
                  <a:cxn ang="0">
                    <a:pos x="199" y="48"/>
                  </a:cxn>
                  <a:cxn ang="0">
                    <a:pos x="190" y="59"/>
                  </a:cxn>
                  <a:cxn ang="0">
                    <a:pos x="174" y="63"/>
                  </a:cxn>
                  <a:cxn ang="0">
                    <a:pos x="162" y="62"/>
                  </a:cxn>
                  <a:cxn ang="0">
                    <a:pos x="158" y="59"/>
                  </a:cxn>
                  <a:cxn ang="0">
                    <a:pos x="153" y="57"/>
                  </a:cxn>
                  <a:cxn ang="0">
                    <a:pos x="147" y="62"/>
                  </a:cxn>
                  <a:cxn ang="0">
                    <a:pos x="108" y="63"/>
                  </a:cxn>
                  <a:cxn ang="0">
                    <a:pos x="95" y="61"/>
                  </a:cxn>
                  <a:cxn ang="0">
                    <a:pos x="89" y="56"/>
                  </a:cxn>
                  <a:cxn ang="0">
                    <a:pos x="83" y="61"/>
                  </a:cxn>
                  <a:cxn ang="0">
                    <a:pos x="78" y="63"/>
                  </a:cxn>
                  <a:cxn ang="0">
                    <a:pos x="60" y="57"/>
                  </a:cxn>
                  <a:cxn ang="0">
                    <a:pos x="49" y="44"/>
                  </a:cxn>
                  <a:cxn ang="0">
                    <a:pos x="52" y="38"/>
                  </a:cxn>
                  <a:cxn ang="0">
                    <a:pos x="45" y="27"/>
                  </a:cxn>
                  <a:cxn ang="0">
                    <a:pos x="35" y="19"/>
                  </a:cxn>
                  <a:cxn ang="0">
                    <a:pos x="29" y="20"/>
                  </a:cxn>
                  <a:cxn ang="0">
                    <a:pos x="17" y="17"/>
                  </a:cxn>
                  <a:cxn ang="0">
                    <a:pos x="2" y="9"/>
                  </a:cxn>
                  <a:cxn ang="0">
                    <a:pos x="0" y="4"/>
                  </a:cxn>
                  <a:cxn ang="0">
                    <a:pos x="4" y="2"/>
                  </a:cxn>
                </a:cxnLst>
                <a:rect l="0" t="0" r="r" b="b"/>
                <a:pathLst>
                  <a:path w="199" h="63">
                    <a:moveTo>
                      <a:pt x="7" y="0"/>
                    </a:moveTo>
                    <a:lnTo>
                      <a:pt x="12" y="0"/>
                    </a:lnTo>
                    <a:lnTo>
                      <a:pt x="21" y="2"/>
                    </a:lnTo>
                    <a:lnTo>
                      <a:pt x="29" y="5"/>
                    </a:lnTo>
                    <a:lnTo>
                      <a:pt x="34" y="10"/>
                    </a:lnTo>
                    <a:lnTo>
                      <a:pt x="40" y="14"/>
                    </a:lnTo>
                    <a:lnTo>
                      <a:pt x="47" y="15"/>
                    </a:lnTo>
                    <a:lnTo>
                      <a:pt x="51" y="15"/>
                    </a:lnTo>
                    <a:lnTo>
                      <a:pt x="54" y="14"/>
                    </a:lnTo>
                    <a:lnTo>
                      <a:pt x="55" y="12"/>
                    </a:lnTo>
                    <a:lnTo>
                      <a:pt x="63" y="12"/>
                    </a:lnTo>
                    <a:lnTo>
                      <a:pt x="63" y="14"/>
                    </a:lnTo>
                    <a:lnTo>
                      <a:pt x="64" y="17"/>
                    </a:lnTo>
                    <a:lnTo>
                      <a:pt x="65" y="18"/>
                    </a:lnTo>
                    <a:lnTo>
                      <a:pt x="68" y="19"/>
                    </a:lnTo>
                    <a:lnTo>
                      <a:pt x="71" y="19"/>
                    </a:lnTo>
                    <a:lnTo>
                      <a:pt x="74" y="20"/>
                    </a:lnTo>
                    <a:lnTo>
                      <a:pt x="78" y="22"/>
                    </a:lnTo>
                    <a:lnTo>
                      <a:pt x="80" y="23"/>
                    </a:lnTo>
                    <a:lnTo>
                      <a:pt x="81" y="24"/>
                    </a:lnTo>
                    <a:lnTo>
                      <a:pt x="65" y="24"/>
                    </a:lnTo>
                    <a:lnTo>
                      <a:pt x="66" y="28"/>
                    </a:lnTo>
                    <a:lnTo>
                      <a:pt x="68" y="29"/>
                    </a:lnTo>
                    <a:lnTo>
                      <a:pt x="73" y="32"/>
                    </a:lnTo>
                    <a:lnTo>
                      <a:pt x="81" y="32"/>
                    </a:lnTo>
                    <a:lnTo>
                      <a:pt x="84" y="33"/>
                    </a:lnTo>
                    <a:lnTo>
                      <a:pt x="83" y="34"/>
                    </a:lnTo>
                    <a:lnTo>
                      <a:pt x="81" y="34"/>
                    </a:lnTo>
                    <a:lnTo>
                      <a:pt x="81" y="38"/>
                    </a:lnTo>
                    <a:lnTo>
                      <a:pt x="86" y="38"/>
                    </a:lnTo>
                    <a:lnTo>
                      <a:pt x="88" y="37"/>
                    </a:lnTo>
                    <a:lnTo>
                      <a:pt x="101" y="41"/>
                    </a:lnTo>
                    <a:lnTo>
                      <a:pt x="115" y="42"/>
                    </a:lnTo>
                    <a:lnTo>
                      <a:pt x="130" y="41"/>
                    </a:lnTo>
                    <a:lnTo>
                      <a:pt x="153" y="33"/>
                    </a:lnTo>
                    <a:lnTo>
                      <a:pt x="167" y="32"/>
                    </a:lnTo>
                    <a:lnTo>
                      <a:pt x="180" y="33"/>
                    </a:lnTo>
                    <a:lnTo>
                      <a:pt x="192" y="36"/>
                    </a:lnTo>
                    <a:lnTo>
                      <a:pt x="199" y="43"/>
                    </a:lnTo>
                    <a:lnTo>
                      <a:pt x="197" y="44"/>
                    </a:lnTo>
                    <a:lnTo>
                      <a:pt x="196" y="44"/>
                    </a:lnTo>
                    <a:lnTo>
                      <a:pt x="194" y="46"/>
                    </a:lnTo>
                    <a:lnTo>
                      <a:pt x="194" y="48"/>
                    </a:lnTo>
                    <a:lnTo>
                      <a:pt x="199" y="48"/>
                    </a:lnTo>
                    <a:lnTo>
                      <a:pt x="197" y="56"/>
                    </a:lnTo>
                    <a:lnTo>
                      <a:pt x="190" y="59"/>
                    </a:lnTo>
                    <a:lnTo>
                      <a:pt x="183" y="62"/>
                    </a:lnTo>
                    <a:lnTo>
                      <a:pt x="174" y="63"/>
                    </a:lnTo>
                    <a:lnTo>
                      <a:pt x="165" y="63"/>
                    </a:lnTo>
                    <a:lnTo>
                      <a:pt x="162" y="62"/>
                    </a:lnTo>
                    <a:lnTo>
                      <a:pt x="159" y="61"/>
                    </a:lnTo>
                    <a:lnTo>
                      <a:pt x="158" y="59"/>
                    </a:lnTo>
                    <a:lnTo>
                      <a:pt x="157" y="57"/>
                    </a:lnTo>
                    <a:lnTo>
                      <a:pt x="153" y="57"/>
                    </a:lnTo>
                    <a:lnTo>
                      <a:pt x="149" y="61"/>
                    </a:lnTo>
                    <a:lnTo>
                      <a:pt x="147" y="62"/>
                    </a:lnTo>
                    <a:lnTo>
                      <a:pt x="114" y="62"/>
                    </a:lnTo>
                    <a:lnTo>
                      <a:pt x="108" y="63"/>
                    </a:lnTo>
                    <a:lnTo>
                      <a:pt x="100" y="62"/>
                    </a:lnTo>
                    <a:lnTo>
                      <a:pt x="95" y="61"/>
                    </a:lnTo>
                    <a:lnTo>
                      <a:pt x="94" y="56"/>
                    </a:lnTo>
                    <a:lnTo>
                      <a:pt x="89" y="56"/>
                    </a:lnTo>
                    <a:lnTo>
                      <a:pt x="85" y="59"/>
                    </a:lnTo>
                    <a:lnTo>
                      <a:pt x="83" y="61"/>
                    </a:lnTo>
                    <a:lnTo>
                      <a:pt x="80" y="63"/>
                    </a:lnTo>
                    <a:lnTo>
                      <a:pt x="78" y="63"/>
                    </a:lnTo>
                    <a:lnTo>
                      <a:pt x="69" y="61"/>
                    </a:lnTo>
                    <a:lnTo>
                      <a:pt x="60" y="57"/>
                    </a:lnTo>
                    <a:lnTo>
                      <a:pt x="52" y="51"/>
                    </a:lnTo>
                    <a:lnTo>
                      <a:pt x="49" y="44"/>
                    </a:lnTo>
                    <a:lnTo>
                      <a:pt x="49" y="42"/>
                    </a:lnTo>
                    <a:lnTo>
                      <a:pt x="52" y="38"/>
                    </a:lnTo>
                    <a:lnTo>
                      <a:pt x="54" y="38"/>
                    </a:lnTo>
                    <a:lnTo>
                      <a:pt x="45" y="27"/>
                    </a:lnTo>
                    <a:lnTo>
                      <a:pt x="37" y="17"/>
                    </a:lnTo>
                    <a:lnTo>
                      <a:pt x="35" y="19"/>
                    </a:lnTo>
                    <a:lnTo>
                      <a:pt x="32" y="20"/>
                    </a:lnTo>
                    <a:lnTo>
                      <a:pt x="29" y="20"/>
                    </a:lnTo>
                    <a:lnTo>
                      <a:pt x="24" y="19"/>
                    </a:lnTo>
                    <a:lnTo>
                      <a:pt x="17" y="17"/>
                    </a:lnTo>
                    <a:lnTo>
                      <a:pt x="9" y="13"/>
                    </a:lnTo>
                    <a:lnTo>
                      <a:pt x="2" y="9"/>
                    </a:lnTo>
                    <a:lnTo>
                      <a:pt x="0" y="7"/>
                    </a:lnTo>
                    <a:lnTo>
                      <a:pt x="0" y="4"/>
                    </a:lnTo>
                    <a:lnTo>
                      <a:pt x="2"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1264">
                <a:extLst>
                  <a:ext uri="{FF2B5EF4-FFF2-40B4-BE49-F238E27FC236}">
                    <a16:creationId xmlns:a16="http://schemas.microsoft.com/office/drawing/2014/main" id="{6AF4DF76-11CB-4D26-8397-AF8BFE4EAF2E}"/>
                  </a:ext>
                </a:extLst>
              </p:cNvPr>
              <p:cNvSpPr>
                <a:spLocks/>
              </p:cNvSpPr>
              <p:nvPr/>
            </p:nvSpPr>
            <p:spPr bwMode="auto">
              <a:xfrm>
                <a:off x="3448417" y="2124067"/>
                <a:ext cx="72539" cy="55959"/>
              </a:xfrm>
              <a:custGeom>
                <a:avLst/>
                <a:gdLst/>
                <a:ahLst/>
                <a:cxnLst>
                  <a:cxn ang="0">
                    <a:pos x="14" y="0"/>
                  </a:cxn>
                  <a:cxn ang="0">
                    <a:pos x="22" y="0"/>
                  </a:cxn>
                  <a:cxn ang="0">
                    <a:pos x="33" y="8"/>
                  </a:cxn>
                  <a:cxn ang="0">
                    <a:pos x="34" y="10"/>
                  </a:cxn>
                  <a:cxn ang="0">
                    <a:pos x="35" y="14"/>
                  </a:cxn>
                  <a:cxn ang="0">
                    <a:pos x="35" y="18"/>
                  </a:cxn>
                  <a:cxn ang="0">
                    <a:pos x="34" y="22"/>
                  </a:cxn>
                  <a:cxn ang="0">
                    <a:pos x="33" y="24"/>
                  </a:cxn>
                  <a:cxn ang="0">
                    <a:pos x="30" y="25"/>
                  </a:cxn>
                  <a:cxn ang="0">
                    <a:pos x="27" y="27"/>
                  </a:cxn>
                  <a:cxn ang="0">
                    <a:pos x="23" y="25"/>
                  </a:cxn>
                  <a:cxn ang="0">
                    <a:pos x="17" y="23"/>
                  </a:cxn>
                  <a:cxn ang="0">
                    <a:pos x="9" y="19"/>
                  </a:cxn>
                  <a:cxn ang="0">
                    <a:pos x="3" y="17"/>
                  </a:cxn>
                  <a:cxn ang="0">
                    <a:pos x="0" y="15"/>
                  </a:cxn>
                  <a:cxn ang="0">
                    <a:pos x="0" y="13"/>
                  </a:cxn>
                  <a:cxn ang="0">
                    <a:pos x="2" y="12"/>
                  </a:cxn>
                  <a:cxn ang="0">
                    <a:pos x="4" y="10"/>
                  </a:cxn>
                  <a:cxn ang="0">
                    <a:pos x="5" y="9"/>
                  </a:cxn>
                  <a:cxn ang="0">
                    <a:pos x="7" y="9"/>
                  </a:cxn>
                  <a:cxn ang="0">
                    <a:pos x="9" y="8"/>
                  </a:cxn>
                  <a:cxn ang="0">
                    <a:pos x="9" y="5"/>
                  </a:cxn>
                  <a:cxn ang="0">
                    <a:pos x="14" y="0"/>
                  </a:cxn>
                </a:cxnLst>
                <a:rect l="0" t="0" r="r" b="b"/>
                <a:pathLst>
                  <a:path w="35" h="27">
                    <a:moveTo>
                      <a:pt x="14" y="0"/>
                    </a:moveTo>
                    <a:lnTo>
                      <a:pt x="22" y="0"/>
                    </a:lnTo>
                    <a:lnTo>
                      <a:pt x="33" y="8"/>
                    </a:lnTo>
                    <a:lnTo>
                      <a:pt x="34" y="10"/>
                    </a:lnTo>
                    <a:lnTo>
                      <a:pt x="35" y="14"/>
                    </a:lnTo>
                    <a:lnTo>
                      <a:pt x="35" y="18"/>
                    </a:lnTo>
                    <a:lnTo>
                      <a:pt x="34" y="22"/>
                    </a:lnTo>
                    <a:lnTo>
                      <a:pt x="33" y="24"/>
                    </a:lnTo>
                    <a:lnTo>
                      <a:pt x="30" y="25"/>
                    </a:lnTo>
                    <a:lnTo>
                      <a:pt x="27" y="27"/>
                    </a:lnTo>
                    <a:lnTo>
                      <a:pt x="23" y="25"/>
                    </a:lnTo>
                    <a:lnTo>
                      <a:pt x="17" y="23"/>
                    </a:lnTo>
                    <a:lnTo>
                      <a:pt x="9" y="19"/>
                    </a:lnTo>
                    <a:lnTo>
                      <a:pt x="3" y="17"/>
                    </a:lnTo>
                    <a:lnTo>
                      <a:pt x="0" y="15"/>
                    </a:lnTo>
                    <a:lnTo>
                      <a:pt x="0" y="13"/>
                    </a:lnTo>
                    <a:lnTo>
                      <a:pt x="2" y="12"/>
                    </a:lnTo>
                    <a:lnTo>
                      <a:pt x="4" y="10"/>
                    </a:lnTo>
                    <a:lnTo>
                      <a:pt x="5" y="9"/>
                    </a:lnTo>
                    <a:lnTo>
                      <a:pt x="7" y="9"/>
                    </a:lnTo>
                    <a:lnTo>
                      <a:pt x="9" y="8"/>
                    </a:lnTo>
                    <a:lnTo>
                      <a:pt x="9"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1265">
                <a:extLst>
                  <a:ext uri="{FF2B5EF4-FFF2-40B4-BE49-F238E27FC236}">
                    <a16:creationId xmlns:a16="http://schemas.microsoft.com/office/drawing/2014/main" id="{771CF420-4C47-4008-ACC5-9B328B363896}"/>
                  </a:ext>
                </a:extLst>
              </p:cNvPr>
              <p:cNvSpPr>
                <a:spLocks/>
              </p:cNvSpPr>
              <p:nvPr/>
            </p:nvSpPr>
            <p:spPr bwMode="auto">
              <a:xfrm>
                <a:off x="3456708" y="2018369"/>
                <a:ext cx="68394" cy="20725"/>
              </a:xfrm>
              <a:custGeom>
                <a:avLst/>
                <a:gdLst/>
                <a:ahLst/>
                <a:cxnLst>
                  <a:cxn ang="0">
                    <a:pos x="18" y="0"/>
                  </a:cxn>
                  <a:cxn ang="0">
                    <a:pos x="33" y="0"/>
                  </a:cxn>
                  <a:cxn ang="0">
                    <a:pos x="33" y="7"/>
                  </a:cxn>
                  <a:cxn ang="0">
                    <a:pos x="31" y="9"/>
                  </a:cxn>
                  <a:cxn ang="0">
                    <a:pos x="29" y="10"/>
                  </a:cxn>
                  <a:cxn ang="0">
                    <a:pos x="23" y="10"/>
                  </a:cxn>
                  <a:cxn ang="0">
                    <a:pos x="16" y="9"/>
                  </a:cxn>
                  <a:cxn ang="0">
                    <a:pos x="9" y="6"/>
                  </a:cxn>
                  <a:cxn ang="0">
                    <a:pos x="3" y="5"/>
                  </a:cxn>
                  <a:cxn ang="0">
                    <a:pos x="0" y="5"/>
                  </a:cxn>
                  <a:cxn ang="0">
                    <a:pos x="8" y="2"/>
                  </a:cxn>
                  <a:cxn ang="0">
                    <a:pos x="18" y="0"/>
                  </a:cxn>
                </a:cxnLst>
                <a:rect l="0" t="0" r="r" b="b"/>
                <a:pathLst>
                  <a:path w="33" h="10">
                    <a:moveTo>
                      <a:pt x="18" y="0"/>
                    </a:moveTo>
                    <a:lnTo>
                      <a:pt x="33" y="0"/>
                    </a:lnTo>
                    <a:lnTo>
                      <a:pt x="33" y="7"/>
                    </a:lnTo>
                    <a:lnTo>
                      <a:pt x="31" y="9"/>
                    </a:lnTo>
                    <a:lnTo>
                      <a:pt x="29" y="10"/>
                    </a:lnTo>
                    <a:lnTo>
                      <a:pt x="23" y="10"/>
                    </a:lnTo>
                    <a:lnTo>
                      <a:pt x="16" y="9"/>
                    </a:lnTo>
                    <a:lnTo>
                      <a:pt x="9" y="6"/>
                    </a:lnTo>
                    <a:lnTo>
                      <a:pt x="3" y="5"/>
                    </a:lnTo>
                    <a:lnTo>
                      <a:pt x="0" y="5"/>
                    </a:lnTo>
                    <a:lnTo>
                      <a:pt x="8"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266">
                <a:extLst>
                  <a:ext uri="{FF2B5EF4-FFF2-40B4-BE49-F238E27FC236}">
                    <a16:creationId xmlns:a16="http://schemas.microsoft.com/office/drawing/2014/main" id="{A98393A9-31D5-4546-B004-948619CD8C64}"/>
                  </a:ext>
                </a:extLst>
              </p:cNvPr>
              <p:cNvSpPr>
                <a:spLocks/>
              </p:cNvSpPr>
              <p:nvPr/>
            </p:nvSpPr>
            <p:spPr bwMode="auto">
              <a:xfrm>
                <a:off x="3406967" y="1956193"/>
                <a:ext cx="78756" cy="58031"/>
              </a:xfrm>
              <a:custGeom>
                <a:avLst/>
                <a:gdLst/>
                <a:ahLst/>
                <a:cxnLst>
                  <a:cxn ang="0">
                    <a:pos x="7" y="0"/>
                  </a:cxn>
                  <a:cxn ang="0">
                    <a:pos x="9" y="0"/>
                  </a:cxn>
                  <a:cxn ang="0">
                    <a:pos x="10" y="2"/>
                  </a:cxn>
                  <a:cxn ang="0">
                    <a:pos x="14" y="3"/>
                  </a:cxn>
                  <a:cxn ang="0">
                    <a:pos x="17" y="5"/>
                  </a:cxn>
                  <a:cxn ang="0">
                    <a:pos x="20" y="6"/>
                  </a:cxn>
                  <a:cxn ang="0">
                    <a:pos x="24" y="6"/>
                  </a:cxn>
                  <a:cxn ang="0">
                    <a:pos x="24" y="8"/>
                  </a:cxn>
                  <a:cxn ang="0">
                    <a:pos x="25" y="10"/>
                  </a:cxn>
                  <a:cxn ang="0">
                    <a:pos x="28" y="11"/>
                  </a:cxn>
                  <a:cxn ang="0">
                    <a:pos x="34" y="11"/>
                  </a:cxn>
                  <a:cxn ang="0">
                    <a:pos x="37" y="12"/>
                  </a:cxn>
                  <a:cxn ang="0">
                    <a:pos x="38" y="12"/>
                  </a:cxn>
                  <a:cxn ang="0">
                    <a:pos x="38" y="25"/>
                  </a:cxn>
                  <a:cxn ang="0">
                    <a:pos x="28" y="27"/>
                  </a:cxn>
                  <a:cxn ang="0">
                    <a:pos x="18" y="28"/>
                  </a:cxn>
                  <a:cxn ang="0">
                    <a:pos x="12" y="27"/>
                  </a:cxn>
                  <a:cxn ang="0">
                    <a:pos x="9" y="25"/>
                  </a:cxn>
                  <a:cxn ang="0">
                    <a:pos x="9" y="23"/>
                  </a:cxn>
                  <a:cxn ang="0">
                    <a:pos x="12" y="22"/>
                  </a:cxn>
                  <a:cxn ang="0">
                    <a:pos x="13" y="22"/>
                  </a:cxn>
                  <a:cxn ang="0">
                    <a:pos x="14" y="21"/>
                  </a:cxn>
                  <a:cxn ang="0">
                    <a:pos x="12" y="18"/>
                  </a:cxn>
                  <a:cxn ang="0">
                    <a:pos x="8" y="16"/>
                  </a:cxn>
                  <a:cxn ang="0">
                    <a:pos x="5" y="15"/>
                  </a:cxn>
                  <a:cxn ang="0">
                    <a:pos x="3" y="12"/>
                  </a:cxn>
                  <a:cxn ang="0">
                    <a:pos x="1" y="10"/>
                  </a:cxn>
                  <a:cxn ang="0">
                    <a:pos x="0" y="6"/>
                  </a:cxn>
                  <a:cxn ang="0">
                    <a:pos x="3" y="1"/>
                  </a:cxn>
                  <a:cxn ang="0">
                    <a:pos x="7" y="0"/>
                  </a:cxn>
                </a:cxnLst>
                <a:rect l="0" t="0" r="r" b="b"/>
                <a:pathLst>
                  <a:path w="38" h="28">
                    <a:moveTo>
                      <a:pt x="7" y="0"/>
                    </a:moveTo>
                    <a:lnTo>
                      <a:pt x="9" y="0"/>
                    </a:lnTo>
                    <a:lnTo>
                      <a:pt x="10" y="2"/>
                    </a:lnTo>
                    <a:lnTo>
                      <a:pt x="14" y="3"/>
                    </a:lnTo>
                    <a:lnTo>
                      <a:pt x="17" y="5"/>
                    </a:lnTo>
                    <a:lnTo>
                      <a:pt x="20" y="6"/>
                    </a:lnTo>
                    <a:lnTo>
                      <a:pt x="24" y="6"/>
                    </a:lnTo>
                    <a:lnTo>
                      <a:pt x="24" y="8"/>
                    </a:lnTo>
                    <a:lnTo>
                      <a:pt x="25" y="10"/>
                    </a:lnTo>
                    <a:lnTo>
                      <a:pt x="28" y="11"/>
                    </a:lnTo>
                    <a:lnTo>
                      <a:pt x="34" y="11"/>
                    </a:lnTo>
                    <a:lnTo>
                      <a:pt x="37" y="12"/>
                    </a:lnTo>
                    <a:lnTo>
                      <a:pt x="38" y="12"/>
                    </a:lnTo>
                    <a:lnTo>
                      <a:pt x="38" y="25"/>
                    </a:lnTo>
                    <a:lnTo>
                      <a:pt x="28" y="27"/>
                    </a:lnTo>
                    <a:lnTo>
                      <a:pt x="18" y="28"/>
                    </a:lnTo>
                    <a:lnTo>
                      <a:pt x="12" y="27"/>
                    </a:lnTo>
                    <a:lnTo>
                      <a:pt x="9" y="25"/>
                    </a:lnTo>
                    <a:lnTo>
                      <a:pt x="9" y="23"/>
                    </a:lnTo>
                    <a:lnTo>
                      <a:pt x="12" y="22"/>
                    </a:lnTo>
                    <a:lnTo>
                      <a:pt x="13" y="22"/>
                    </a:lnTo>
                    <a:lnTo>
                      <a:pt x="14" y="21"/>
                    </a:lnTo>
                    <a:lnTo>
                      <a:pt x="12" y="18"/>
                    </a:lnTo>
                    <a:lnTo>
                      <a:pt x="8" y="16"/>
                    </a:lnTo>
                    <a:lnTo>
                      <a:pt x="5" y="15"/>
                    </a:lnTo>
                    <a:lnTo>
                      <a:pt x="3" y="12"/>
                    </a:lnTo>
                    <a:lnTo>
                      <a:pt x="1" y="10"/>
                    </a:lnTo>
                    <a:lnTo>
                      <a:pt x="0" y="6"/>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267">
                <a:extLst>
                  <a:ext uri="{FF2B5EF4-FFF2-40B4-BE49-F238E27FC236}">
                    <a16:creationId xmlns:a16="http://schemas.microsoft.com/office/drawing/2014/main" id="{892C5F5F-EAE9-4903-B4E7-15784B3DC9ED}"/>
                  </a:ext>
                </a:extLst>
              </p:cNvPr>
              <p:cNvSpPr>
                <a:spLocks/>
              </p:cNvSpPr>
              <p:nvPr/>
            </p:nvSpPr>
            <p:spPr bwMode="auto">
              <a:xfrm>
                <a:off x="3377951" y="1898162"/>
                <a:ext cx="29015" cy="18653"/>
              </a:xfrm>
              <a:custGeom>
                <a:avLst/>
                <a:gdLst/>
                <a:ahLst/>
                <a:cxnLst>
                  <a:cxn ang="0">
                    <a:pos x="0" y="0"/>
                  </a:cxn>
                  <a:cxn ang="0">
                    <a:pos x="14" y="0"/>
                  </a:cxn>
                  <a:cxn ang="0">
                    <a:pos x="14" y="9"/>
                  </a:cxn>
                  <a:cxn ang="0">
                    <a:pos x="7" y="9"/>
                  </a:cxn>
                  <a:cxn ang="0">
                    <a:pos x="4" y="6"/>
                  </a:cxn>
                  <a:cxn ang="0">
                    <a:pos x="2" y="5"/>
                  </a:cxn>
                  <a:cxn ang="0">
                    <a:pos x="0" y="2"/>
                  </a:cxn>
                  <a:cxn ang="0">
                    <a:pos x="0" y="0"/>
                  </a:cxn>
                </a:cxnLst>
                <a:rect l="0" t="0" r="r" b="b"/>
                <a:pathLst>
                  <a:path w="14" h="9">
                    <a:moveTo>
                      <a:pt x="0" y="0"/>
                    </a:moveTo>
                    <a:lnTo>
                      <a:pt x="14" y="0"/>
                    </a:lnTo>
                    <a:lnTo>
                      <a:pt x="14" y="9"/>
                    </a:lnTo>
                    <a:lnTo>
                      <a:pt x="7" y="9"/>
                    </a:lnTo>
                    <a:lnTo>
                      <a:pt x="4" y="6"/>
                    </a:lnTo>
                    <a:lnTo>
                      <a:pt x="2"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268">
                <a:extLst>
                  <a:ext uri="{FF2B5EF4-FFF2-40B4-BE49-F238E27FC236}">
                    <a16:creationId xmlns:a16="http://schemas.microsoft.com/office/drawing/2014/main" id="{8D6CE311-0167-42A8-B264-6407DE9E9706}"/>
                  </a:ext>
                </a:extLst>
              </p:cNvPr>
              <p:cNvSpPr>
                <a:spLocks/>
              </p:cNvSpPr>
              <p:nvPr/>
            </p:nvSpPr>
            <p:spPr bwMode="auto">
              <a:xfrm>
                <a:off x="3462925" y="1821477"/>
                <a:ext cx="259067" cy="178238"/>
              </a:xfrm>
              <a:custGeom>
                <a:avLst/>
                <a:gdLst/>
                <a:ahLst/>
                <a:cxnLst>
                  <a:cxn ang="0">
                    <a:pos x="47" y="5"/>
                  </a:cxn>
                  <a:cxn ang="0">
                    <a:pos x="55" y="17"/>
                  </a:cxn>
                  <a:cxn ang="0">
                    <a:pos x="61" y="23"/>
                  </a:cxn>
                  <a:cxn ang="0">
                    <a:pos x="71" y="23"/>
                  </a:cxn>
                  <a:cxn ang="0">
                    <a:pos x="80" y="26"/>
                  </a:cxn>
                  <a:cxn ang="0">
                    <a:pos x="82" y="33"/>
                  </a:cxn>
                  <a:cxn ang="0">
                    <a:pos x="89" y="29"/>
                  </a:cxn>
                  <a:cxn ang="0">
                    <a:pos x="96" y="28"/>
                  </a:cxn>
                  <a:cxn ang="0">
                    <a:pos x="100" y="38"/>
                  </a:cxn>
                  <a:cxn ang="0">
                    <a:pos x="99" y="44"/>
                  </a:cxn>
                  <a:cxn ang="0">
                    <a:pos x="105" y="46"/>
                  </a:cxn>
                  <a:cxn ang="0">
                    <a:pos x="125" y="52"/>
                  </a:cxn>
                  <a:cxn ang="0">
                    <a:pos x="115" y="60"/>
                  </a:cxn>
                  <a:cxn ang="0">
                    <a:pos x="105" y="67"/>
                  </a:cxn>
                  <a:cxn ang="0">
                    <a:pos x="96" y="73"/>
                  </a:cxn>
                  <a:cxn ang="0">
                    <a:pos x="91" y="70"/>
                  </a:cxn>
                  <a:cxn ang="0">
                    <a:pos x="87" y="67"/>
                  </a:cxn>
                  <a:cxn ang="0">
                    <a:pos x="86" y="73"/>
                  </a:cxn>
                  <a:cxn ang="0">
                    <a:pos x="90" y="78"/>
                  </a:cxn>
                  <a:cxn ang="0">
                    <a:pos x="81" y="85"/>
                  </a:cxn>
                  <a:cxn ang="0">
                    <a:pos x="71" y="78"/>
                  </a:cxn>
                  <a:cxn ang="0">
                    <a:pos x="67" y="83"/>
                  </a:cxn>
                  <a:cxn ang="0">
                    <a:pos x="49" y="85"/>
                  </a:cxn>
                  <a:cxn ang="0">
                    <a:pos x="42" y="78"/>
                  </a:cxn>
                  <a:cxn ang="0">
                    <a:pos x="43" y="76"/>
                  </a:cxn>
                  <a:cxn ang="0">
                    <a:pos x="30" y="66"/>
                  </a:cxn>
                  <a:cxn ang="0">
                    <a:pos x="47" y="58"/>
                  </a:cxn>
                  <a:cxn ang="0">
                    <a:pos x="51" y="56"/>
                  </a:cxn>
                  <a:cxn ang="0">
                    <a:pos x="37" y="56"/>
                  </a:cxn>
                  <a:cxn ang="0">
                    <a:pos x="30" y="58"/>
                  </a:cxn>
                  <a:cxn ang="0">
                    <a:pos x="26" y="52"/>
                  </a:cxn>
                  <a:cxn ang="0">
                    <a:pos x="15" y="56"/>
                  </a:cxn>
                  <a:cxn ang="0">
                    <a:pos x="17" y="51"/>
                  </a:cxn>
                  <a:cxn ang="0">
                    <a:pos x="15" y="46"/>
                  </a:cxn>
                  <a:cxn ang="0">
                    <a:pos x="0" y="33"/>
                  </a:cxn>
                  <a:cxn ang="0">
                    <a:pos x="12" y="36"/>
                  </a:cxn>
                  <a:cxn ang="0">
                    <a:pos x="22" y="34"/>
                  </a:cxn>
                  <a:cxn ang="0">
                    <a:pos x="3" y="23"/>
                  </a:cxn>
                  <a:cxn ang="0">
                    <a:pos x="17" y="21"/>
                  </a:cxn>
                  <a:cxn ang="0">
                    <a:pos x="25" y="24"/>
                  </a:cxn>
                  <a:cxn ang="0">
                    <a:pos x="26" y="18"/>
                  </a:cxn>
                  <a:cxn ang="0">
                    <a:pos x="16" y="19"/>
                  </a:cxn>
                  <a:cxn ang="0">
                    <a:pos x="12" y="14"/>
                  </a:cxn>
                  <a:cxn ang="0">
                    <a:pos x="35" y="9"/>
                  </a:cxn>
                  <a:cxn ang="0">
                    <a:pos x="22" y="3"/>
                  </a:cxn>
                </a:cxnLst>
                <a:rect l="0" t="0" r="r" b="b"/>
                <a:pathLst>
                  <a:path w="125" h="86">
                    <a:moveTo>
                      <a:pt x="22" y="0"/>
                    </a:moveTo>
                    <a:lnTo>
                      <a:pt x="36" y="3"/>
                    </a:lnTo>
                    <a:lnTo>
                      <a:pt x="47" y="5"/>
                    </a:lnTo>
                    <a:lnTo>
                      <a:pt x="52" y="10"/>
                    </a:lnTo>
                    <a:lnTo>
                      <a:pt x="54" y="13"/>
                    </a:lnTo>
                    <a:lnTo>
                      <a:pt x="55" y="17"/>
                    </a:lnTo>
                    <a:lnTo>
                      <a:pt x="56" y="19"/>
                    </a:lnTo>
                    <a:lnTo>
                      <a:pt x="59" y="22"/>
                    </a:lnTo>
                    <a:lnTo>
                      <a:pt x="61" y="23"/>
                    </a:lnTo>
                    <a:lnTo>
                      <a:pt x="65" y="24"/>
                    </a:lnTo>
                    <a:lnTo>
                      <a:pt x="67" y="24"/>
                    </a:lnTo>
                    <a:lnTo>
                      <a:pt x="71" y="23"/>
                    </a:lnTo>
                    <a:lnTo>
                      <a:pt x="74" y="23"/>
                    </a:lnTo>
                    <a:lnTo>
                      <a:pt x="77" y="24"/>
                    </a:lnTo>
                    <a:lnTo>
                      <a:pt x="80" y="26"/>
                    </a:lnTo>
                    <a:lnTo>
                      <a:pt x="81" y="28"/>
                    </a:lnTo>
                    <a:lnTo>
                      <a:pt x="82" y="29"/>
                    </a:lnTo>
                    <a:lnTo>
                      <a:pt x="82" y="33"/>
                    </a:lnTo>
                    <a:lnTo>
                      <a:pt x="84" y="36"/>
                    </a:lnTo>
                    <a:lnTo>
                      <a:pt x="89" y="36"/>
                    </a:lnTo>
                    <a:lnTo>
                      <a:pt x="89" y="29"/>
                    </a:lnTo>
                    <a:lnTo>
                      <a:pt x="87" y="27"/>
                    </a:lnTo>
                    <a:lnTo>
                      <a:pt x="94" y="27"/>
                    </a:lnTo>
                    <a:lnTo>
                      <a:pt x="96" y="28"/>
                    </a:lnTo>
                    <a:lnTo>
                      <a:pt x="96" y="36"/>
                    </a:lnTo>
                    <a:lnTo>
                      <a:pt x="97" y="37"/>
                    </a:lnTo>
                    <a:lnTo>
                      <a:pt x="100" y="38"/>
                    </a:lnTo>
                    <a:lnTo>
                      <a:pt x="101" y="39"/>
                    </a:lnTo>
                    <a:lnTo>
                      <a:pt x="101" y="42"/>
                    </a:lnTo>
                    <a:lnTo>
                      <a:pt x="99" y="44"/>
                    </a:lnTo>
                    <a:lnTo>
                      <a:pt x="99" y="47"/>
                    </a:lnTo>
                    <a:lnTo>
                      <a:pt x="104" y="47"/>
                    </a:lnTo>
                    <a:lnTo>
                      <a:pt x="105" y="46"/>
                    </a:lnTo>
                    <a:lnTo>
                      <a:pt x="111" y="47"/>
                    </a:lnTo>
                    <a:lnTo>
                      <a:pt x="119" y="49"/>
                    </a:lnTo>
                    <a:lnTo>
                      <a:pt x="125" y="52"/>
                    </a:lnTo>
                    <a:lnTo>
                      <a:pt x="125" y="58"/>
                    </a:lnTo>
                    <a:lnTo>
                      <a:pt x="124" y="60"/>
                    </a:lnTo>
                    <a:lnTo>
                      <a:pt x="115" y="60"/>
                    </a:lnTo>
                    <a:lnTo>
                      <a:pt x="111" y="61"/>
                    </a:lnTo>
                    <a:lnTo>
                      <a:pt x="107" y="63"/>
                    </a:lnTo>
                    <a:lnTo>
                      <a:pt x="105" y="67"/>
                    </a:lnTo>
                    <a:lnTo>
                      <a:pt x="101" y="70"/>
                    </a:lnTo>
                    <a:lnTo>
                      <a:pt x="99" y="72"/>
                    </a:lnTo>
                    <a:lnTo>
                      <a:pt x="96" y="73"/>
                    </a:lnTo>
                    <a:lnTo>
                      <a:pt x="94" y="73"/>
                    </a:lnTo>
                    <a:lnTo>
                      <a:pt x="92" y="72"/>
                    </a:lnTo>
                    <a:lnTo>
                      <a:pt x="91" y="70"/>
                    </a:lnTo>
                    <a:lnTo>
                      <a:pt x="91" y="67"/>
                    </a:lnTo>
                    <a:lnTo>
                      <a:pt x="90" y="65"/>
                    </a:lnTo>
                    <a:lnTo>
                      <a:pt x="87" y="67"/>
                    </a:lnTo>
                    <a:lnTo>
                      <a:pt x="86" y="70"/>
                    </a:lnTo>
                    <a:lnTo>
                      <a:pt x="85" y="71"/>
                    </a:lnTo>
                    <a:lnTo>
                      <a:pt x="86" y="73"/>
                    </a:lnTo>
                    <a:lnTo>
                      <a:pt x="87" y="75"/>
                    </a:lnTo>
                    <a:lnTo>
                      <a:pt x="89" y="77"/>
                    </a:lnTo>
                    <a:lnTo>
                      <a:pt x="90" y="78"/>
                    </a:lnTo>
                    <a:lnTo>
                      <a:pt x="84" y="78"/>
                    </a:lnTo>
                    <a:lnTo>
                      <a:pt x="84" y="85"/>
                    </a:lnTo>
                    <a:lnTo>
                      <a:pt x="81" y="85"/>
                    </a:lnTo>
                    <a:lnTo>
                      <a:pt x="77" y="82"/>
                    </a:lnTo>
                    <a:lnTo>
                      <a:pt x="75" y="81"/>
                    </a:lnTo>
                    <a:lnTo>
                      <a:pt x="71" y="78"/>
                    </a:lnTo>
                    <a:lnTo>
                      <a:pt x="69" y="77"/>
                    </a:lnTo>
                    <a:lnTo>
                      <a:pt x="69" y="81"/>
                    </a:lnTo>
                    <a:lnTo>
                      <a:pt x="67" y="83"/>
                    </a:lnTo>
                    <a:lnTo>
                      <a:pt x="62" y="86"/>
                    </a:lnTo>
                    <a:lnTo>
                      <a:pt x="52" y="86"/>
                    </a:lnTo>
                    <a:lnTo>
                      <a:pt x="49" y="85"/>
                    </a:lnTo>
                    <a:lnTo>
                      <a:pt x="46" y="83"/>
                    </a:lnTo>
                    <a:lnTo>
                      <a:pt x="43" y="81"/>
                    </a:lnTo>
                    <a:lnTo>
                      <a:pt x="42" y="78"/>
                    </a:lnTo>
                    <a:lnTo>
                      <a:pt x="45" y="78"/>
                    </a:lnTo>
                    <a:lnTo>
                      <a:pt x="47" y="76"/>
                    </a:lnTo>
                    <a:lnTo>
                      <a:pt x="43" y="76"/>
                    </a:lnTo>
                    <a:lnTo>
                      <a:pt x="36" y="73"/>
                    </a:lnTo>
                    <a:lnTo>
                      <a:pt x="31" y="68"/>
                    </a:lnTo>
                    <a:lnTo>
                      <a:pt x="30" y="66"/>
                    </a:lnTo>
                    <a:lnTo>
                      <a:pt x="32" y="62"/>
                    </a:lnTo>
                    <a:lnTo>
                      <a:pt x="38" y="60"/>
                    </a:lnTo>
                    <a:lnTo>
                      <a:pt x="47" y="58"/>
                    </a:lnTo>
                    <a:lnTo>
                      <a:pt x="60" y="58"/>
                    </a:lnTo>
                    <a:lnTo>
                      <a:pt x="56" y="57"/>
                    </a:lnTo>
                    <a:lnTo>
                      <a:pt x="51" y="56"/>
                    </a:lnTo>
                    <a:lnTo>
                      <a:pt x="47" y="54"/>
                    </a:lnTo>
                    <a:lnTo>
                      <a:pt x="40" y="54"/>
                    </a:lnTo>
                    <a:lnTo>
                      <a:pt x="37" y="56"/>
                    </a:lnTo>
                    <a:lnTo>
                      <a:pt x="36" y="57"/>
                    </a:lnTo>
                    <a:lnTo>
                      <a:pt x="33" y="58"/>
                    </a:lnTo>
                    <a:lnTo>
                      <a:pt x="30" y="58"/>
                    </a:lnTo>
                    <a:lnTo>
                      <a:pt x="27" y="56"/>
                    </a:lnTo>
                    <a:lnTo>
                      <a:pt x="27" y="53"/>
                    </a:lnTo>
                    <a:lnTo>
                      <a:pt x="26" y="52"/>
                    </a:lnTo>
                    <a:lnTo>
                      <a:pt x="21" y="54"/>
                    </a:lnTo>
                    <a:lnTo>
                      <a:pt x="20" y="56"/>
                    </a:lnTo>
                    <a:lnTo>
                      <a:pt x="15" y="56"/>
                    </a:lnTo>
                    <a:lnTo>
                      <a:pt x="13" y="54"/>
                    </a:lnTo>
                    <a:lnTo>
                      <a:pt x="13" y="52"/>
                    </a:lnTo>
                    <a:lnTo>
                      <a:pt x="17" y="51"/>
                    </a:lnTo>
                    <a:lnTo>
                      <a:pt x="20" y="49"/>
                    </a:lnTo>
                    <a:lnTo>
                      <a:pt x="23" y="46"/>
                    </a:lnTo>
                    <a:lnTo>
                      <a:pt x="15" y="46"/>
                    </a:lnTo>
                    <a:lnTo>
                      <a:pt x="7" y="43"/>
                    </a:lnTo>
                    <a:lnTo>
                      <a:pt x="2" y="39"/>
                    </a:lnTo>
                    <a:lnTo>
                      <a:pt x="0" y="33"/>
                    </a:lnTo>
                    <a:lnTo>
                      <a:pt x="6" y="33"/>
                    </a:lnTo>
                    <a:lnTo>
                      <a:pt x="8" y="34"/>
                    </a:lnTo>
                    <a:lnTo>
                      <a:pt x="12" y="36"/>
                    </a:lnTo>
                    <a:lnTo>
                      <a:pt x="15" y="37"/>
                    </a:lnTo>
                    <a:lnTo>
                      <a:pt x="20" y="37"/>
                    </a:lnTo>
                    <a:lnTo>
                      <a:pt x="22" y="34"/>
                    </a:lnTo>
                    <a:lnTo>
                      <a:pt x="7" y="29"/>
                    </a:lnTo>
                    <a:lnTo>
                      <a:pt x="3" y="26"/>
                    </a:lnTo>
                    <a:lnTo>
                      <a:pt x="3" y="23"/>
                    </a:lnTo>
                    <a:lnTo>
                      <a:pt x="5" y="22"/>
                    </a:lnTo>
                    <a:lnTo>
                      <a:pt x="7" y="21"/>
                    </a:lnTo>
                    <a:lnTo>
                      <a:pt x="17" y="21"/>
                    </a:lnTo>
                    <a:lnTo>
                      <a:pt x="20" y="22"/>
                    </a:lnTo>
                    <a:lnTo>
                      <a:pt x="21" y="24"/>
                    </a:lnTo>
                    <a:lnTo>
                      <a:pt x="25" y="24"/>
                    </a:lnTo>
                    <a:lnTo>
                      <a:pt x="26" y="22"/>
                    </a:lnTo>
                    <a:lnTo>
                      <a:pt x="28" y="19"/>
                    </a:lnTo>
                    <a:lnTo>
                      <a:pt x="26" y="18"/>
                    </a:lnTo>
                    <a:lnTo>
                      <a:pt x="22" y="18"/>
                    </a:lnTo>
                    <a:lnTo>
                      <a:pt x="20" y="19"/>
                    </a:lnTo>
                    <a:lnTo>
                      <a:pt x="16" y="19"/>
                    </a:lnTo>
                    <a:lnTo>
                      <a:pt x="15" y="18"/>
                    </a:lnTo>
                    <a:lnTo>
                      <a:pt x="13" y="16"/>
                    </a:lnTo>
                    <a:lnTo>
                      <a:pt x="12" y="14"/>
                    </a:lnTo>
                    <a:lnTo>
                      <a:pt x="12" y="13"/>
                    </a:lnTo>
                    <a:lnTo>
                      <a:pt x="20" y="9"/>
                    </a:lnTo>
                    <a:lnTo>
                      <a:pt x="35" y="9"/>
                    </a:lnTo>
                    <a:lnTo>
                      <a:pt x="30" y="7"/>
                    </a:lnTo>
                    <a:lnTo>
                      <a:pt x="26" y="7"/>
                    </a:lnTo>
                    <a:lnTo>
                      <a:pt x="22" y="3"/>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269">
                <a:extLst>
                  <a:ext uri="{FF2B5EF4-FFF2-40B4-BE49-F238E27FC236}">
                    <a16:creationId xmlns:a16="http://schemas.microsoft.com/office/drawing/2014/main" id="{8162A9CD-D5A8-4E10-9886-ACE0A30016CE}"/>
                  </a:ext>
                </a:extLst>
              </p:cNvPr>
              <p:cNvSpPr>
                <a:spLocks/>
              </p:cNvSpPr>
              <p:nvPr/>
            </p:nvSpPr>
            <p:spPr bwMode="auto">
              <a:xfrm>
                <a:off x="3672251" y="2559299"/>
                <a:ext cx="172021" cy="107772"/>
              </a:xfrm>
              <a:custGeom>
                <a:avLst/>
                <a:gdLst/>
                <a:ahLst/>
                <a:cxnLst>
                  <a:cxn ang="0">
                    <a:pos x="24" y="0"/>
                  </a:cxn>
                  <a:cxn ang="0">
                    <a:pos x="25" y="4"/>
                  </a:cxn>
                  <a:cxn ang="0">
                    <a:pos x="27" y="7"/>
                  </a:cxn>
                  <a:cxn ang="0">
                    <a:pos x="29" y="9"/>
                  </a:cxn>
                  <a:cxn ang="0">
                    <a:pos x="30" y="12"/>
                  </a:cxn>
                  <a:cxn ang="0">
                    <a:pos x="34" y="8"/>
                  </a:cxn>
                  <a:cxn ang="0">
                    <a:pos x="40" y="14"/>
                  </a:cxn>
                  <a:cxn ang="0">
                    <a:pos x="48" y="17"/>
                  </a:cxn>
                  <a:cxn ang="0">
                    <a:pos x="57" y="19"/>
                  </a:cxn>
                  <a:cxn ang="0">
                    <a:pos x="63" y="24"/>
                  </a:cxn>
                  <a:cxn ang="0">
                    <a:pos x="63" y="27"/>
                  </a:cxn>
                  <a:cxn ang="0">
                    <a:pos x="64" y="29"/>
                  </a:cxn>
                  <a:cxn ang="0">
                    <a:pos x="64" y="31"/>
                  </a:cxn>
                  <a:cxn ang="0">
                    <a:pos x="65" y="32"/>
                  </a:cxn>
                  <a:cxn ang="0">
                    <a:pos x="69" y="34"/>
                  </a:cxn>
                  <a:cxn ang="0">
                    <a:pos x="72" y="34"/>
                  </a:cxn>
                  <a:cxn ang="0">
                    <a:pos x="75" y="36"/>
                  </a:cxn>
                  <a:cxn ang="0">
                    <a:pos x="78" y="37"/>
                  </a:cxn>
                  <a:cxn ang="0">
                    <a:pos x="80" y="37"/>
                  </a:cxn>
                  <a:cxn ang="0">
                    <a:pos x="83" y="39"/>
                  </a:cxn>
                  <a:cxn ang="0">
                    <a:pos x="79" y="42"/>
                  </a:cxn>
                  <a:cxn ang="0">
                    <a:pos x="75" y="43"/>
                  </a:cxn>
                  <a:cxn ang="0">
                    <a:pos x="73" y="44"/>
                  </a:cxn>
                  <a:cxn ang="0">
                    <a:pos x="58" y="44"/>
                  </a:cxn>
                  <a:cxn ang="0">
                    <a:pos x="55" y="43"/>
                  </a:cxn>
                  <a:cxn ang="0">
                    <a:pos x="54" y="41"/>
                  </a:cxn>
                  <a:cxn ang="0">
                    <a:pos x="49" y="38"/>
                  </a:cxn>
                  <a:cxn ang="0">
                    <a:pos x="47" y="36"/>
                  </a:cxn>
                  <a:cxn ang="0">
                    <a:pos x="44" y="34"/>
                  </a:cxn>
                  <a:cxn ang="0">
                    <a:pos x="43" y="34"/>
                  </a:cxn>
                  <a:cxn ang="0">
                    <a:pos x="40" y="42"/>
                  </a:cxn>
                  <a:cxn ang="0">
                    <a:pos x="37" y="44"/>
                  </a:cxn>
                  <a:cxn ang="0">
                    <a:pos x="34" y="47"/>
                  </a:cxn>
                  <a:cxn ang="0">
                    <a:pos x="30" y="49"/>
                  </a:cxn>
                  <a:cxn ang="0">
                    <a:pos x="24" y="49"/>
                  </a:cxn>
                  <a:cxn ang="0">
                    <a:pos x="22" y="52"/>
                  </a:cxn>
                  <a:cxn ang="0">
                    <a:pos x="18" y="52"/>
                  </a:cxn>
                  <a:cxn ang="0">
                    <a:pos x="17" y="51"/>
                  </a:cxn>
                  <a:cxn ang="0">
                    <a:pos x="17" y="47"/>
                  </a:cxn>
                  <a:cxn ang="0">
                    <a:pos x="18" y="44"/>
                  </a:cxn>
                  <a:cxn ang="0">
                    <a:pos x="0" y="44"/>
                  </a:cxn>
                  <a:cxn ang="0">
                    <a:pos x="0" y="42"/>
                  </a:cxn>
                  <a:cxn ang="0">
                    <a:pos x="1" y="39"/>
                  </a:cxn>
                  <a:cxn ang="0">
                    <a:pos x="4" y="37"/>
                  </a:cxn>
                  <a:cxn ang="0">
                    <a:pos x="5" y="37"/>
                  </a:cxn>
                  <a:cxn ang="0">
                    <a:pos x="6" y="36"/>
                  </a:cxn>
                  <a:cxn ang="0">
                    <a:pos x="9" y="34"/>
                  </a:cxn>
                  <a:cxn ang="0">
                    <a:pos x="10" y="33"/>
                  </a:cxn>
                  <a:cxn ang="0">
                    <a:pos x="10" y="18"/>
                  </a:cxn>
                  <a:cxn ang="0">
                    <a:pos x="13" y="10"/>
                  </a:cxn>
                  <a:cxn ang="0">
                    <a:pos x="17" y="4"/>
                  </a:cxn>
                  <a:cxn ang="0">
                    <a:pos x="24" y="0"/>
                  </a:cxn>
                </a:cxnLst>
                <a:rect l="0" t="0" r="r" b="b"/>
                <a:pathLst>
                  <a:path w="83" h="52">
                    <a:moveTo>
                      <a:pt x="24" y="0"/>
                    </a:moveTo>
                    <a:lnTo>
                      <a:pt x="25" y="4"/>
                    </a:lnTo>
                    <a:lnTo>
                      <a:pt x="27" y="7"/>
                    </a:lnTo>
                    <a:lnTo>
                      <a:pt x="29" y="9"/>
                    </a:lnTo>
                    <a:lnTo>
                      <a:pt x="30" y="12"/>
                    </a:lnTo>
                    <a:lnTo>
                      <a:pt x="34" y="8"/>
                    </a:lnTo>
                    <a:lnTo>
                      <a:pt x="40" y="14"/>
                    </a:lnTo>
                    <a:lnTo>
                      <a:pt x="48" y="17"/>
                    </a:lnTo>
                    <a:lnTo>
                      <a:pt x="57" y="19"/>
                    </a:lnTo>
                    <a:lnTo>
                      <a:pt x="63" y="24"/>
                    </a:lnTo>
                    <a:lnTo>
                      <a:pt x="63" y="27"/>
                    </a:lnTo>
                    <a:lnTo>
                      <a:pt x="64" y="29"/>
                    </a:lnTo>
                    <a:lnTo>
                      <a:pt x="64" y="31"/>
                    </a:lnTo>
                    <a:lnTo>
                      <a:pt x="65" y="32"/>
                    </a:lnTo>
                    <a:lnTo>
                      <a:pt x="69" y="34"/>
                    </a:lnTo>
                    <a:lnTo>
                      <a:pt x="72" y="34"/>
                    </a:lnTo>
                    <a:lnTo>
                      <a:pt x="75" y="36"/>
                    </a:lnTo>
                    <a:lnTo>
                      <a:pt x="78" y="37"/>
                    </a:lnTo>
                    <a:lnTo>
                      <a:pt x="80" y="37"/>
                    </a:lnTo>
                    <a:lnTo>
                      <a:pt x="83" y="39"/>
                    </a:lnTo>
                    <a:lnTo>
                      <a:pt x="79" y="42"/>
                    </a:lnTo>
                    <a:lnTo>
                      <a:pt x="75" y="43"/>
                    </a:lnTo>
                    <a:lnTo>
                      <a:pt x="73" y="44"/>
                    </a:lnTo>
                    <a:lnTo>
                      <a:pt x="58" y="44"/>
                    </a:lnTo>
                    <a:lnTo>
                      <a:pt x="55" y="43"/>
                    </a:lnTo>
                    <a:lnTo>
                      <a:pt x="54" y="41"/>
                    </a:lnTo>
                    <a:lnTo>
                      <a:pt x="49" y="38"/>
                    </a:lnTo>
                    <a:lnTo>
                      <a:pt x="47" y="36"/>
                    </a:lnTo>
                    <a:lnTo>
                      <a:pt x="44" y="34"/>
                    </a:lnTo>
                    <a:lnTo>
                      <a:pt x="43" y="34"/>
                    </a:lnTo>
                    <a:lnTo>
                      <a:pt x="40" y="42"/>
                    </a:lnTo>
                    <a:lnTo>
                      <a:pt x="37" y="44"/>
                    </a:lnTo>
                    <a:lnTo>
                      <a:pt x="34" y="47"/>
                    </a:lnTo>
                    <a:lnTo>
                      <a:pt x="30" y="49"/>
                    </a:lnTo>
                    <a:lnTo>
                      <a:pt x="24" y="49"/>
                    </a:lnTo>
                    <a:lnTo>
                      <a:pt x="22" y="52"/>
                    </a:lnTo>
                    <a:lnTo>
                      <a:pt x="18" y="52"/>
                    </a:lnTo>
                    <a:lnTo>
                      <a:pt x="17" y="51"/>
                    </a:lnTo>
                    <a:lnTo>
                      <a:pt x="17" y="47"/>
                    </a:lnTo>
                    <a:lnTo>
                      <a:pt x="18" y="44"/>
                    </a:lnTo>
                    <a:lnTo>
                      <a:pt x="0" y="44"/>
                    </a:lnTo>
                    <a:lnTo>
                      <a:pt x="0" y="42"/>
                    </a:lnTo>
                    <a:lnTo>
                      <a:pt x="1" y="39"/>
                    </a:lnTo>
                    <a:lnTo>
                      <a:pt x="4" y="37"/>
                    </a:lnTo>
                    <a:lnTo>
                      <a:pt x="5" y="37"/>
                    </a:lnTo>
                    <a:lnTo>
                      <a:pt x="6" y="36"/>
                    </a:lnTo>
                    <a:lnTo>
                      <a:pt x="9" y="34"/>
                    </a:lnTo>
                    <a:lnTo>
                      <a:pt x="10" y="33"/>
                    </a:lnTo>
                    <a:lnTo>
                      <a:pt x="10" y="18"/>
                    </a:lnTo>
                    <a:lnTo>
                      <a:pt x="13" y="10"/>
                    </a:lnTo>
                    <a:lnTo>
                      <a:pt x="17"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270">
                <a:extLst>
                  <a:ext uri="{FF2B5EF4-FFF2-40B4-BE49-F238E27FC236}">
                    <a16:creationId xmlns:a16="http://schemas.microsoft.com/office/drawing/2014/main" id="{0F27D056-C1FE-47D0-80B2-6CA08A7E007C}"/>
                  </a:ext>
                </a:extLst>
              </p:cNvPr>
              <p:cNvSpPr>
                <a:spLocks/>
              </p:cNvSpPr>
              <p:nvPr/>
            </p:nvSpPr>
            <p:spPr bwMode="auto">
              <a:xfrm>
                <a:off x="3914737" y="2463963"/>
                <a:ext cx="53886" cy="41451"/>
              </a:xfrm>
              <a:custGeom>
                <a:avLst/>
                <a:gdLst/>
                <a:ahLst/>
                <a:cxnLst>
                  <a:cxn ang="0">
                    <a:pos x="12" y="0"/>
                  </a:cxn>
                  <a:cxn ang="0">
                    <a:pos x="20" y="1"/>
                  </a:cxn>
                  <a:cxn ang="0">
                    <a:pos x="24" y="5"/>
                  </a:cxn>
                  <a:cxn ang="0">
                    <a:pos x="26" y="11"/>
                  </a:cxn>
                  <a:cxn ang="0">
                    <a:pos x="24" y="16"/>
                  </a:cxn>
                  <a:cxn ang="0">
                    <a:pos x="16" y="19"/>
                  </a:cxn>
                  <a:cxn ang="0">
                    <a:pos x="14" y="20"/>
                  </a:cxn>
                  <a:cxn ang="0">
                    <a:pos x="11" y="20"/>
                  </a:cxn>
                  <a:cxn ang="0">
                    <a:pos x="6" y="19"/>
                  </a:cxn>
                  <a:cxn ang="0">
                    <a:pos x="4" y="17"/>
                  </a:cxn>
                  <a:cxn ang="0">
                    <a:pos x="1" y="14"/>
                  </a:cxn>
                  <a:cxn ang="0">
                    <a:pos x="0" y="11"/>
                  </a:cxn>
                  <a:cxn ang="0">
                    <a:pos x="2" y="5"/>
                  </a:cxn>
                  <a:cxn ang="0">
                    <a:pos x="6" y="1"/>
                  </a:cxn>
                  <a:cxn ang="0">
                    <a:pos x="12" y="0"/>
                  </a:cxn>
                </a:cxnLst>
                <a:rect l="0" t="0" r="r" b="b"/>
                <a:pathLst>
                  <a:path w="26" h="20">
                    <a:moveTo>
                      <a:pt x="12" y="0"/>
                    </a:moveTo>
                    <a:lnTo>
                      <a:pt x="20" y="1"/>
                    </a:lnTo>
                    <a:lnTo>
                      <a:pt x="24" y="5"/>
                    </a:lnTo>
                    <a:lnTo>
                      <a:pt x="26" y="11"/>
                    </a:lnTo>
                    <a:lnTo>
                      <a:pt x="24" y="16"/>
                    </a:lnTo>
                    <a:lnTo>
                      <a:pt x="16" y="19"/>
                    </a:lnTo>
                    <a:lnTo>
                      <a:pt x="14" y="20"/>
                    </a:lnTo>
                    <a:lnTo>
                      <a:pt x="11" y="20"/>
                    </a:lnTo>
                    <a:lnTo>
                      <a:pt x="6" y="19"/>
                    </a:lnTo>
                    <a:lnTo>
                      <a:pt x="4" y="17"/>
                    </a:lnTo>
                    <a:lnTo>
                      <a:pt x="1" y="14"/>
                    </a:lnTo>
                    <a:lnTo>
                      <a:pt x="0" y="11"/>
                    </a:lnTo>
                    <a:lnTo>
                      <a:pt x="2" y="5"/>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1271">
                <a:extLst>
                  <a:ext uri="{FF2B5EF4-FFF2-40B4-BE49-F238E27FC236}">
                    <a16:creationId xmlns:a16="http://schemas.microsoft.com/office/drawing/2014/main" id="{64302456-4F12-4894-8132-066E438B6773}"/>
                  </a:ext>
                </a:extLst>
              </p:cNvPr>
              <p:cNvSpPr>
                <a:spLocks/>
              </p:cNvSpPr>
              <p:nvPr/>
            </p:nvSpPr>
            <p:spPr bwMode="auto">
              <a:xfrm>
                <a:off x="3759297" y="2671216"/>
                <a:ext cx="43524" cy="35234"/>
              </a:xfrm>
              <a:custGeom>
                <a:avLst/>
                <a:gdLst/>
                <a:ahLst/>
                <a:cxnLst>
                  <a:cxn ang="0">
                    <a:pos x="16" y="0"/>
                  </a:cxn>
                  <a:cxn ang="0">
                    <a:pos x="17" y="0"/>
                  </a:cxn>
                  <a:cxn ang="0">
                    <a:pos x="18" y="2"/>
                  </a:cxn>
                  <a:cxn ang="0">
                    <a:pos x="21" y="3"/>
                  </a:cxn>
                  <a:cxn ang="0">
                    <a:pos x="16" y="8"/>
                  </a:cxn>
                  <a:cxn ang="0">
                    <a:pos x="7" y="14"/>
                  </a:cxn>
                  <a:cxn ang="0">
                    <a:pos x="0" y="17"/>
                  </a:cxn>
                  <a:cxn ang="0">
                    <a:pos x="0" y="12"/>
                  </a:cxn>
                  <a:cxn ang="0">
                    <a:pos x="2" y="8"/>
                  </a:cxn>
                  <a:cxn ang="0">
                    <a:pos x="6" y="5"/>
                  </a:cxn>
                  <a:cxn ang="0">
                    <a:pos x="8" y="4"/>
                  </a:cxn>
                  <a:cxn ang="0">
                    <a:pos x="10" y="2"/>
                  </a:cxn>
                  <a:cxn ang="0">
                    <a:pos x="13" y="2"/>
                  </a:cxn>
                  <a:cxn ang="0">
                    <a:pos x="16" y="0"/>
                  </a:cxn>
                </a:cxnLst>
                <a:rect l="0" t="0" r="r" b="b"/>
                <a:pathLst>
                  <a:path w="21" h="17">
                    <a:moveTo>
                      <a:pt x="16" y="0"/>
                    </a:moveTo>
                    <a:lnTo>
                      <a:pt x="17" y="0"/>
                    </a:lnTo>
                    <a:lnTo>
                      <a:pt x="18" y="2"/>
                    </a:lnTo>
                    <a:lnTo>
                      <a:pt x="21" y="3"/>
                    </a:lnTo>
                    <a:lnTo>
                      <a:pt x="16" y="8"/>
                    </a:lnTo>
                    <a:lnTo>
                      <a:pt x="7" y="14"/>
                    </a:lnTo>
                    <a:lnTo>
                      <a:pt x="0" y="17"/>
                    </a:lnTo>
                    <a:lnTo>
                      <a:pt x="0" y="12"/>
                    </a:lnTo>
                    <a:lnTo>
                      <a:pt x="2" y="8"/>
                    </a:lnTo>
                    <a:lnTo>
                      <a:pt x="6" y="5"/>
                    </a:lnTo>
                    <a:lnTo>
                      <a:pt x="8" y="4"/>
                    </a:lnTo>
                    <a:lnTo>
                      <a:pt x="10" y="2"/>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272">
                <a:extLst>
                  <a:ext uri="{FF2B5EF4-FFF2-40B4-BE49-F238E27FC236}">
                    <a16:creationId xmlns:a16="http://schemas.microsoft.com/office/drawing/2014/main" id="{7F61D193-575B-4926-9633-5B839AEEC63D}"/>
                  </a:ext>
                </a:extLst>
              </p:cNvPr>
              <p:cNvSpPr>
                <a:spLocks/>
              </p:cNvSpPr>
              <p:nvPr/>
            </p:nvSpPr>
            <p:spPr bwMode="auto">
              <a:xfrm>
                <a:off x="3825619" y="2219404"/>
                <a:ext cx="113990" cy="45596"/>
              </a:xfrm>
              <a:custGeom>
                <a:avLst/>
                <a:gdLst/>
                <a:ahLst/>
                <a:cxnLst>
                  <a:cxn ang="0">
                    <a:pos x="5" y="0"/>
                  </a:cxn>
                  <a:cxn ang="0">
                    <a:pos x="8" y="0"/>
                  </a:cxn>
                  <a:cxn ang="0">
                    <a:pos x="15" y="1"/>
                  </a:cxn>
                  <a:cxn ang="0">
                    <a:pos x="20" y="1"/>
                  </a:cxn>
                  <a:cxn ang="0">
                    <a:pos x="28" y="2"/>
                  </a:cxn>
                  <a:cxn ang="0">
                    <a:pos x="38" y="5"/>
                  </a:cxn>
                  <a:cxn ang="0">
                    <a:pos x="48" y="10"/>
                  </a:cxn>
                  <a:cxn ang="0">
                    <a:pos x="55" y="15"/>
                  </a:cxn>
                  <a:cxn ang="0">
                    <a:pos x="53" y="20"/>
                  </a:cxn>
                  <a:cxn ang="0">
                    <a:pos x="50" y="21"/>
                  </a:cxn>
                  <a:cxn ang="0">
                    <a:pos x="44" y="21"/>
                  </a:cxn>
                  <a:cxn ang="0">
                    <a:pos x="39" y="18"/>
                  </a:cxn>
                  <a:cxn ang="0">
                    <a:pos x="33" y="18"/>
                  </a:cxn>
                  <a:cxn ang="0">
                    <a:pos x="29" y="20"/>
                  </a:cxn>
                  <a:cxn ang="0">
                    <a:pos x="25" y="22"/>
                  </a:cxn>
                  <a:cxn ang="0">
                    <a:pos x="15" y="22"/>
                  </a:cxn>
                  <a:cxn ang="0">
                    <a:pos x="12" y="21"/>
                  </a:cxn>
                  <a:cxn ang="0">
                    <a:pos x="9" y="18"/>
                  </a:cxn>
                  <a:cxn ang="0">
                    <a:pos x="9" y="13"/>
                  </a:cxn>
                  <a:cxn ang="0">
                    <a:pos x="4" y="11"/>
                  </a:cxn>
                  <a:cxn ang="0">
                    <a:pos x="0" y="7"/>
                  </a:cxn>
                  <a:cxn ang="0">
                    <a:pos x="0" y="5"/>
                  </a:cxn>
                  <a:cxn ang="0">
                    <a:pos x="1" y="2"/>
                  </a:cxn>
                  <a:cxn ang="0">
                    <a:pos x="3" y="1"/>
                  </a:cxn>
                  <a:cxn ang="0">
                    <a:pos x="5" y="0"/>
                  </a:cxn>
                </a:cxnLst>
                <a:rect l="0" t="0" r="r" b="b"/>
                <a:pathLst>
                  <a:path w="55" h="22">
                    <a:moveTo>
                      <a:pt x="5" y="0"/>
                    </a:moveTo>
                    <a:lnTo>
                      <a:pt x="8" y="0"/>
                    </a:lnTo>
                    <a:lnTo>
                      <a:pt x="15" y="1"/>
                    </a:lnTo>
                    <a:lnTo>
                      <a:pt x="20" y="1"/>
                    </a:lnTo>
                    <a:lnTo>
                      <a:pt x="28" y="2"/>
                    </a:lnTo>
                    <a:lnTo>
                      <a:pt x="38" y="5"/>
                    </a:lnTo>
                    <a:lnTo>
                      <a:pt x="48" y="10"/>
                    </a:lnTo>
                    <a:lnTo>
                      <a:pt x="55" y="15"/>
                    </a:lnTo>
                    <a:lnTo>
                      <a:pt x="53" y="20"/>
                    </a:lnTo>
                    <a:lnTo>
                      <a:pt x="50" y="21"/>
                    </a:lnTo>
                    <a:lnTo>
                      <a:pt x="44" y="21"/>
                    </a:lnTo>
                    <a:lnTo>
                      <a:pt x="39" y="18"/>
                    </a:lnTo>
                    <a:lnTo>
                      <a:pt x="33" y="18"/>
                    </a:lnTo>
                    <a:lnTo>
                      <a:pt x="29" y="20"/>
                    </a:lnTo>
                    <a:lnTo>
                      <a:pt x="25" y="22"/>
                    </a:lnTo>
                    <a:lnTo>
                      <a:pt x="15" y="22"/>
                    </a:lnTo>
                    <a:lnTo>
                      <a:pt x="12" y="21"/>
                    </a:lnTo>
                    <a:lnTo>
                      <a:pt x="9" y="18"/>
                    </a:lnTo>
                    <a:lnTo>
                      <a:pt x="9" y="13"/>
                    </a:lnTo>
                    <a:lnTo>
                      <a:pt x="4" y="11"/>
                    </a:lnTo>
                    <a:lnTo>
                      <a:pt x="0" y="7"/>
                    </a:lnTo>
                    <a:lnTo>
                      <a:pt x="0" y="5"/>
                    </a:lnTo>
                    <a:lnTo>
                      <a:pt x="1"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273">
                <a:extLst>
                  <a:ext uri="{FF2B5EF4-FFF2-40B4-BE49-F238E27FC236}">
                    <a16:creationId xmlns:a16="http://schemas.microsoft.com/office/drawing/2014/main" id="{3E46DC7E-A27A-4371-8844-012C903A7D80}"/>
                  </a:ext>
                </a:extLst>
              </p:cNvPr>
              <p:cNvSpPr>
                <a:spLocks/>
              </p:cNvSpPr>
              <p:nvPr/>
            </p:nvSpPr>
            <p:spPr bwMode="auto">
              <a:xfrm>
                <a:off x="3835981" y="2698160"/>
                <a:ext cx="29015" cy="22799"/>
              </a:xfrm>
              <a:custGeom>
                <a:avLst/>
                <a:gdLst/>
                <a:ahLst/>
                <a:cxnLst>
                  <a:cxn ang="0">
                    <a:pos x="4" y="0"/>
                  </a:cxn>
                  <a:cxn ang="0">
                    <a:pos x="10" y="0"/>
                  </a:cxn>
                  <a:cxn ang="0">
                    <a:pos x="12" y="1"/>
                  </a:cxn>
                  <a:cxn ang="0">
                    <a:pos x="14" y="3"/>
                  </a:cxn>
                  <a:cxn ang="0">
                    <a:pos x="12" y="8"/>
                  </a:cxn>
                  <a:cxn ang="0">
                    <a:pos x="10" y="9"/>
                  </a:cxn>
                  <a:cxn ang="0">
                    <a:pos x="9" y="11"/>
                  </a:cxn>
                  <a:cxn ang="0">
                    <a:pos x="7" y="11"/>
                  </a:cxn>
                  <a:cxn ang="0">
                    <a:pos x="5" y="10"/>
                  </a:cxn>
                  <a:cxn ang="0">
                    <a:pos x="3" y="9"/>
                  </a:cxn>
                  <a:cxn ang="0">
                    <a:pos x="0" y="6"/>
                  </a:cxn>
                  <a:cxn ang="0">
                    <a:pos x="0" y="4"/>
                  </a:cxn>
                  <a:cxn ang="0">
                    <a:pos x="4" y="0"/>
                  </a:cxn>
                </a:cxnLst>
                <a:rect l="0" t="0" r="r" b="b"/>
                <a:pathLst>
                  <a:path w="14" h="11">
                    <a:moveTo>
                      <a:pt x="4" y="0"/>
                    </a:moveTo>
                    <a:lnTo>
                      <a:pt x="10" y="0"/>
                    </a:lnTo>
                    <a:lnTo>
                      <a:pt x="12" y="1"/>
                    </a:lnTo>
                    <a:lnTo>
                      <a:pt x="14" y="3"/>
                    </a:lnTo>
                    <a:lnTo>
                      <a:pt x="12" y="8"/>
                    </a:lnTo>
                    <a:lnTo>
                      <a:pt x="10" y="9"/>
                    </a:lnTo>
                    <a:lnTo>
                      <a:pt x="9" y="11"/>
                    </a:lnTo>
                    <a:lnTo>
                      <a:pt x="7" y="11"/>
                    </a:lnTo>
                    <a:lnTo>
                      <a:pt x="5" y="10"/>
                    </a:lnTo>
                    <a:lnTo>
                      <a:pt x="3" y="9"/>
                    </a:lnTo>
                    <a:lnTo>
                      <a:pt x="0" y="6"/>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274">
                <a:extLst>
                  <a:ext uri="{FF2B5EF4-FFF2-40B4-BE49-F238E27FC236}">
                    <a16:creationId xmlns:a16="http://schemas.microsoft.com/office/drawing/2014/main" id="{A58CDCDF-02AD-49A5-A44D-4BA692CB4C56}"/>
                  </a:ext>
                </a:extLst>
              </p:cNvPr>
              <p:cNvSpPr>
                <a:spLocks/>
              </p:cNvSpPr>
              <p:nvPr/>
            </p:nvSpPr>
            <p:spPr bwMode="auto">
              <a:xfrm>
                <a:off x="3976913" y="2466036"/>
                <a:ext cx="26944" cy="16580"/>
              </a:xfrm>
              <a:custGeom>
                <a:avLst/>
                <a:gdLst/>
                <a:ahLst/>
                <a:cxnLst>
                  <a:cxn ang="0">
                    <a:pos x="4" y="0"/>
                  </a:cxn>
                  <a:cxn ang="0">
                    <a:pos x="8" y="0"/>
                  </a:cxn>
                  <a:cxn ang="0">
                    <a:pos x="13" y="5"/>
                  </a:cxn>
                  <a:cxn ang="0">
                    <a:pos x="13" y="6"/>
                  </a:cxn>
                  <a:cxn ang="0">
                    <a:pos x="10" y="6"/>
                  </a:cxn>
                  <a:cxn ang="0">
                    <a:pos x="9" y="8"/>
                  </a:cxn>
                  <a:cxn ang="0">
                    <a:pos x="4" y="8"/>
                  </a:cxn>
                  <a:cxn ang="0">
                    <a:pos x="1" y="6"/>
                  </a:cxn>
                  <a:cxn ang="0">
                    <a:pos x="0" y="5"/>
                  </a:cxn>
                  <a:cxn ang="0">
                    <a:pos x="0" y="3"/>
                  </a:cxn>
                  <a:cxn ang="0">
                    <a:pos x="3" y="1"/>
                  </a:cxn>
                  <a:cxn ang="0">
                    <a:pos x="4" y="0"/>
                  </a:cxn>
                </a:cxnLst>
                <a:rect l="0" t="0" r="r" b="b"/>
                <a:pathLst>
                  <a:path w="13" h="8">
                    <a:moveTo>
                      <a:pt x="4" y="0"/>
                    </a:moveTo>
                    <a:lnTo>
                      <a:pt x="8" y="0"/>
                    </a:lnTo>
                    <a:lnTo>
                      <a:pt x="13" y="5"/>
                    </a:lnTo>
                    <a:lnTo>
                      <a:pt x="13" y="6"/>
                    </a:lnTo>
                    <a:lnTo>
                      <a:pt x="10" y="6"/>
                    </a:lnTo>
                    <a:lnTo>
                      <a:pt x="9" y="8"/>
                    </a:lnTo>
                    <a:lnTo>
                      <a:pt x="4" y="8"/>
                    </a:lnTo>
                    <a:lnTo>
                      <a:pt x="1" y="6"/>
                    </a:lnTo>
                    <a:lnTo>
                      <a:pt x="0" y="5"/>
                    </a:lnTo>
                    <a:lnTo>
                      <a:pt x="0"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275">
                <a:extLst>
                  <a:ext uri="{FF2B5EF4-FFF2-40B4-BE49-F238E27FC236}">
                    <a16:creationId xmlns:a16="http://schemas.microsoft.com/office/drawing/2014/main" id="{147D4F89-55F1-4A54-876C-CD5278D5485C}"/>
                  </a:ext>
                </a:extLst>
              </p:cNvPr>
              <p:cNvSpPr>
                <a:spLocks/>
              </p:cNvSpPr>
              <p:nvPr/>
            </p:nvSpPr>
            <p:spPr bwMode="auto">
              <a:xfrm>
                <a:off x="3864996" y="2416295"/>
                <a:ext cx="20725" cy="20725"/>
              </a:xfrm>
              <a:custGeom>
                <a:avLst/>
                <a:gdLst/>
                <a:ahLst/>
                <a:cxnLst>
                  <a:cxn ang="0">
                    <a:pos x="8" y="0"/>
                  </a:cxn>
                  <a:cxn ang="0">
                    <a:pos x="10" y="0"/>
                  </a:cxn>
                  <a:cxn ang="0">
                    <a:pos x="9" y="3"/>
                  </a:cxn>
                  <a:cxn ang="0">
                    <a:pos x="8" y="6"/>
                  </a:cxn>
                  <a:cxn ang="0">
                    <a:pos x="4" y="10"/>
                  </a:cxn>
                  <a:cxn ang="0">
                    <a:pos x="0" y="10"/>
                  </a:cxn>
                  <a:cxn ang="0">
                    <a:pos x="0" y="6"/>
                  </a:cxn>
                  <a:cxn ang="0">
                    <a:pos x="1" y="5"/>
                  </a:cxn>
                  <a:cxn ang="0">
                    <a:pos x="4" y="4"/>
                  </a:cxn>
                  <a:cxn ang="0">
                    <a:pos x="8" y="0"/>
                  </a:cxn>
                </a:cxnLst>
                <a:rect l="0" t="0" r="r" b="b"/>
                <a:pathLst>
                  <a:path w="10" h="10">
                    <a:moveTo>
                      <a:pt x="8" y="0"/>
                    </a:moveTo>
                    <a:lnTo>
                      <a:pt x="10" y="0"/>
                    </a:lnTo>
                    <a:lnTo>
                      <a:pt x="9" y="3"/>
                    </a:lnTo>
                    <a:lnTo>
                      <a:pt x="8" y="6"/>
                    </a:lnTo>
                    <a:lnTo>
                      <a:pt x="4" y="10"/>
                    </a:lnTo>
                    <a:lnTo>
                      <a:pt x="0" y="10"/>
                    </a:lnTo>
                    <a:lnTo>
                      <a:pt x="0" y="6"/>
                    </a:lnTo>
                    <a:lnTo>
                      <a:pt x="1" y="5"/>
                    </a:lnTo>
                    <a:lnTo>
                      <a:pt x="4"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Freeform 1276">
                <a:extLst>
                  <a:ext uri="{FF2B5EF4-FFF2-40B4-BE49-F238E27FC236}">
                    <a16:creationId xmlns:a16="http://schemas.microsoft.com/office/drawing/2014/main" id="{D2754D60-3771-4BF8-B534-43EC958DCA4D}"/>
                  </a:ext>
                </a:extLst>
              </p:cNvPr>
              <p:cNvSpPr>
                <a:spLocks/>
              </p:cNvSpPr>
              <p:nvPr/>
            </p:nvSpPr>
            <p:spPr bwMode="auto">
              <a:xfrm>
                <a:off x="3605930" y="2215259"/>
                <a:ext cx="690154" cy="501553"/>
              </a:xfrm>
              <a:custGeom>
                <a:avLst/>
                <a:gdLst/>
                <a:ahLst/>
                <a:cxnLst>
                  <a:cxn ang="0">
                    <a:pos x="51" y="3"/>
                  </a:cxn>
                  <a:cxn ang="0">
                    <a:pos x="46" y="14"/>
                  </a:cxn>
                  <a:cxn ang="0">
                    <a:pos x="42" y="29"/>
                  </a:cxn>
                  <a:cxn ang="0">
                    <a:pos x="54" y="33"/>
                  </a:cxn>
                  <a:cxn ang="0">
                    <a:pos x="61" y="10"/>
                  </a:cxn>
                  <a:cxn ang="0">
                    <a:pos x="109" y="20"/>
                  </a:cxn>
                  <a:cxn ang="0">
                    <a:pos x="111" y="36"/>
                  </a:cxn>
                  <a:cxn ang="0">
                    <a:pos x="130" y="36"/>
                  </a:cxn>
                  <a:cxn ang="0">
                    <a:pos x="154" y="27"/>
                  </a:cxn>
                  <a:cxn ang="0">
                    <a:pos x="190" y="49"/>
                  </a:cxn>
                  <a:cxn ang="0">
                    <a:pos x="223" y="61"/>
                  </a:cxn>
                  <a:cxn ang="0">
                    <a:pos x="262" y="78"/>
                  </a:cxn>
                  <a:cxn ang="0">
                    <a:pos x="267" y="90"/>
                  </a:cxn>
                  <a:cxn ang="0">
                    <a:pos x="272" y="96"/>
                  </a:cxn>
                  <a:cxn ang="0">
                    <a:pos x="261" y="107"/>
                  </a:cxn>
                  <a:cxn ang="0">
                    <a:pos x="286" y="124"/>
                  </a:cxn>
                  <a:cxn ang="0">
                    <a:pos x="298" y="140"/>
                  </a:cxn>
                  <a:cxn ang="0">
                    <a:pos x="313" y="139"/>
                  </a:cxn>
                  <a:cxn ang="0">
                    <a:pos x="330" y="145"/>
                  </a:cxn>
                  <a:cxn ang="0">
                    <a:pos x="326" y="160"/>
                  </a:cxn>
                  <a:cxn ang="0">
                    <a:pos x="312" y="170"/>
                  </a:cxn>
                  <a:cxn ang="0">
                    <a:pos x="307" y="181"/>
                  </a:cxn>
                  <a:cxn ang="0">
                    <a:pos x="274" y="156"/>
                  </a:cxn>
                  <a:cxn ang="0">
                    <a:pos x="258" y="159"/>
                  </a:cxn>
                  <a:cxn ang="0">
                    <a:pos x="264" y="165"/>
                  </a:cxn>
                  <a:cxn ang="0">
                    <a:pos x="266" y="174"/>
                  </a:cxn>
                  <a:cxn ang="0">
                    <a:pos x="278" y="186"/>
                  </a:cxn>
                  <a:cxn ang="0">
                    <a:pos x="293" y="193"/>
                  </a:cxn>
                  <a:cxn ang="0">
                    <a:pos x="296" y="202"/>
                  </a:cxn>
                  <a:cxn ang="0">
                    <a:pos x="296" y="222"/>
                  </a:cxn>
                  <a:cxn ang="0">
                    <a:pos x="261" y="212"/>
                  </a:cxn>
                  <a:cxn ang="0">
                    <a:pos x="279" y="237"/>
                  </a:cxn>
                  <a:cxn ang="0">
                    <a:pos x="273" y="241"/>
                  </a:cxn>
                  <a:cxn ang="0">
                    <a:pos x="242" y="227"/>
                  </a:cxn>
                  <a:cxn ang="0">
                    <a:pos x="213" y="214"/>
                  </a:cxn>
                  <a:cxn ang="0">
                    <a:pos x="176" y="194"/>
                  </a:cxn>
                  <a:cxn ang="0">
                    <a:pos x="155" y="198"/>
                  </a:cxn>
                  <a:cxn ang="0">
                    <a:pos x="140" y="192"/>
                  </a:cxn>
                  <a:cxn ang="0">
                    <a:pos x="145" y="179"/>
                  </a:cxn>
                  <a:cxn ang="0">
                    <a:pos x="183" y="173"/>
                  </a:cxn>
                  <a:cxn ang="0">
                    <a:pos x="183" y="159"/>
                  </a:cxn>
                  <a:cxn ang="0">
                    <a:pos x="203" y="142"/>
                  </a:cxn>
                  <a:cxn ang="0">
                    <a:pos x="187" y="114"/>
                  </a:cxn>
                  <a:cxn ang="0">
                    <a:pos x="163" y="110"/>
                  </a:cxn>
                  <a:cxn ang="0">
                    <a:pos x="154" y="106"/>
                  </a:cxn>
                  <a:cxn ang="0">
                    <a:pos x="164" y="101"/>
                  </a:cxn>
                  <a:cxn ang="0">
                    <a:pos x="129" y="81"/>
                  </a:cxn>
                  <a:cxn ang="0">
                    <a:pos x="115" y="93"/>
                  </a:cxn>
                  <a:cxn ang="0">
                    <a:pos x="45" y="82"/>
                  </a:cxn>
                  <a:cxn ang="0">
                    <a:pos x="15" y="71"/>
                  </a:cxn>
                  <a:cxn ang="0">
                    <a:pos x="22" y="64"/>
                  </a:cxn>
                  <a:cxn ang="0">
                    <a:pos x="7" y="56"/>
                  </a:cxn>
                  <a:cxn ang="0">
                    <a:pos x="0" y="37"/>
                  </a:cxn>
                  <a:cxn ang="0">
                    <a:pos x="10" y="23"/>
                  </a:cxn>
                </a:cxnLst>
                <a:rect l="0" t="0" r="r" b="b"/>
                <a:pathLst>
                  <a:path w="333" h="242">
                    <a:moveTo>
                      <a:pt x="42" y="0"/>
                    </a:moveTo>
                    <a:lnTo>
                      <a:pt x="43" y="0"/>
                    </a:lnTo>
                    <a:lnTo>
                      <a:pt x="45" y="2"/>
                    </a:lnTo>
                    <a:lnTo>
                      <a:pt x="47" y="2"/>
                    </a:lnTo>
                    <a:lnTo>
                      <a:pt x="51" y="3"/>
                    </a:lnTo>
                    <a:lnTo>
                      <a:pt x="54" y="3"/>
                    </a:lnTo>
                    <a:lnTo>
                      <a:pt x="55" y="4"/>
                    </a:lnTo>
                    <a:lnTo>
                      <a:pt x="56" y="4"/>
                    </a:lnTo>
                    <a:lnTo>
                      <a:pt x="52" y="9"/>
                    </a:lnTo>
                    <a:lnTo>
                      <a:pt x="46" y="14"/>
                    </a:lnTo>
                    <a:lnTo>
                      <a:pt x="41" y="19"/>
                    </a:lnTo>
                    <a:lnTo>
                      <a:pt x="38" y="25"/>
                    </a:lnTo>
                    <a:lnTo>
                      <a:pt x="38" y="28"/>
                    </a:lnTo>
                    <a:lnTo>
                      <a:pt x="40" y="29"/>
                    </a:lnTo>
                    <a:lnTo>
                      <a:pt x="42" y="29"/>
                    </a:lnTo>
                    <a:lnTo>
                      <a:pt x="42" y="43"/>
                    </a:lnTo>
                    <a:lnTo>
                      <a:pt x="43" y="44"/>
                    </a:lnTo>
                    <a:lnTo>
                      <a:pt x="47" y="44"/>
                    </a:lnTo>
                    <a:lnTo>
                      <a:pt x="54" y="38"/>
                    </a:lnTo>
                    <a:lnTo>
                      <a:pt x="54" y="33"/>
                    </a:lnTo>
                    <a:lnTo>
                      <a:pt x="51" y="31"/>
                    </a:lnTo>
                    <a:lnTo>
                      <a:pt x="50" y="28"/>
                    </a:lnTo>
                    <a:lnTo>
                      <a:pt x="50" y="24"/>
                    </a:lnTo>
                    <a:lnTo>
                      <a:pt x="52" y="17"/>
                    </a:lnTo>
                    <a:lnTo>
                      <a:pt x="61" y="10"/>
                    </a:lnTo>
                    <a:lnTo>
                      <a:pt x="71" y="7"/>
                    </a:lnTo>
                    <a:lnTo>
                      <a:pt x="94" y="4"/>
                    </a:lnTo>
                    <a:lnTo>
                      <a:pt x="100" y="7"/>
                    </a:lnTo>
                    <a:lnTo>
                      <a:pt x="105" y="12"/>
                    </a:lnTo>
                    <a:lnTo>
                      <a:pt x="109" y="20"/>
                    </a:lnTo>
                    <a:lnTo>
                      <a:pt x="110" y="28"/>
                    </a:lnTo>
                    <a:lnTo>
                      <a:pt x="110" y="31"/>
                    </a:lnTo>
                    <a:lnTo>
                      <a:pt x="109" y="32"/>
                    </a:lnTo>
                    <a:lnTo>
                      <a:pt x="109" y="36"/>
                    </a:lnTo>
                    <a:lnTo>
                      <a:pt x="111" y="36"/>
                    </a:lnTo>
                    <a:lnTo>
                      <a:pt x="115" y="32"/>
                    </a:lnTo>
                    <a:lnTo>
                      <a:pt x="120" y="32"/>
                    </a:lnTo>
                    <a:lnTo>
                      <a:pt x="123" y="33"/>
                    </a:lnTo>
                    <a:lnTo>
                      <a:pt x="125" y="36"/>
                    </a:lnTo>
                    <a:lnTo>
                      <a:pt x="130" y="36"/>
                    </a:lnTo>
                    <a:lnTo>
                      <a:pt x="136" y="29"/>
                    </a:lnTo>
                    <a:lnTo>
                      <a:pt x="139" y="28"/>
                    </a:lnTo>
                    <a:lnTo>
                      <a:pt x="141" y="25"/>
                    </a:lnTo>
                    <a:lnTo>
                      <a:pt x="144" y="25"/>
                    </a:lnTo>
                    <a:lnTo>
                      <a:pt x="154" y="27"/>
                    </a:lnTo>
                    <a:lnTo>
                      <a:pt x="165" y="28"/>
                    </a:lnTo>
                    <a:lnTo>
                      <a:pt x="174" y="32"/>
                    </a:lnTo>
                    <a:lnTo>
                      <a:pt x="180" y="38"/>
                    </a:lnTo>
                    <a:lnTo>
                      <a:pt x="184" y="44"/>
                    </a:lnTo>
                    <a:lnTo>
                      <a:pt x="190" y="49"/>
                    </a:lnTo>
                    <a:lnTo>
                      <a:pt x="199" y="52"/>
                    </a:lnTo>
                    <a:lnTo>
                      <a:pt x="214" y="52"/>
                    </a:lnTo>
                    <a:lnTo>
                      <a:pt x="222" y="56"/>
                    </a:lnTo>
                    <a:lnTo>
                      <a:pt x="223" y="58"/>
                    </a:lnTo>
                    <a:lnTo>
                      <a:pt x="223" y="61"/>
                    </a:lnTo>
                    <a:lnTo>
                      <a:pt x="233" y="64"/>
                    </a:lnTo>
                    <a:lnTo>
                      <a:pt x="240" y="70"/>
                    </a:lnTo>
                    <a:lnTo>
                      <a:pt x="251" y="72"/>
                    </a:lnTo>
                    <a:lnTo>
                      <a:pt x="251" y="78"/>
                    </a:lnTo>
                    <a:lnTo>
                      <a:pt x="262" y="78"/>
                    </a:lnTo>
                    <a:lnTo>
                      <a:pt x="264" y="80"/>
                    </a:lnTo>
                    <a:lnTo>
                      <a:pt x="266" y="82"/>
                    </a:lnTo>
                    <a:lnTo>
                      <a:pt x="268" y="85"/>
                    </a:lnTo>
                    <a:lnTo>
                      <a:pt x="269" y="88"/>
                    </a:lnTo>
                    <a:lnTo>
                      <a:pt x="267" y="90"/>
                    </a:lnTo>
                    <a:lnTo>
                      <a:pt x="263" y="90"/>
                    </a:lnTo>
                    <a:lnTo>
                      <a:pt x="256" y="93"/>
                    </a:lnTo>
                    <a:lnTo>
                      <a:pt x="259" y="95"/>
                    </a:lnTo>
                    <a:lnTo>
                      <a:pt x="269" y="95"/>
                    </a:lnTo>
                    <a:lnTo>
                      <a:pt x="272" y="96"/>
                    </a:lnTo>
                    <a:lnTo>
                      <a:pt x="273" y="98"/>
                    </a:lnTo>
                    <a:lnTo>
                      <a:pt x="269" y="100"/>
                    </a:lnTo>
                    <a:lnTo>
                      <a:pt x="267" y="102"/>
                    </a:lnTo>
                    <a:lnTo>
                      <a:pt x="264" y="103"/>
                    </a:lnTo>
                    <a:lnTo>
                      <a:pt x="261" y="107"/>
                    </a:lnTo>
                    <a:lnTo>
                      <a:pt x="268" y="111"/>
                    </a:lnTo>
                    <a:lnTo>
                      <a:pt x="272" y="111"/>
                    </a:lnTo>
                    <a:lnTo>
                      <a:pt x="274" y="117"/>
                    </a:lnTo>
                    <a:lnTo>
                      <a:pt x="278" y="121"/>
                    </a:lnTo>
                    <a:lnTo>
                      <a:pt x="286" y="124"/>
                    </a:lnTo>
                    <a:lnTo>
                      <a:pt x="292" y="125"/>
                    </a:lnTo>
                    <a:lnTo>
                      <a:pt x="293" y="129"/>
                    </a:lnTo>
                    <a:lnTo>
                      <a:pt x="293" y="132"/>
                    </a:lnTo>
                    <a:lnTo>
                      <a:pt x="296" y="137"/>
                    </a:lnTo>
                    <a:lnTo>
                      <a:pt x="298" y="140"/>
                    </a:lnTo>
                    <a:lnTo>
                      <a:pt x="304" y="140"/>
                    </a:lnTo>
                    <a:lnTo>
                      <a:pt x="308" y="139"/>
                    </a:lnTo>
                    <a:lnTo>
                      <a:pt x="309" y="137"/>
                    </a:lnTo>
                    <a:lnTo>
                      <a:pt x="312" y="137"/>
                    </a:lnTo>
                    <a:lnTo>
                      <a:pt x="313" y="139"/>
                    </a:lnTo>
                    <a:lnTo>
                      <a:pt x="314" y="141"/>
                    </a:lnTo>
                    <a:lnTo>
                      <a:pt x="317" y="142"/>
                    </a:lnTo>
                    <a:lnTo>
                      <a:pt x="318" y="144"/>
                    </a:lnTo>
                    <a:lnTo>
                      <a:pt x="326" y="144"/>
                    </a:lnTo>
                    <a:lnTo>
                      <a:pt x="330" y="145"/>
                    </a:lnTo>
                    <a:lnTo>
                      <a:pt x="332" y="146"/>
                    </a:lnTo>
                    <a:lnTo>
                      <a:pt x="333" y="149"/>
                    </a:lnTo>
                    <a:lnTo>
                      <a:pt x="333" y="155"/>
                    </a:lnTo>
                    <a:lnTo>
                      <a:pt x="331" y="158"/>
                    </a:lnTo>
                    <a:lnTo>
                      <a:pt x="326" y="160"/>
                    </a:lnTo>
                    <a:lnTo>
                      <a:pt x="321" y="160"/>
                    </a:lnTo>
                    <a:lnTo>
                      <a:pt x="321" y="166"/>
                    </a:lnTo>
                    <a:lnTo>
                      <a:pt x="318" y="169"/>
                    </a:lnTo>
                    <a:lnTo>
                      <a:pt x="316" y="170"/>
                    </a:lnTo>
                    <a:lnTo>
                      <a:pt x="312" y="170"/>
                    </a:lnTo>
                    <a:lnTo>
                      <a:pt x="312" y="173"/>
                    </a:lnTo>
                    <a:lnTo>
                      <a:pt x="311" y="176"/>
                    </a:lnTo>
                    <a:lnTo>
                      <a:pt x="311" y="179"/>
                    </a:lnTo>
                    <a:lnTo>
                      <a:pt x="309" y="180"/>
                    </a:lnTo>
                    <a:lnTo>
                      <a:pt x="307" y="181"/>
                    </a:lnTo>
                    <a:lnTo>
                      <a:pt x="298" y="179"/>
                    </a:lnTo>
                    <a:lnTo>
                      <a:pt x="292" y="174"/>
                    </a:lnTo>
                    <a:lnTo>
                      <a:pt x="286" y="168"/>
                    </a:lnTo>
                    <a:lnTo>
                      <a:pt x="281" y="161"/>
                    </a:lnTo>
                    <a:lnTo>
                      <a:pt x="274" y="156"/>
                    </a:lnTo>
                    <a:lnTo>
                      <a:pt x="266" y="154"/>
                    </a:lnTo>
                    <a:lnTo>
                      <a:pt x="264" y="154"/>
                    </a:lnTo>
                    <a:lnTo>
                      <a:pt x="262" y="156"/>
                    </a:lnTo>
                    <a:lnTo>
                      <a:pt x="259" y="158"/>
                    </a:lnTo>
                    <a:lnTo>
                      <a:pt x="258" y="159"/>
                    </a:lnTo>
                    <a:lnTo>
                      <a:pt x="261" y="160"/>
                    </a:lnTo>
                    <a:lnTo>
                      <a:pt x="264" y="160"/>
                    </a:lnTo>
                    <a:lnTo>
                      <a:pt x="266" y="159"/>
                    </a:lnTo>
                    <a:lnTo>
                      <a:pt x="266" y="164"/>
                    </a:lnTo>
                    <a:lnTo>
                      <a:pt x="264" y="165"/>
                    </a:lnTo>
                    <a:lnTo>
                      <a:pt x="262" y="165"/>
                    </a:lnTo>
                    <a:lnTo>
                      <a:pt x="261" y="164"/>
                    </a:lnTo>
                    <a:lnTo>
                      <a:pt x="261" y="170"/>
                    </a:lnTo>
                    <a:lnTo>
                      <a:pt x="266" y="170"/>
                    </a:lnTo>
                    <a:lnTo>
                      <a:pt x="266" y="174"/>
                    </a:lnTo>
                    <a:lnTo>
                      <a:pt x="268" y="178"/>
                    </a:lnTo>
                    <a:lnTo>
                      <a:pt x="269" y="180"/>
                    </a:lnTo>
                    <a:lnTo>
                      <a:pt x="272" y="184"/>
                    </a:lnTo>
                    <a:lnTo>
                      <a:pt x="274" y="185"/>
                    </a:lnTo>
                    <a:lnTo>
                      <a:pt x="278" y="186"/>
                    </a:lnTo>
                    <a:lnTo>
                      <a:pt x="284" y="186"/>
                    </a:lnTo>
                    <a:lnTo>
                      <a:pt x="284" y="188"/>
                    </a:lnTo>
                    <a:lnTo>
                      <a:pt x="286" y="190"/>
                    </a:lnTo>
                    <a:lnTo>
                      <a:pt x="293" y="190"/>
                    </a:lnTo>
                    <a:lnTo>
                      <a:pt x="293" y="193"/>
                    </a:lnTo>
                    <a:lnTo>
                      <a:pt x="292" y="195"/>
                    </a:lnTo>
                    <a:lnTo>
                      <a:pt x="292" y="197"/>
                    </a:lnTo>
                    <a:lnTo>
                      <a:pt x="293" y="198"/>
                    </a:lnTo>
                    <a:lnTo>
                      <a:pt x="293" y="199"/>
                    </a:lnTo>
                    <a:lnTo>
                      <a:pt x="296" y="202"/>
                    </a:lnTo>
                    <a:lnTo>
                      <a:pt x="297" y="204"/>
                    </a:lnTo>
                    <a:lnTo>
                      <a:pt x="298" y="205"/>
                    </a:lnTo>
                    <a:lnTo>
                      <a:pt x="299" y="208"/>
                    </a:lnTo>
                    <a:lnTo>
                      <a:pt x="299" y="210"/>
                    </a:lnTo>
                    <a:lnTo>
                      <a:pt x="296" y="222"/>
                    </a:lnTo>
                    <a:lnTo>
                      <a:pt x="294" y="224"/>
                    </a:lnTo>
                    <a:lnTo>
                      <a:pt x="288" y="223"/>
                    </a:lnTo>
                    <a:lnTo>
                      <a:pt x="279" y="220"/>
                    </a:lnTo>
                    <a:lnTo>
                      <a:pt x="269" y="217"/>
                    </a:lnTo>
                    <a:lnTo>
                      <a:pt x="261" y="212"/>
                    </a:lnTo>
                    <a:lnTo>
                      <a:pt x="256" y="208"/>
                    </a:lnTo>
                    <a:lnTo>
                      <a:pt x="251" y="208"/>
                    </a:lnTo>
                    <a:lnTo>
                      <a:pt x="258" y="214"/>
                    </a:lnTo>
                    <a:lnTo>
                      <a:pt x="276" y="229"/>
                    </a:lnTo>
                    <a:lnTo>
                      <a:pt x="279" y="237"/>
                    </a:lnTo>
                    <a:lnTo>
                      <a:pt x="279" y="238"/>
                    </a:lnTo>
                    <a:lnTo>
                      <a:pt x="278" y="241"/>
                    </a:lnTo>
                    <a:lnTo>
                      <a:pt x="277" y="242"/>
                    </a:lnTo>
                    <a:lnTo>
                      <a:pt x="274" y="242"/>
                    </a:lnTo>
                    <a:lnTo>
                      <a:pt x="273" y="241"/>
                    </a:lnTo>
                    <a:lnTo>
                      <a:pt x="273" y="237"/>
                    </a:lnTo>
                    <a:lnTo>
                      <a:pt x="272" y="237"/>
                    </a:lnTo>
                    <a:lnTo>
                      <a:pt x="261" y="233"/>
                    </a:lnTo>
                    <a:lnTo>
                      <a:pt x="252" y="231"/>
                    </a:lnTo>
                    <a:lnTo>
                      <a:pt x="242" y="227"/>
                    </a:lnTo>
                    <a:lnTo>
                      <a:pt x="235" y="224"/>
                    </a:lnTo>
                    <a:lnTo>
                      <a:pt x="229" y="223"/>
                    </a:lnTo>
                    <a:lnTo>
                      <a:pt x="222" y="220"/>
                    </a:lnTo>
                    <a:lnTo>
                      <a:pt x="217" y="218"/>
                    </a:lnTo>
                    <a:lnTo>
                      <a:pt x="213" y="214"/>
                    </a:lnTo>
                    <a:lnTo>
                      <a:pt x="214" y="209"/>
                    </a:lnTo>
                    <a:lnTo>
                      <a:pt x="198" y="199"/>
                    </a:lnTo>
                    <a:lnTo>
                      <a:pt x="183" y="189"/>
                    </a:lnTo>
                    <a:lnTo>
                      <a:pt x="179" y="193"/>
                    </a:lnTo>
                    <a:lnTo>
                      <a:pt x="176" y="194"/>
                    </a:lnTo>
                    <a:lnTo>
                      <a:pt x="175" y="195"/>
                    </a:lnTo>
                    <a:lnTo>
                      <a:pt x="173" y="195"/>
                    </a:lnTo>
                    <a:lnTo>
                      <a:pt x="169" y="192"/>
                    </a:lnTo>
                    <a:lnTo>
                      <a:pt x="168" y="192"/>
                    </a:lnTo>
                    <a:lnTo>
                      <a:pt x="155" y="198"/>
                    </a:lnTo>
                    <a:lnTo>
                      <a:pt x="153" y="198"/>
                    </a:lnTo>
                    <a:lnTo>
                      <a:pt x="150" y="197"/>
                    </a:lnTo>
                    <a:lnTo>
                      <a:pt x="146" y="195"/>
                    </a:lnTo>
                    <a:lnTo>
                      <a:pt x="144" y="194"/>
                    </a:lnTo>
                    <a:lnTo>
                      <a:pt x="140" y="192"/>
                    </a:lnTo>
                    <a:lnTo>
                      <a:pt x="138" y="186"/>
                    </a:lnTo>
                    <a:lnTo>
                      <a:pt x="139" y="185"/>
                    </a:lnTo>
                    <a:lnTo>
                      <a:pt x="140" y="183"/>
                    </a:lnTo>
                    <a:lnTo>
                      <a:pt x="143" y="180"/>
                    </a:lnTo>
                    <a:lnTo>
                      <a:pt x="145" y="179"/>
                    </a:lnTo>
                    <a:lnTo>
                      <a:pt x="149" y="176"/>
                    </a:lnTo>
                    <a:lnTo>
                      <a:pt x="151" y="175"/>
                    </a:lnTo>
                    <a:lnTo>
                      <a:pt x="174" y="175"/>
                    </a:lnTo>
                    <a:lnTo>
                      <a:pt x="178" y="174"/>
                    </a:lnTo>
                    <a:lnTo>
                      <a:pt x="183" y="173"/>
                    </a:lnTo>
                    <a:lnTo>
                      <a:pt x="190" y="170"/>
                    </a:lnTo>
                    <a:lnTo>
                      <a:pt x="188" y="169"/>
                    </a:lnTo>
                    <a:lnTo>
                      <a:pt x="185" y="166"/>
                    </a:lnTo>
                    <a:lnTo>
                      <a:pt x="183" y="161"/>
                    </a:lnTo>
                    <a:lnTo>
                      <a:pt x="183" y="159"/>
                    </a:lnTo>
                    <a:lnTo>
                      <a:pt x="184" y="158"/>
                    </a:lnTo>
                    <a:lnTo>
                      <a:pt x="187" y="156"/>
                    </a:lnTo>
                    <a:lnTo>
                      <a:pt x="192" y="156"/>
                    </a:lnTo>
                    <a:lnTo>
                      <a:pt x="198" y="150"/>
                    </a:lnTo>
                    <a:lnTo>
                      <a:pt x="203" y="142"/>
                    </a:lnTo>
                    <a:lnTo>
                      <a:pt x="204" y="140"/>
                    </a:lnTo>
                    <a:lnTo>
                      <a:pt x="205" y="136"/>
                    </a:lnTo>
                    <a:lnTo>
                      <a:pt x="203" y="129"/>
                    </a:lnTo>
                    <a:lnTo>
                      <a:pt x="195" y="121"/>
                    </a:lnTo>
                    <a:lnTo>
                      <a:pt x="187" y="114"/>
                    </a:lnTo>
                    <a:lnTo>
                      <a:pt x="178" y="109"/>
                    </a:lnTo>
                    <a:lnTo>
                      <a:pt x="170" y="106"/>
                    </a:lnTo>
                    <a:lnTo>
                      <a:pt x="168" y="106"/>
                    </a:lnTo>
                    <a:lnTo>
                      <a:pt x="165" y="107"/>
                    </a:lnTo>
                    <a:lnTo>
                      <a:pt x="163" y="110"/>
                    </a:lnTo>
                    <a:lnTo>
                      <a:pt x="160" y="111"/>
                    </a:lnTo>
                    <a:lnTo>
                      <a:pt x="156" y="111"/>
                    </a:lnTo>
                    <a:lnTo>
                      <a:pt x="155" y="109"/>
                    </a:lnTo>
                    <a:lnTo>
                      <a:pt x="154" y="107"/>
                    </a:lnTo>
                    <a:lnTo>
                      <a:pt x="154" y="106"/>
                    </a:lnTo>
                    <a:lnTo>
                      <a:pt x="155" y="103"/>
                    </a:lnTo>
                    <a:lnTo>
                      <a:pt x="156" y="102"/>
                    </a:lnTo>
                    <a:lnTo>
                      <a:pt x="159" y="102"/>
                    </a:lnTo>
                    <a:lnTo>
                      <a:pt x="161" y="101"/>
                    </a:lnTo>
                    <a:lnTo>
                      <a:pt x="164" y="101"/>
                    </a:lnTo>
                    <a:lnTo>
                      <a:pt x="160" y="97"/>
                    </a:lnTo>
                    <a:lnTo>
                      <a:pt x="145" y="85"/>
                    </a:lnTo>
                    <a:lnTo>
                      <a:pt x="139" y="81"/>
                    </a:lnTo>
                    <a:lnTo>
                      <a:pt x="134" y="78"/>
                    </a:lnTo>
                    <a:lnTo>
                      <a:pt x="129" y="81"/>
                    </a:lnTo>
                    <a:lnTo>
                      <a:pt x="126" y="85"/>
                    </a:lnTo>
                    <a:lnTo>
                      <a:pt x="124" y="87"/>
                    </a:lnTo>
                    <a:lnTo>
                      <a:pt x="121" y="91"/>
                    </a:lnTo>
                    <a:lnTo>
                      <a:pt x="119" y="92"/>
                    </a:lnTo>
                    <a:lnTo>
                      <a:pt x="115" y="93"/>
                    </a:lnTo>
                    <a:lnTo>
                      <a:pt x="112" y="93"/>
                    </a:lnTo>
                    <a:lnTo>
                      <a:pt x="111" y="92"/>
                    </a:lnTo>
                    <a:lnTo>
                      <a:pt x="111" y="85"/>
                    </a:lnTo>
                    <a:lnTo>
                      <a:pt x="47" y="85"/>
                    </a:lnTo>
                    <a:lnTo>
                      <a:pt x="45" y="82"/>
                    </a:lnTo>
                    <a:lnTo>
                      <a:pt x="42" y="81"/>
                    </a:lnTo>
                    <a:lnTo>
                      <a:pt x="37" y="76"/>
                    </a:lnTo>
                    <a:lnTo>
                      <a:pt x="18" y="76"/>
                    </a:lnTo>
                    <a:lnTo>
                      <a:pt x="17" y="73"/>
                    </a:lnTo>
                    <a:lnTo>
                      <a:pt x="15" y="71"/>
                    </a:lnTo>
                    <a:lnTo>
                      <a:pt x="12" y="70"/>
                    </a:lnTo>
                    <a:lnTo>
                      <a:pt x="10" y="64"/>
                    </a:lnTo>
                    <a:lnTo>
                      <a:pt x="13" y="63"/>
                    </a:lnTo>
                    <a:lnTo>
                      <a:pt x="18" y="63"/>
                    </a:lnTo>
                    <a:lnTo>
                      <a:pt x="22" y="64"/>
                    </a:lnTo>
                    <a:lnTo>
                      <a:pt x="27" y="66"/>
                    </a:lnTo>
                    <a:lnTo>
                      <a:pt x="27" y="61"/>
                    </a:lnTo>
                    <a:lnTo>
                      <a:pt x="22" y="59"/>
                    </a:lnTo>
                    <a:lnTo>
                      <a:pt x="15" y="57"/>
                    </a:lnTo>
                    <a:lnTo>
                      <a:pt x="7" y="56"/>
                    </a:lnTo>
                    <a:lnTo>
                      <a:pt x="5" y="56"/>
                    </a:lnTo>
                    <a:lnTo>
                      <a:pt x="3" y="53"/>
                    </a:lnTo>
                    <a:lnTo>
                      <a:pt x="2" y="52"/>
                    </a:lnTo>
                    <a:lnTo>
                      <a:pt x="0" y="47"/>
                    </a:lnTo>
                    <a:lnTo>
                      <a:pt x="0" y="37"/>
                    </a:lnTo>
                    <a:lnTo>
                      <a:pt x="1" y="33"/>
                    </a:lnTo>
                    <a:lnTo>
                      <a:pt x="2" y="31"/>
                    </a:lnTo>
                    <a:lnTo>
                      <a:pt x="5" y="29"/>
                    </a:lnTo>
                    <a:lnTo>
                      <a:pt x="8" y="25"/>
                    </a:lnTo>
                    <a:lnTo>
                      <a:pt x="10" y="23"/>
                    </a:lnTo>
                    <a:lnTo>
                      <a:pt x="10" y="15"/>
                    </a:lnTo>
                    <a:lnTo>
                      <a:pt x="18" y="8"/>
                    </a:lnTo>
                    <a:lnTo>
                      <a:pt x="30"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277">
                <a:extLst>
                  <a:ext uri="{FF2B5EF4-FFF2-40B4-BE49-F238E27FC236}">
                    <a16:creationId xmlns:a16="http://schemas.microsoft.com/office/drawing/2014/main" id="{DFE28A18-3A52-41DE-85EA-EEA40892169A}"/>
                  </a:ext>
                </a:extLst>
              </p:cNvPr>
              <p:cNvSpPr>
                <a:spLocks/>
              </p:cNvSpPr>
              <p:nvPr/>
            </p:nvSpPr>
            <p:spPr bwMode="auto">
              <a:xfrm>
                <a:off x="3887795" y="2654636"/>
                <a:ext cx="18653" cy="6218"/>
              </a:xfrm>
              <a:custGeom>
                <a:avLst/>
                <a:gdLst/>
                <a:ahLst/>
                <a:cxnLst>
                  <a:cxn ang="0">
                    <a:pos x="2" y="0"/>
                  </a:cxn>
                  <a:cxn ang="0">
                    <a:pos x="5" y="0"/>
                  </a:cxn>
                  <a:cxn ang="0">
                    <a:pos x="7" y="1"/>
                  </a:cxn>
                  <a:cxn ang="0">
                    <a:pos x="9" y="2"/>
                  </a:cxn>
                  <a:cxn ang="0">
                    <a:pos x="7" y="3"/>
                  </a:cxn>
                  <a:cxn ang="0">
                    <a:pos x="3" y="3"/>
                  </a:cxn>
                  <a:cxn ang="0">
                    <a:pos x="0" y="2"/>
                  </a:cxn>
                  <a:cxn ang="0">
                    <a:pos x="2" y="0"/>
                  </a:cxn>
                </a:cxnLst>
                <a:rect l="0" t="0" r="r" b="b"/>
                <a:pathLst>
                  <a:path w="9" h="3">
                    <a:moveTo>
                      <a:pt x="2" y="0"/>
                    </a:moveTo>
                    <a:lnTo>
                      <a:pt x="5" y="0"/>
                    </a:lnTo>
                    <a:lnTo>
                      <a:pt x="7" y="1"/>
                    </a:lnTo>
                    <a:lnTo>
                      <a:pt x="9" y="2"/>
                    </a:lnTo>
                    <a:lnTo>
                      <a:pt x="7" y="3"/>
                    </a:lnTo>
                    <a:lnTo>
                      <a:pt x="3" y="3"/>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278">
                <a:extLst>
                  <a:ext uri="{FF2B5EF4-FFF2-40B4-BE49-F238E27FC236}">
                    <a16:creationId xmlns:a16="http://schemas.microsoft.com/office/drawing/2014/main" id="{0BD4F213-CA90-437E-8D6E-E718ED36EC30}"/>
                  </a:ext>
                </a:extLst>
              </p:cNvPr>
              <p:cNvSpPr>
                <a:spLocks/>
              </p:cNvSpPr>
              <p:nvPr/>
            </p:nvSpPr>
            <p:spPr bwMode="auto">
              <a:xfrm>
                <a:off x="3748934" y="2553082"/>
                <a:ext cx="14508" cy="14508"/>
              </a:xfrm>
              <a:custGeom>
                <a:avLst/>
                <a:gdLst/>
                <a:ahLst/>
                <a:cxnLst>
                  <a:cxn ang="0">
                    <a:pos x="2" y="0"/>
                  </a:cxn>
                  <a:cxn ang="0">
                    <a:pos x="5" y="2"/>
                  </a:cxn>
                  <a:cxn ang="0">
                    <a:pos x="5" y="3"/>
                  </a:cxn>
                  <a:cxn ang="0">
                    <a:pos x="6" y="5"/>
                  </a:cxn>
                  <a:cxn ang="0">
                    <a:pos x="7" y="7"/>
                  </a:cxn>
                  <a:cxn ang="0">
                    <a:pos x="3" y="6"/>
                  </a:cxn>
                  <a:cxn ang="0">
                    <a:pos x="1" y="5"/>
                  </a:cxn>
                  <a:cxn ang="0">
                    <a:pos x="0" y="3"/>
                  </a:cxn>
                  <a:cxn ang="0">
                    <a:pos x="0" y="1"/>
                  </a:cxn>
                  <a:cxn ang="0">
                    <a:pos x="2" y="0"/>
                  </a:cxn>
                </a:cxnLst>
                <a:rect l="0" t="0" r="r" b="b"/>
                <a:pathLst>
                  <a:path w="7" h="7">
                    <a:moveTo>
                      <a:pt x="2" y="0"/>
                    </a:moveTo>
                    <a:lnTo>
                      <a:pt x="5" y="2"/>
                    </a:lnTo>
                    <a:lnTo>
                      <a:pt x="5" y="3"/>
                    </a:lnTo>
                    <a:lnTo>
                      <a:pt x="6" y="5"/>
                    </a:lnTo>
                    <a:lnTo>
                      <a:pt x="7" y="7"/>
                    </a:lnTo>
                    <a:lnTo>
                      <a:pt x="3" y="6"/>
                    </a:lnTo>
                    <a:lnTo>
                      <a:pt x="1"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1279">
                <a:extLst>
                  <a:ext uri="{FF2B5EF4-FFF2-40B4-BE49-F238E27FC236}">
                    <a16:creationId xmlns:a16="http://schemas.microsoft.com/office/drawing/2014/main" id="{60C1C40E-E6FE-4298-9EDF-7D7381D4D104}"/>
                  </a:ext>
                </a:extLst>
              </p:cNvPr>
              <p:cNvSpPr>
                <a:spLocks/>
              </p:cNvSpPr>
              <p:nvPr/>
            </p:nvSpPr>
            <p:spPr bwMode="auto">
              <a:xfrm>
                <a:off x="3560334" y="1713706"/>
                <a:ext cx="741967" cy="387564"/>
              </a:xfrm>
              <a:custGeom>
                <a:avLst/>
                <a:gdLst/>
                <a:ahLst/>
                <a:cxnLst>
                  <a:cxn ang="0">
                    <a:pos x="225" y="2"/>
                  </a:cxn>
                  <a:cxn ang="0">
                    <a:pos x="291" y="10"/>
                  </a:cxn>
                  <a:cxn ang="0">
                    <a:pos x="324" y="7"/>
                  </a:cxn>
                  <a:cxn ang="0">
                    <a:pos x="331" y="15"/>
                  </a:cxn>
                  <a:cxn ang="0">
                    <a:pos x="358" y="25"/>
                  </a:cxn>
                  <a:cxn ang="0">
                    <a:pos x="352" y="30"/>
                  </a:cxn>
                  <a:cxn ang="0">
                    <a:pos x="305" y="41"/>
                  </a:cxn>
                  <a:cxn ang="0">
                    <a:pos x="311" y="47"/>
                  </a:cxn>
                  <a:cxn ang="0">
                    <a:pos x="273" y="68"/>
                  </a:cxn>
                  <a:cxn ang="0">
                    <a:pos x="235" y="98"/>
                  </a:cxn>
                  <a:cxn ang="0">
                    <a:pos x="196" y="104"/>
                  </a:cxn>
                  <a:cxn ang="0">
                    <a:pos x="198" y="115"/>
                  </a:cxn>
                  <a:cxn ang="0">
                    <a:pos x="188" y="115"/>
                  </a:cxn>
                  <a:cxn ang="0">
                    <a:pos x="200" y="125"/>
                  </a:cxn>
                  <a:cxn ang="0">
                    <a:pos x="161" y="144"/>
                  </a:cxn>
                  <a:cxn ang="0">
                    <a:pos x="161" y="158"/>
                  </a:cxn>
                  <a:cxn ang="0">
                    <a:pos x="147" y="169"/>
                  </a:cxn>
                  <a:cxn ang="0">
                    <a:pos x="163" y="173"/>
                  </a:cxn>
                  <a:cxn ang="0">
                    <a:pos x="131" y="187"/>
                  </a:cxn>
                  <a:cxn ang="0">
                    <a:pos x="119" y="181"/>
                  </a:cxn>
                  <a:cxn ang="0">
                    <a:pos x="74" y="184"/>
                  </a:cxn>
                  <a:cxn ang="0">
                    <a:pos x="33" y="181"/>
                  </a:cxn>
                  <a:cxn ang="0">
                    <a:pos x="27" y="178"/>
                  </a:cxn>
                  <a:cxn ang="0">
                    <a:pos x="45" y="166"/>
                  </a:cxn>
                  <a:cxn ang="0">
                    <a:pos x="44" y="154"/>
                  </a:cxn>
                  <a:cxn ang="0">
                    <a:pos x="53" y="145"/>
                  </a:cxn>
                  <a:cxn ang="0">
                    <a:pos x="79" y="157"/>
                  </a:cxn>
                  <a:cxn ang="0">
                    <a:pos x="71" y="143"/>
                  </a:cxn>
                  <a:cxn ang="0">
                    <a:pos x="59" y="138"/>
                  </a:cxn>
                  <a:cxn ang="0">
                    <a:pos x="54" y="129"/>
                  </a:cxn>
                  <a:cxn ang="0">
                    <a:pos x="78" y="119"/>
                  </a:cxn>
                  <a:cxn ang="0">
                    <a:pos x="76" y="99"/>
                  </a:cxn>
                  <a:cxn ang="0">
                    <a:pos x="58" y="88"/>
                  </a:cxn>
                  <a:cxn ang="0">
                    <a:pos x="63" y="83"/>
                  </a:cxn>
                  <a:cxn ang="0">
                    <a:pos x="103" y="90"/>
                  </a:cxn>
                  <a:cxn ang="0">
                    <a:pos x="112" y="93"/>
                  </a:cxn>
                  <a:cxn ang="0">
                    <a:pos x="102" y="84"/>
                  </a:cxn>
                  <a:cxn ang="0">
                    <a:pos x="123" y="79"/>
                  </a:cxn>
                  <a:cxn ang="0">
                    <a:pos x="128" y="73"/>
                  </a:cxn>
                  <a:cxn ang="0">
                    <a:pos x="94" y="74"/>
                  </a:cxn>
                  <a:cxn ang="0">
                    <a:pos x="73" y="76"/>
                  </a:cxn>
                  <a:cxn ang="0">
                    <a:pos x="55" y="74"/>
                  </a:cxn>
                  <a:cxn ang="0">
                    <a:pos x="32" y="65"/>
                  </a:cxn>
                  <a:cxn ang="0">
                    <a:pos x="23" y="61"/>
                  </a:cxn>
                  <a:cxn ang="0">
                    <a:pos x="45" y="47"/>
                  </a:cxn>
                  <a:cxn ang="0">
                    <a:pos x="27" y="55"/>
                  </a:cxn>
                  <a:cxn ang="0">
                    <a:pos x="17" y="51"/>
                  </a:cxn>
                  <a:cxn ang="0">
                    <a:pos x="15" y="45"/>
                  </a:cxn>
                  <a:cxn ang="0">
                    <a:pos x="4" y="42"/>
                  </a:cxn>
                  <a:cxn ang="0">
                    <a:pos x="53" y="31"/>
                  </a:cxn>
                  <a:cxn ang="0">
                    <a:pos x="64" y="23"/>
                  </a:cxn>
                  <a:cxn ang="0">
                    <a:pos x="77" y="21"/>
                  </a:cxn>
                  <a:cxn ang="0">
                    <a:pos x="104" y="16"/>
                  </a:cxn>
                  <a:cxn ang="0">
                    <a:pos x="121" y="12"/>
                  </a:cxn>
                  <a:cxn ang="0">
                    <a:pos x="132" y="5"/>
                  </a:cxn>
                  <a:cxn ang="0">
                    <a:pos x="193" y="3"/>
                  </a:cxn>
                  <a:cxn ang="0">
                    <a:pos x="207" y="5"/>
                  </a:cxn>
                </a:cxnLst>
                <a:rect l="0" t="0" r="r" b="b"/>
                <a:pathLst>
                  <a:path w="358" h="187">
                    <a:moveTo>
                      <a:pt x="215" y="0"/>
                    </a:moveTo>
                    <a:lnTo>
                      <a:pt x="219" y="0"/>
                    </a:lnTo>
                    <a:lnTo>
                      <a:pt x="222" y="1"/>
                    </a:lnTo>
                    <a:lnTo>
                      <a:pt x="225" y="2"/>
                    </a:lnTo>
                    <a:lnTo>
                      <a:pt x="260" y="2"/>
                    </a:lnTo>
                    <a:lnTo>
                      <a:pt x="273" y="3"/>
                    </a:lnTo>
                    <a:lnTo>
                      <a:pt x="284" y="6"/>
                    </a:lnTo>
                    <a:lnTo>
                      <a:pt x="291" y="10"/>
                    </a:lnTo>
                    <a:lnTo>
                      <a:pt x="290" y="11"/>
                    </a:lnTo>
                    <a:lnTo>
                      <a:pt x="288" y="12"/>
                    </a:lnTo>
                    <a:lnTo>
                      <a:pt x="316" y="5"/>
                    </a:lnTo>
                    <a:lnTo>
                      <a:pt x="324" y="7"/>
                    </a:lnTo>
                    <a:lnTo>
                      <a:pt x="326" y="8"/>
                    </a:lnTo>
                    <a:lnTo>
                      <a:pt x="329" y="11"/>
                    </a:lnTo>
                    <a:lnTo>
                      <a:pt x="330" y="13"/>
                    </a:lnTo>
                    <a:lnTo>
                      <a:pt x="331" y="15"/>
                    </a:lnTo>
                    <a:lnTo>
                      <a:pt x="335" y="17"/>
                    </a:lnTo>
                    <a:lnTo>
                      <a:pt x="343" y="18"/>
                    </a:lnTo>
                    <a:lnTo>
                      <a:pt x="355" y="21"/>
                    </a:lnTo>
                    <a:lnTo>
                      <a:pt x="358" y="25"/>
                    </a:lnTo>
                    <a:lnTo>
                      <a:pt x="358" y="27"/>
                    </a:lnTo>
                    <a:lnTo>
                      <a:pt x="355" y="29"/>
                    </a:lnTo>
                    <a:lnTo>
                      <a:pt x="354" y="29"/>
                    </a:lnTo>
                    <a:lnTo>
                      <a:pt x="352" y="30"/>
                    </a:lnTo>
                    <a:lnTo>
                      <a:pt x="349" y="30"/>
                    </a:lnTo>
                    <a:lnTo>
                      <a:pt x="334" y="37"/>
                    </a:lnTo>
                    <a:lnTo>
                      <a:pt x="320" y="40"/>
                    </a:lnTo>
                    <a:lnTo>
                      <a:pt x="305" y="41"/>
                    </a:lnTo>
                    <a:lnTo>
                      <a:pt x="289" y="46"/>
                    </a:lnTo>
                    <a:lnTo>
                      <a:pt x="294" y="49"/>
                    </a:lnTo>
                    <a:lnTo>
                      <a:pt x="303" y="49"/>
                    </a:lnTo>
                    <a:lnTo>
                      <a:pt x="311" y="47"/>
                    </a:lnTo>
                    <a:lnTo>
                      <a:pt x="320" y="47"/>
                    </a:lnTo>
                    <a:lnTo>
                      <a:pt x="310" y="54"/>
                    </a:lnTo>
                    <a:lnTo>
                      <a:pt x="285" y="64"/>
                    </a:lnTo>
                    <a:lnTo>
                      <a:pt x="273" y="68"/>
                    </a:lnTo>
                    <a:lnTo>
                      <a:pt x="262" y="73"/>
                    </a:lnTo>
                    <a:lnTo>
                      <a:pt x="252" y="81"/>
                    </a:lnTo>
                    <a:lnTo>
                      <a:pt x="244" y="90"/>
                    </a:lnTo>
                    <a:lnTo>
                      <a:pt x="235" y="98"/>
                    </a:lnTo>
                    <a:lnTo>
                      <a:pt x="229" y="100"/>
                    </a:lnTo>
                    <a:lnTo>
                      <a:pt x="221" y="99"/>
                    </a:lnTo>
                    <a:lnTo>
                      <a:pt x="214" y="99"/>
                    </a:lnTo>
                    <a:lnTo>
                      <a:pt x="196" y="104"/>
                    </a:lnTo>
                    <a:lnTo>
                      <a:pt x="188" y="109"/>
                    </a:lnTo>
                    <a:lnTo>
                      <a:pt x="200" y="109"/>
                    </a:lnTo>
                    <a:lnTo>
                      <a:pt x="200" y="114"/>
                    </a:lnTo>
                    <a:lnTo>
                      <a:pt x="198" y="115"/>
                    </a:lnTo>
                    <a:lnTo>
                      <a:pt x="196" y="117"/>
                    </a:lnTo>
                    <a:lnTo>
                      <a:pt x="195" y="117"/>
                    </a:lnTo>
                    <a:lnTo>
                      <a:pt x="191" y="115"/>
                    </a:lnTo>
                    <a:lnTo>
                      <a:pt x="188" y="115"/>
                    </a:lnTo>
                    <a:lnTo>
                      <a:pt x="192" y="118"/>
                    </a:lnTo>
                    <a:lnTo>
                      <a:pt x="195" y="119"/>
                    </a:lnTo>
                    <a:lnTo>
                      <a:pt x="197" y="122"/>
                    </a:lnTo>
                    <a:lnTo>
                      <a:pt x="200" y="125"/>
                    </a:lnTo>
                    <a:lnTo>
                      <a:pt x="192" y="130"/>
                    </a:lnTo>
                    <a:lnTo>
                      <a:pt x="185" y="142"/>
                    </a:lnTo>
                    <a:lnTo>
                      <a:pt x="182" y="144"/>
                    </a:lnTo>
                    <a:lnTo>
                      <a:pt x="161" y="144"/>
                    </a:lnTo>
                    <a:lnTo>
                      <a:pt x="163" y="147"/>
                    </a:lnTo>
                    <a:lnTo>
                      <a:pt x="165" y="149"/>
                    </a:lnTo>
                    <a:lnTo>
                      <a:pt x="165" y="154"/>
                    </a:lnTo>
                    <a:lnTo>
                      <a:pt x="161" y="158"/>
                    </a:lnTo>
                    <a:lnTo>
                      <a:pt x="158" y="158"/>
                    </a:lnTo>
                    <a:lnTo>
                      <a:pt x="148" y="163"/>
                    </a:lnTo>
                    <a:lnTo>
                      <a:pt x="147" y="166"/>
                    </a:lnTo>
                    <a:lnTo>
                      <a:pt x="147" y="169"/>
                    </a:lnTo>
                    <a:lnTo>
                      <a:pt x="160" y="169"/>
                    </a:lnTo>
                    <a:lnTo>
                      <a:pt x="162" y="171"/>
                    </a:lnTo>
                    <a:lnTo>
                      <a:pt x="163" y="172"/>
                    </a:lnTo>
                    <a:lnTo>
                      <a:pt x="163" y="173"/>
                    </a:lnTo>
                    <a:lnTo>
                      <a:pt x="160" y="178"/>
                    </a:lnTo>
                    <a:lnTo>
                      <a:pt x="151" y="182"/>
                    </a:lnTo>
                    <a:lnTo>
                      <a:pt x="140" y="186"/>
                    </a:lnTo>
                    <a:lnTo>
                      <a:pt x="131" y="187"/>
                    </a:lnTo>
                    <a:lnTo>
                      <a:pt x="128" y="187"/>
                    </a:lnTo>
                    <a:lnTo>
                      <a:pt x="126" y="186"/>
                    </a:lnTo>
                    <a:lnTo>
                      <a:pt x="122" y="182"/>
                    </a:lnTo>
                    <a:lnTo>
                      <a:pt x="119" y="181"/>
                    </a:lnTo>
                    <a:lnTo>
                      <a:pt x="84" y="181"/>
                    </a:lnTo>
                    <a:lnTo>
                      <a:pt x="83" y="182"/>
                    </a:lnTo>
                    <a:lnTo>
                      <a:pt x="78" y="184"/>
                    </a:lnTo>
                    <a:lnTo>
                      <a:pt x="74" y="184"/>
                    </a:lnTo>
                    <a:lnTo>
                      <a:pt x="55" y="182"/>
                    </a:lnTo>
                    <a:lnTo>
                      <a:pt x="37" y="177"/>
                    </a:lnTo>
                    <a:lnTo>
                      <a:pt x="35" y="179"/>
                    </a:lnTo>
                    <a:lnTo>
                      <a:pt x="33" y="181"/>
                    </a:lnTo>
                    <a:lnTo>
                      <a:pt x="29" y="181"/>
                    </a:lnTo>
                    <a:lnTo>
                      <a:pt x="28" y="179"/>
                    </a:lnTo>
                    <a:lnTo>
                      <a:pt x="27" y="179"/>
                    </a:lnTo>
                    <a:lnTo>
                      <a:pt x="27" y="178"/>
                    </a:lnTo>
                    <a:lnTo>
                      <a:pt x="28" y="172"/>
                    </a:lnTo>
                    <a:lnTo>
                      <a:pt x="33" y="168"/>
                    </a:lnTo>
                    <a:lnTo>
                      <a:pt x="38" y="166"/>
                    </a:lnTo>
                    <a:lnTo>
                      <a:pt x="45" y="166"/>
                    </a:lnTo>
                    <a:lnTo>
                      <a:pt x="52" y="164"/>
                    </a:lnTo>
                    <a:lnTo>
                      <a:pt x="57" y="162"/>
                    </a:lnTo>
                    <a:lnTo>
                      <a:pt x="47" y="157"/>
                    </a:lnTo>
                    <a:lnTo>
                      <a:pt x="44" y="154"/>
                    </a:lnTo>
                    <a:lnTo>
                      <a:pt x="43" y="152"/>
                    </a:lnTo>
                    <a:lnTo>
                      <a:pt x="43" y="147"/>
                    </a:lnTo>
                    <a:lnTo>
                      <a:pt x="44" y="145"/>
                    </a:lnTo>
                    <a:lnTo>
                      <a:pt x="53" y="145"/>
                    </a:lnTo>
                    <a:lnTo>
                      <a:pt x="62" y="147"/>
                    </a:lnTo>
                    <a:lnTo>
                      <a:pt x="68" y="149"/>
                    </a:lnTo>
                    <a:lnTo>
                      <a:pt x="73" y="153"/>
                    </a:lnTo>
                    <a:lnTo>
                      <a:pt x="79" y="157"/>
                    </a:lnTo>
                    <a:lnTo>
                      <a:pt x="86" y="157"/>
                    </a:lnTo>
                    <a:lnTo>
                      <a:pt x="81" y="152"/>
                    </a:lnTo>
                    <a:lnTo>
                      <a:pt x="74" y="148"/>
                    </a:lnTo>
                    <a:lnTo>
                      <a:pt x="71" y="143"/>
                    </a:lnTo>
                    <a:lnTo>
                      <a:pt x="68" y="137"/>
                    </a:lnTo>
                    <a:lnTo>
                      <a:pt x="62" y="137"/>
                    </a:lnTo>
                    <a:lnTo>
                      <a:pt x="60" y="138"/>
                    </a:lnTo>
                    <a:lnTo>
                      <a:pt x="59" y="138"/>
                    </a:lnTo>
                    <a:lnTo>
                      <a:pt x="58" y="139"/>
                    </a:lnTo>
                    <a:lnTo>
                      <a:pt x="52" y="139"/>
                    </a:lnTo>
                    <a:lnTo>
                      <a:pt x="52" y="134"/>
                    </a:lnTo>
                    <a:lnTo>
                      <a:pt x="54" y="129"/>
                    </a:lnTo>
                    <a:lnTo>
                      <a:pt x="57" y="125"/>
                    </a:lnTo>
                    <a:lnTo>
                      <a:pt x="64" y="120"/>
                    </a:lnTo>
                    <a:lnTo>
                      <a:pt x="72" y="119"/>
                    </a:lnTo>
                    <a:lnTo>
                      <a:pt x="78" y="119"/>
                    </a:lnTo>
                    <a:lnTo>
                      <a:pt x="83" y="117"/>
                    </a:lnTo>
                    <a:lnTo>
                      <a:pt x="86" y="110"/>
                    </a:lnTo>
                    <a:lnTo>
                      <a:pt x="83" y="104"/>
                    </a:lnTo>
                    <a:lnTo>
                      <a:pt x="76" y="99"/>
                    </a:lnTo>
                    <a:lnTo>
                      <a:pt x="68" y="95"/>
                    </a:lnTo>
                    <a:lnTo>
                      <a:pt x="60" y="93"/>
                    </a:lnTo>
                    <a:lnTo>
                      <a:pt x="58" y="89"/>
                    </a:lnTo>
                    <a:lnTo>
                      <a:pt x="58" y="88"/>
                    </a:lnTo>
                    <a:lnTo>
                      <a:pt x="59" y="86"/>
                    </a:lnTo>
                    <a:lnTo>
                      <a:pt x="65" y="86"/>
                    </a:lnTo>
                    <a:lnTo>
                      <a:pt x="64" y="85"/>
                    </a:lnTo>
                    <a:lnTo>
                      <a:pt x="63" y="83"/>
                    </a:lnTo>
                    <a:lnTo>
                      <a:pt x="63" y="81"/>
                    </a:lnTo>
                    <a:lnTo>
                      <a:pt x="91" y="81"/>
                    </a:lnTo>
                    <a:lnTo>
                      <a:pt x="97" y="85"/>
                    </a:lnTo>
                    <a:lnTo>
                      <a:pt x="103" y="90"/>
                    </a:lnTo>
                    <a:lnTo>
                      <a:pt x="108" y="94"/>
                    </a:lnTo>
                    <a:lnTo>
                      <a:pt x="116" y="95"/>
                    </a:lnTo>
                    <a:lnTo>
                      <a:pt x="114" y="94"/>
                    </a:lnTo>
                    <a:lnTo>
                      <a:pt x="112" y="93"/>
                    </a:lnTo>
                    <a:lnTo>
                      <a:pt x="108" y="90"/>
                    </a:lnTo>
                    <a:lnTo>
                      <a:pt x="106" y="88"/>
                    </a:lnTo>
                    <a:lnTo>
                      <a:pt x="103" y="86"/>
                    </a:lnTo>
                    <a:lnTo>
                      <a:pt x="102" y="84"/>
                    </a:lnTo>
                    <a:lnTo>
                      <a:pt x="101" y="83"/>
                    </a:lnTo>
                    <a:lnTo>
                      <a:pt x="102" y="80"/>
                    </a:lnTo>
                    <a:lnTo>
                      <a:pt x="103" y="79"/>
                    </a:lnTo>
                    <a:lnTo>
                      <a:pt x="123" y="79"/>
                    </a:lnTo>
                    <a:lnTo>
                      <a:pt x="134" y="75"/>
                    </a:lnTo>
                    <a:lnTo>
                      <a:pt x="143" y="68"/>
                    </a:lnTo>
                    <a:lnTo>
                      <a:pt x="137" y="68"/>
                    </a:lnTo>
                    <a:lnTo>
                      <a:pt x="128" y="73"/>
                    </a:lnTo>
                    <a:lnTo>
                      <a:pt x="118" y="76"/>
                    </a:lnTo>
                    <a:lnTo>
                      <a:pt x="107" y="78"/>
                    </a:lnTo>
                    <a:lnTo>
                      <a:pt x="102" y="78"/>
                    </a:lnTo>
                    <a:lnTo>
                      <a:pt x="94" y="74"/>
                    </a:lnTo>
                    <a:lnTo>
                      <a:pt x="89" y="74"/>
                    </a:lnTo>
                    <a:lnTo>
                      <a:pt x="86" y="78"/>
                    </a:lnTo>
                    <a:lnTo>
                      <a:pt x="77" y="78"/>
                    </a:lnTo>
                    <a:lnTo>
                      <a:pt x="73" y="76"/>
                    </a:lnTo>
                    <a:lnTo>
                      <a:pt x="68" y="74"/>
                    </a:lnTo>
                    <a:lnTo>
                      <a:pt x="68" y="70"/>
                    </a:lnTo>
                    <a:lnTo>
                      <a:pt x="63" y="70"/>
                    </a:lnTo>
                    <a:lnTo>
                      <a:pt x="55" y="74"/>
                    </a:lnTo>
                    <a:lnTo>
                      <a:pt x="53" y="74"/>
                    </a:lnTo>
                    <a:lnTo>
                      <a:pt x="44" y="73"/>
                    </a:lnTo>
                    <a:lnTo>
                      <a:pt x="37" y="69"/>
                    </a:lnTo>
                    <a:lnTo>
                      <a:pt x="32" y="65"/>
                    </a:lnTo>
                    <a:lnTo>
                      <a:pt x="34" y="64"/>
                    </a:lnTo>
                    <a:lnTo>
                      <a:pt x="35" y="62"/>
                    </a:lnTo>
                    <a:lnTo>
                      <a:pt x="38" y="61"/>
                    </a:lnTo>
                    <a:lnTo>
                      <a:pt x="23" y="61"/>
                    </a:lnTo>
                    <a:lnTo>
                      <a:pt x="28" y="55"/>
                    </a:lnTo>
                    <a:lnTo>
                      <a:pt x="33" y="51"/>
                    </a:lnTo>
                    <a:lnTo>
                      <a:pt x="48" y="49"/>
                    </a:lnTo>
                    <a:lnTo>
                      <a:pt x="45" y="47"/>
                    </a:lnTo>
                    <a:lnTo>
                      <a:pt x="37" y="47"/>
                    </a:lnTo>
                    <a:lnTo>
                      <a:pt x="34" y="49"/>
                    </a:lnTo>
                    <a:lnTo>
                      <a:pt x="29" y="54"/>
                    </a:lnTo>
                    <a:lnTo>
                      <a:pt x="27" y="55"/>
                    </a:lnTo>
                    <a:lnTo>
                      <a:pt x="22" y="55"/>
                    </a:lnTo>
                    <a:lnTo>
                      <a:pt x="20" y="52"/>
                    </a:lnTo>
                    <a:lnTo>
                      <a:pt x="18" y="51"/>
                    </a:lnTo>
                    <a:lnTo>
                      <a:pt x="17" y="51"/>
                    </a:lnTo>
                    <a:lnTo>
                      <a:pt x="19" y="49"/>
                    </a:lnTo>
                    <a:lnTo>
                      <a:pt x="24" y="46"/>
                    </a:lnTo>
                    <a:lnTo>
                      <a:pt x="28" y="45"/>
                    </a:lnTo>
                    <a:lnTo>
                      <a:pt x="15" y="45"/>
                    </a:lnTo>
                    <a:lnTo>
                      <a:pt x="12" y="46"/>
                    </a:lnTo>
                    <a:lnTo>
                      <a:pt x="9" y="47"/>
                    </a:lnTo>
                    <a:lnTo>
                      <a:pt x="0" y="47"/>
                    </a:lnTo>
                    <a:lnTo>
                      <a:pt x="4" y="42"/>
                    </a:lnTo>
                    <a:lnTo>
                      <a:pt x="13" y="37"/>
                    </a:lnTo>
                    <a:lnTo>
                      <a:pt x="33" y="32"/>
                    </a:lnTo>
                    <a:lnTo>
                      <a:pt x="52" y="32"/>
                    </a:lnTo>
                    <a:lnTo>
                      <a:pt x="53" y="31"/>
                    </a:lnTo>
                    <a:lnTo>
                      <a:pt x="53" y="29"/>
                    </a:lnTo>
                    <a:lnTo>
                      <a:pt x="57" y="29"/>
                    </a:lnTo>
                    <a:lnTo>
                      <a:pt x="62" y="26"/>
                    </a:lnTo>
                    <a:lnTo>
                      <a:pt x="64" y="23"/>
                    </a:lnTo>
                    <a:lnTo>
                      <a:pt x="64" y="22"/>
                    </a:lnTo>
                    <a:lnTo>
                      <a:pt x="67" y="20"/>
                    </a:lnTo>
                    <a:lnTo>
                      <a:pt x="69" y="20"/>
                    </a:lnTo>
                    <a:lnTo>
                      <a:pt x="77" y="21"/>
                    </a:lnTo>
                    <a:lnTo>
                      <a:pt x="92" y="26"/>
                    </a:lnTo>
                    <a:lnTo>
                      <a:pt x="97" y="29"/>
                    </a:lnTo>
                    <a:lnTo>
                      <a:pt x="99" y="22"/>
                    </a:lnTo>
                    <a:lnTo>
                      <a:pt x="104" y="16"/>
                    </a:lnTo>
                    <a:lnTo>
                      <a:pt x="109" y="12"/>
                    </a:lnTo>
                    <a:lnTo>
                      <a:pt x="117" y="11"/>
                    </a:lnTo>
                    <a:lnTo>
                      <a:pt x="119" y="11"/>
                    </a:lnTo>
                    <a:lnTo>
                      <a:pt x="121" y="12"/>
                    </a:lnTo>
                    <a:lnTo>
                      <a:pt x="123" y="12"/>
                    </a:lnTo>
                    <a:lnTo>
                      <a:pt x="126" y="10"/>
                    </a:lnTo>
                    <a:lnTo>
                      <a:pt x="127" y="7"/>
                    </a:lnTo>
                    <a:lnTo>
                      <a:pt x="132" y="5"/>
                    </a:lnTo>
                    <a:lnTo>
                      <a:pt x="182" y="5"/>
                    </a:lnTo>
                    <a:lnTo>
                      <a:pt x="185" y="2"/>
                    </a:lnTo>
                    <a:lnTo>
                      <a:pt x="190" y="2"/>
                    </a:lnTo>
                    <a:lnTo>
                      <a:pt x="193" y="3"/>
                    </a:lnTo>
                    <a:lnTo>
                      <a:pt x="196" y="6"/>
                    </a:lnTo>
                    <a:lnTo>
                      <a:pt x="198" y="7"/>
                    </a:lnTo>
                    <a:lnTo>
                      <a:pt x="202" y="7"/>
                    </a:lnTo>
                    <a:lnTo>
                      <a:pt x="207" y="5"/>
                    </a:lnTo>
                    <a:lnTo>
                      <a:pt x="210"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280">
                <a:extLst>
                  <a:ext uri="{FF2B5EF4-FFF2-40B4-BE49-F238E27FC236}">
                    <a16:creationId xmlns:a16="http://schemas.microsoft.com/office/drawing/2014/main" id="{401F9EB9-ACB3-48FD-81AC-C280F2071D5A}"/>
                  </a:ext>
                </a:extLst>
              </p:cNvPr>
              <p:cNvSpPr>
                <a:spLocks/>
              </p:cNvSpPr>
              <p:nvPr/>
            </p:nvSpPr>
            <p:spPr bwMode="auto">
              <a:xfrm>
                <a:off x="4026654" y="1676400"/>
                <a:ext cx="1444556" cy="1100516"/>
              </a:xfrm>
              <a:custGeom>
                <a:avLst/>
                <a:gdLst/>
                <a:ahLst/>
                <a:cxnLst>
                  <a:cxn ang="0">
                    <a:pos x="577" y="26"/>
                  </a:cxn>
                  <a:cxn ang="0">
                    <a:pos x="492" y="50"/>
                  </a:cxn>
                  <a:cxn ang="0">
                    <a:pos x="543" y="62"/>
                  </a:cxn>
                  <a:cxn ang="0">
                    <a:pos x="583" y="58"/>
                  </a:cxn>
                  <a:cxn ang="0">
                    <a:pos x="581" y="73"/>
                  </a:cxn>
                  <a:cxn ang="0">
                    <a:pos x="645" y="53"/>
                  </a:cxn>
                  <a:cxn ang="0">
                    <a:pos x="697" y="62"/>
                  </a:cxn>
                  <a:cxn ang="0">
                    <a:pos x="646" y="87"/>
                  </a:cxn>
                  <a:cxn ang="0">
                    <a:pos x="642" y="98"/>
                  </a:cxn>
                  <a:cxn ang="0">
                    <a:pos x="632" y="112"/>
                  </a:cxn>
                  <a:cxn ang="0">
                    <a:pos x="602" y="138"/>
                  </a:cxn>
                  <a:cxn ang="0">
                    <a:pos x="605" y="156"/>
                  </a:cxn>
                  <a:cxn ang="0">
                    <a:pos x="622" y="171"/>
                  </a:cxn>
                  <a:cxn ang="0">
                    <a:pos x="600" y="189"/>
                  </a:cxn>
                  <a:cxn ang="0">
                    <a:pos x="610" y="204"/>
                  </a:cxn>
                  <a:cxn ang="0">
                    <a:pos x="603" y="229"/>
                  </a:cxn>
                  <a:cxn ang="0">
                    <a:pos x="617" y="244"/>
                  </a:cxn>
                  <a:cxn ang="0">
                    <a:pos x="606" y="257"/>
                  </a:cxn>
                  <a:cxn ang="0">
                    <a:pos x="573" y="267"/>
                  </a:cxn>
                  <a:cxn ang="0">
                    <a:pos x="587" y="284"/>
                  </a:cxn>
                  <a:cxn ang="0">
                    <a:pos x="558" y="274"/>
                  </a:cxn>
                  <a:cxn ang="0">
                    <a:pos x="595" y="326"/>
                  </a:cxn>
                  <a:cxn ang="0">
                    <a:pos x="567" y="319"/>
                  </a:cxn>
                  <a:cxn ang="0">
                    <a:pos x="549" y="318"/>
                  </a:cxn>
                  <a:cxn ang="0">
                    <a:pos x="559" y="336"/>
                  </a:cxn>
                  <a:cxn ang="0">
                    <a:pos x="552" y="356"/>
                  </a:cxn>
                  <a:cxn ang="0">
                    <a:pos x="470" y="381"/>
                  </a:cxn>
                  <a:cxn ang="0">
                    <a:pos x="414" y="424"/>
                  </a:cxn>
                  <a:cxn ang="0">
                    <a:pos x="386" y="431"/>
                  </a:cxn>
                  <a:cxn ang="0">
                    <a:pos x="370" y="457"/>
                  </a:cxn>
                  <a:cxn ang="0">
                    <a:pos x="349" y="511"/>
                  </a:cxn>
                  <a:cxn ang="0">
                    <a:pos x="327" y="530"/>
                  </a:cxn>
                  <a:cxn ang="0">
                    <a:pos x="296" y="514"/>
                  </a:cxn>
                  <a:cxn ang="0">
                    <a:pos x="273" y="501"/>
                  </a:cxn>
                  <a:cxn ang="0">
                    <a:pos x="251" y="455"/>
                  </a:cxn>
                  <a:cxn ang="0">
                    <a:pos x="239" y="452"/>
                  </a:cxn>
                  <a:cxn ang="0">
                    <a:pos x="222" y="413"/>
                  </a:cxn>
                  <a:cxn ang="0">
                    <a:pos x="234" y="374"/>
                  </a:cxn>
                  <a:cxn ang="0">
                    <a:pos x="257" y="343"/>
                  </a:cxn>
                  <a:cxn ang="0">
                    <a:pos x="246" y="332"/>
                  </a:cxn>
                  <a:cxn ang="0">
                    <a:pos x="219" y="303"/>
                  </a:cxn>
                  <a:cxn ang="0">
                    <a:pos x="208" y="289"/>
                  </a:cxn>
                  <a:cxn ang="0">
                    <a:pos x="181" y="239"/>
                  </a:cxn>
                  <a:cxn ang="0">
                    <a:pos x="89" y="208"/>
                  </a:cxn>
                  <a:cxn ang="0">
                    <a:pos x="69" y="210"/>
                  </a:cxn>
                  <a:cxn ang="0">
                    <a:pos x="37" y="190"/>
                  </a:cxn>
                  <a:cxn ang="0">
                    <a:pos x="22" y="180"/>
                  </a:cxn>
                  <a:cxn ang="0">
                    <a:pos x="74" y="169"/>
                  </a:cxn>
                  <a:cxn ang="0">
                    <a:pos x="20" y="165"/>
                  </a:cxn>
                  <a:cxn ang="0">
                    <a:pos x="22" y="142"/>
                  </a:cxn>
                  <a:cxn ang="0">
                    <a:pos x="83" y="124"/>
                  </a:cxn>
                  <a:cxn ang="0">
                    <a:pos x="60" y="96"/>
                  </a:cxn>
                  <a:cxn ang="0">
                    <a:pos x="122" y="73"/>
                  </a:cxn>
                  <a:cxn ang="0">
                    <a:pos x="160" y="49"/>
                  </a:cxn>
                  <a:cxn ang="0">
                    <a:pos x="217" y="47"/>
                  </a:cxn>
                  <a:cxn ang="0">
                    <a:pos x="242" y="40"/>
                  </a:cxn>
                  <a:cxn ang="0">
                    <a:pos x="288" y="49"/>
                  </a:cxn>
                  <a:cxn ang="0">
                    <a:pos x="288" y="29"/>
                  </a:cxn>
                  <a:cxn ang="0">
                    <a:pos x="327" y="14"/>
                  </a:cxn>
                  <a:cxn ang="0">
                    <a:pos x="418" y="1"/>
                  </a:cxn>
                </a:cxnLst>
                <a:rect l="0" t="0" r="r" b="b"/>
                <a:pathLst>
                  <a:path w="697" h="531">
                    <a:moveTo>
                      <a:pt x="433" y="0"/>
                    </a:moveTo>
                    <a:lnTo>
                      <a:pt x="492" y="0"/>
                    </a:lnTo>
                    <a:lnTo>
                      <a:pt x="508" y="2"/>
                    </a:lnTo>
                    <a:lnTo>
                      <a:pt x="523" y="9"/>
                    </a:lnTo>
                    <a:lnTo>
                      <a:pt x="538" y="16"/>
                    </a:lnTo>
                    <a:lnTo>
                      <a:pt x="552" y="24"/>
                    </a:lnTo>
                    <a:lnTo>
                      <a:pt x="564" y="26"/>
                    </a:lnTo>
                    <a:lnTo>
                      <a:pt x="577" y="26"/>
                    </a:lnTo>
                    <a:lnTo>
                      <a:pt x="588" y="28"/>
                    </a:lnTo>
                    <a:lnTo>
                      <a:pt x="585" y="34"/>
                    </a:lnTo>
                    <a:lnTo>
                      <a:pt x="576" y="38"/>
                    </a:lnTo>
                    <a:lnTo>
                      <a:pt x="556" y="43"/>
                    </a:lnTo>
                    <a:lnTo>
                      <a:pt x="547" y="44"/>
                    </a:lnTo>
                    <a:lnTo>
                      <a:pt x="458" y="49"/>
                    </a:lnTo>
                    <a:lnTo>
                      <a:pt x="464" y="50"/>
                    </a:lnTo>
                    <a:lnTo>
                      <a:pt x="492" y="50"/>
                    </a:lnTo>
                    <a:lnTo>
                      <a:pt x="507" y="49"/>
                    </a:lnTo>
                    <a:lnTo>
                      <a:pt x="541" y="49"/>
                    </a:lnTo>
                    <a:lnTo>
                      <a:pt x="538" y="53"/>
                    </a:lnTo>
                    <a:lnTo>
                      <a:pt x="533" y="58"/>
                    </a:lnTo>
                    <a:lnTo>
                      <a:pt x="526" y="68"/>
                    </a:lnTo>
                    <a:lnTo>
                      <a:pt x="526" y="69"/>
                    </a:lnTo>
                    <a:lnTo>
                      <a:pt x="533" y="67"/>
                    </a:lnTo>
                    <a:lnTo>
                      <a:pt x="543" y="62"/>
                    </a:lnTo>
                    <a:lnTo>
                      <a:pt x="553" y="54"/>
                    </a:lnTo>
                    <a:lnTo>
                      <a:pt x="564" y="49"/>
                    </a:lnTo>
                    <a:lnTo>
                      <a:pt x="573" y="47"/>
                    </a:lnTo>
                    <a:lnTo>
                      <a:pt x="577" y="48"/>
                    </a:lnTo>
                    <a:lnTo>
                      <a:pt x="579" y="49"/>
                    </a:lnTo>
                    <a:lnTo>
                      <a:pt x="582" y="52"/>
                    </a:lnTo>
                    <a:lnTo>
                      <a:pt x="583" y="55"/>
                    </a:lnTo>
                    <a:lnTo>
                      <a:pt x="583" y="58"/>
                    </a:lnTo>
                    <a:lnTo>
                      <a:pt x="581" y="62"/>
                    </a:lnTo>
                    <a:lnTo>
                      <a:pt x="577" y="68"/>
                    </a:lnTo>
                    <a:lnTo>
                      <a:pt x="569" y="75"/>
                    </a:lnTo>
                    <a:lnTo>
                      <a:pt x="563" y="83"/>
                    </a:lnTo>
                    <a:lnTo>
                      <a:pt x="556" y="94"/>
                    </a:lnTo>
                    <a:lnTo>
                      <a:pt x="563" y="89"/>
                    </a:lnTo>
                    <a:lnTo>
                      <a:pt x="572" y="82"/>
                    </a:lnTo>
                    <a:lnTo>
                      <a:pt x="581" y="73"/>
                    </a:lnTo>
                    <a:lnTo>
                      <a:pt x="588" y="64"/>
                    </a:lnTo>
                    <a:lnTo>
                      <a:pt x="593" y="59"/>
                    </a:lnTo>
                    <a:lnTo>
                      <a:pt x="623" y="59"/>
                    </a:lnTo>
                    <a:lnTo>
                      <a:pt x="626" y="60"/>
                    </a:lnTo>
                    <a:lnTo>
                      <a:pt x="630" y="60"/>
                    </a:lnTo>
                    <a:lnTo>
                      <a:pt x="637" y="57"/>
                    </a:lnTo>
                    <a:lnTo>
                      <a:pt x="641" y="54"/>
                    </a:lnTo>
                    <a:lnTo>
                      <a:pt x="645" y="53"/>
                    </a:lnTo>
                    <a:lnTo>
                      <a:pt x="665" y="53"/>
                    </a:lnTo>
                    <a:lnTo>
                      <a:pt x="667" y="48"/>
                    </a:lnTo>
                    <a:lnTo>
                      <a:pt x="670" y="47"/>
                    </a:lnTo>
                    <a:lnTo>
                      <a:pt x="672" y="47"/>
                    </a:lnTo>
                    <a:lnTo>
                      <a:pt x="679" y="48"/>
                    </a:lnTo>
                    <a:lnTo>
                      <a:pt x="686" y="52"/>
                    </a:lnTo>
                    <a:lnTo>
                      <a:pt x="694" y="57"/>
                    </a:lnTo>
                    <a:lnTo>
                      <a:pt x="697" y="62"/>
                    </a:lnTo>
                    <a:lnTo>
                      <a:pt x="696" y="64"/>
                    </a:lnTo>
                    <a:lnTo>
                      <a:pt x="692" y="68"/>
                    </a:lnTo>
                    <a:lnTo>
                      <a:pt x="690" y="69"/>
                    </a:lnTo>
                    <a:lnTo>
                      <a:pt x="687" y="69"/>
                    </a:lnTo>
                    <a:lnTo>
                      <a:pt x="686" y="70"/>
                    </a:lnTo>
                    <a:lnTo>
                      <a:pt x="669" y="80"/>
                    </a:lnTo>
                    <a:lnTo>
                      <a:pt x="659" y="86"/>
                    </a:lnTo>
                    <a:lnTo>
                      <a:pt x="646" y="87"/>
                    </a:lnTo>
                    <a:lnTo>
                      <a:pt x="648" y="88"/>
                    </a:lnTo>
                    <a:lnTo>
                      <a:pt x="654" y="88"/>
                    </a:lnTo>
                    <a:lnTo>
                      <a:pt x="655" y="87"/>
                    </a:lnTo>
                    <a:lnTo>
                      <a:pt x="655" y="91"/>
                    </a:lnTo>
                    <a:lnTo>
                      <a:pt x="654" y="93"/>
                    </a:lnTo>
                    <a:lnTo>
                      <a:pt x="651" y="96"/>
                    </a:lnTo>
                    <a:lnTo>
                      <a:pt x="646" y="98"/>
                    </a:lnTo>
                    <a:lnTo>
                      <a:pt x="642" y="98"/>
                    </a:lnTo>
                    <a:lnTo>
                      <a:pt x="640" y="99"/>
                    </a:lnTo>
                    <a:lnTo>
                      <a:pt x="637" y="99"/>
                    </a:lnTo>
                    <a:lnTo>
                      <a:pt x="638" y="102"/>
                    </a:lnTo>
                    <a:lnTo>
                      <a:pt x="638" y="103"/>
                    </a:lnTo>
                    <a:lnTo>
                      <a:pt x="637" y="103"/>
                    </a:lnTo>
                    <a:lnTo>
                      <a:pt x="637" y="106"/>
                    </a:lnTo>
                    <a:lnTo>
                      <a:pt x="636" y="108"/>
                    </a:lnTo>
                    <a:lnTo>
                      <a:pt x="632" y="112"/>
                    </a:lnTo>
                    <a:lnTo>
                      <a:pt x="628" y="113"/>
                    </a:lnTo>
                    <a:lnTo>
                      <a:pt x="626" y="113"/>
                    </a:lnTo>
                    <a:lnTo>
                      <a:pt x="618" y="116"/>
                    </a:lnTo>
                    <a:lnTo>
                      <a:pt x="618" y="122"/>
                    </a:lnTo>
                    <a:lnTo>
                      <a:pt x="617" y="126"/>
                    </a:lnTo>
                    <a:lnTo>
                      <a:pt x="616" y="128"/>
                    </a:lnTo>
                    <a:lnTo>
                      <a:pt x="613" y="131"/>
                    </a:lnTo>
                    <a:lnTo>
                      <a:pt x="602" y="138"/>
                    </a:lnTo>
                    <a:lnTo>
                      <a:pt x="600" y="141"/>
                    </a:lnTo>
                    <a:lnTo>
                      <a:pt x="598" y="143"/>
                    </a:lnTo>
                    <a:lnTo>
                      <a:pt x="597" y="147"/>
                    </a:lnTo>
                    <a:lnTo>
                      <a:pt x="597" y="151"/>
                    </a:lnTo>
                    <a:lnTo>
                      <a:pt x="595" y="156"/>
                    </a:lnTo>
                    <a:lnTo>
                      <a:pt x="598" y="157"/>
                    </a:lnTo>
                    <a:lnTo>
                      <a:pt x="601" y="157"/>
                    </a:lnTo>
                    <a:lnTo>
                      <a:pt x="605" y="156"/>
                    </a:lnTo>
                    <a:lnTo>
                      <a:pt x="607" y="156"/>
                    </a:lnTo>
                    <a:lnTo>
                      <a:pt x="612" y="157"/>
                    </a:lnTo>
                    <a:lnTo>
                      <a:pt x="616" y="158"/>
                    </a:lnTo>
                    <a:lnTo>
                      <a:pt x="623" y="163"/>
                    </a:lnTo>
                    <a:lnTo>
                      <a:pt x="618" y="166"/>
                    </a:lnTo>
                    <a:lnTo>
                      <a:pt x="616" y="166"/>
                    </a:lnTo>
                    <a:lnTo>
                      <a:pt x="617" y="169"/>
                    </a:lnTo>
                    <a:lnTo>
                      <a:pt x="622" y="171"/>
                    </a:lnTo>
                    <a:lnTo>
                      <a:pt x="626" y="172"/>
                    </a:lnTo>
                    <a:lnTo>
                      <a:pt x="631" y="175"/>
                    </a:lnTo>
                    <a:lnTo>
                      <a:pt x="632" y="177"/>
                    </a:lnTo>
                    <a:lnTo>
                      <a:pt x="633" y="181"/>
                    </a:lnTo>
                    <a:lnTo>
                      <a:pt x="631" y="185"/>
                    </a:lnTo>
                    <a:lnTo>
                      <a:pt x="626" y="187"/>
                    </a:lnTo>
                    <a:lnTo>
                      <a:pt x="602" y="187"/>
                    </a:lnTo>
                    <a:lnTo>
                      <a:pt x="600" y="189"/>
                    </a:lnTo>
                    <a:lnTo>
                      <a:pt x="598" y="191"/>
                    </a:lnTo>
                    <a:lnTo>
                      <a:pt x="597" y="192"/>
                    </a:lnTo>
                    <a:lnTo>
                      <a:pt x="597" y="195"/>
                    </a:lnTo>
                    <a:lnTo>
                      <a:pt x="598" y="197"/>
                    </a:lnTo>
                    <a:lnTo>
                      <a:pt x="601" y="199"/>
                    </a:lnTo>
                    <a:lnTo>
                      <a:pt x="602" y="200"/>
                    </a:lnTo>
                    <a:lnTo>
                      <a:pt x="610" y="200"/>
                    </a:lnTo>
                    <a:lnTo>
                      <a:pt x="610" y="204"/>
                    </a:lnTo>
                    <a:lnTo>
                      <a:pt x="611" y="208"/>
                    </a:lnTo>
                    <a:lnTo>
                      <a:pt x="612" y="210"/>
                    </a:lnTo>
                    <a:lnTo>
                      <a:pt x="615" y="213"/>
                    </a:lnTo>
                    <a:lnTo>
                      <a:pt x="616" y="215"/>
                    </a:lnTo>
                    <a:lnTo>
                      <a:pt x="616" y="226"/>
                    </a:lnTo>
                    <a:lnTo>
                      <a:pt x="607" y="226"/>
                    </a:lnTo>
                    <a:lnTo>
                      <a:pt x="605" y="228"/>
                    </a:lnTo>
                    <a:lnTo>
                      <a:pt x="603" y="229"/>
                    </a:lnTo>
                    <a:lnTo>
                      <a:pt x="603" y="231"/>
                    </a:lnTo>
                    <a:lnTo>
                      <a:pt x="606" y="236"/>
                    </a:lnTo>
                    <a:lnTo>
                      <a:pt x="608" y="238"/>
                    </a:lnTo>
                    <a:lnTo>
                      <a:pt x="611" y="238"/>
                    </a:lnTo>
                    <a:lnTo>
                      <a:pt x="615" y="239"/>
                    </a:lnTo>
                    <a:lnTo>
                      <a:pt x="617" y="239"/>
                    </a:lnTo>
                    <a:lnTo>
                      <a:pt x="620" y="240"/>
                    </a:lnTo>
                    <a:lnTo>
                      <a:pt x="617" y="244"/>
                    </a:lnTo>
                    <a:lnTo>
                      <a:pt x="615" y="247"/>
                    </a:lnTo>
                    <a:lnTo>
                      <a:pt x="611" y="249"/>
                    </a:lnTo>
                    <a:lnTo>
                      <a:pt x="606" y="250"/>
                    </a:lnTo>
                    <a:lnTo>
                      <a:pt x="601" y="250"/>
                    </a:lnTo>
                    <a:lnTo>
                      <a:pt x="601" y="253"/>
                    </a:lnTo>
                    <a:lnTo>
                      <a:pt x="602" y="255"/>
                    </a:lnTo>
                    <a:lnTo>
                      <a:pt x="605" y="257"/>
                    </a:lnTo>
                    <a:lnTo>
                      <a:pt x="606" y="257"/>
                    </a:lnTo>
                    <a:lnTo>
                      <a:pt x="602" y="263"/>
                    </a:lnTo>
                    <a:lnTo>
                      <a:pt x="597" y="265"/>
                    </a:lnTo>
                    <a:lnTo>
                      <a:pt x="591" y="267"/>
                    </a:lnTo>
                    <a:lnTo>
                      <a:pt x="586" y="269"/>
                    </a:lnTo>
                    <a:lnTo>
                      <a:pt x="583" y="273"/>
                    </a:lnTo>
                    <a:lnTo>
                      <a:pt x="579" y="270"/>
                    </a:lnTo>
                    <a:lnTo>
                      <a:pt x="577" y="268"/>
                    </a:lnTo>
                    <a:lnTo>
                      <a:pt x="573" y="267"/>
                    </a:lnTo>
                    <a:lnTo>
                      <a:pt x="571" y="263"/>
                    </a:lnTo>
                    <a:lnTo>
                      <a:pt x="564" y="263"/>
                    </a:lnTo>
                    <a:lnTo>
                      <a:pt x="568" y="268"/>
                    </a:lnTo>
                    <a:lnTo>
                      <a:pt x="574" y="272"/>
                    </a:lnTo>
                    <a:lnTo>
                      <a:pt x="581" y="273"/>
                    </a:lnTo>
                    <a:lnTo>
                      <a:pt x="585" y="277"/>
                    </a:lnTo>
                    <a:lnTo>
                      <a:pt x="587" y="282"/>
                    </a:lnTo>
                    <a:lnTo>
                      <a:pt x="587" y="284"/>
                    </a:lnTo>
                    <a:lnTo>
                      <a:pt x="586" y="288"/>
                    </a:lnTo>
                    <a:lnTo>
                      <a:pt x="585" y="291"/>
                    </a:lnTo>
                    <a:lnTo>
                      <a:pt x="583" y="292"/>
                    </a:lnTo>
                    <a:lnTo>
                      <a:pt x="581" y="293"/>
                    </a:lnTo>
                    <a:lnTo>
                      <a:pt x="574" y="291"/>
                    </a:lnTo>
                    <a:lnTo>
                      <a:pt x="567" y="287"/>
                    </a:lnTo>
                    <a:lnTo>
                      <a:pt x="562" y="280"/>
                    </a:lnTo>
                    <a:lnTo>
                      <a:pt x="558" y="274"/>
                    </a:lnTo>
                    <a:lnTo>
                      <a:pt x="553" y="274"/>
                    </a:lnTo>
                    <a:lnTo>
                      <a:pt x="553" y="280"/>
                    </a:lnTo>
                    <a:lnTo>
                      <a:pt x="562" y="288"/>
                    </a:lnTo>
                    <a:lnTo>
                      <a:pt x="571" y="293"/>
                    </a:lnTo>
                    <a:lnTo>
                      <a:pt x="579" y="299"/>
                    </a:lnTo>
                    <a:lnTo>
                      <a:pt x="587" y="307"/>
                    </a:lnTo>
                    <a:lnTo>
                      <a:pt x="592" y="316"/>
                    </a:lnTo>
                    <a:lnTo>
                      <a:pt x="595" y="326"/>
                    </a:lnTo>
                    <a:lnTo>
                      <a:pt x="593" y="328"/>
                    </a:lnTo>
                    <a:lnTo>
                      <a:pt x="592" y="330"/>
                    </a:lnTo>
                    <a:lnTo>
                      <a:pt x="588" y="330"/>
                    </a:lnTo>
                    <a:lnTo>
                      <a:pt x="586" y="331"/>
                    </a:lnTo>
                    <a:lnTo>
                      <a:pt x="583" y="331"/>
                    </a:lnTo>
                    <a:lnTo>
                      <a:pt x="576" y="330"/>
                    </a:lnTo>
                    <a:lnTo>
                      <a:pt x="571" y="326"/>
                    </a:lnTo>
                    <a:lnTo>
                      <a:pt x="567" y="319"/>
                    </a:lnTo>
                    <a:lnTo>
                      <a:pt x="563" y="314"/>
                    </a:lnTo>
                    <a:lnTo>
                      <a:pt x="558" y="311"/>
                    </a:lnTo>
                    <a:lnTo>
                      <a:pt x="551" y="309"/>
                    </a:lnTo>
                    <a:lnTo>
                      <a:pt x="546" y="309"/>
                    </a:lnTo>
                    <a:lnTo>
                      <a:pt x="546" y="313"/>
                    </a:lnTo>
                    <a:lnTo>
                      <a:pt x="547" y="314"/>
                    </a:lnTo>
                    <a:lnTo>
                      <a:pt x="548" y="317"/>
                    </a:lnTo>
                    <a:lnTo>
                      <a:pt x="549" y="318"/>
                    </a:lnTo>
                    <a:lnTo>
                      <a:pt x="549" y="321"/>
                    </a:lnTo>
                    <a:lnTo>
                      <a:pt x="547" y="323"/>
                    </a:lnTo>
                    <a:lnTo>
                      <a:pt x="544" y="324"/>
                    </a:lnTo>
                    <a:lnTo>
                      <a:pt x="542" y="324"/>
                    </a:lnTo>
                    <a:lnTo>
                      <a:pt x="541" y="326"/>
                    </a:lnTo>
                    <a:lnTo>
                      <a:pt x="543" y="331"/>
                    </a:lnTo>
                    <a:lnTo>
                      <a:pt x="551" y="333"/>
                    </a:lnTo>
                    <a:lnTo>
                      <a:pt x="559" y="336"/>
                    </a:lnTo>
                    <a:lnTo>
                      <a:pt x="569" y="337"/>
                    </a:lnTo>
                    <a:lnTo>
                      <a:pt x="578" y="337"/>
                    </a:lnTo>
                    <a:lnTo>
                      <a:pt x="585" y="338"/>
                    </a:lnTo>
                    <a:lnTo>
                      <a:pt x="577" y="343"/>
                    </a:lnTo>
                    <a:lnTo>
                      <a:pt x="572" y="346"/>
                    </a:lnTo>
                    <a:lnTo>
                      <a:pt x="567" y="347"/>
                    </a:lnTo>
                    <a:lnTo>
                      <a:pt x="559" y="351"/>
                    </a:lnTo>
                    <a:lnTo>
                      <a:pt x="552" y="356"/>
                    </a:lnTo>
                    <a:lnTo>
                      <a:pt x="546" y="362"/>
                    </a:lnTo>
                    <a:lnTo>
                      <a:pt x="538" y="366"/>
                    </a:lnTo>
                    <a:lnTo>
                      <a:pt x="524" y="370"/>
                    </a:lnTo>
                    <a:lnTo>
                      <a:pt x="510" y="372"/>
                    </a:lnTo>
                    <a:lnTo>
                      <a:pt x="497" y="376"/>
                    </a:lnTo>
                    <a:lnTo>
                      <a:pt x="477" y="376"/>
                    </a:lnTo>
                    <a:lnTo>
                      <a:pt x="474" y="377"/>
                    </a:lnTo>
                    <a:lnTo>
                      <a:pt x="470" y="381"/>
                    </a:lnTo>
                    <a:lnTo>
                      <a:pt x="469" y="384"/>
                    </a:lnTo>
                    <a:lnTo>
                      <a:pt x="459" y="391"/>
                    </a:lnTo>
                    <a:lnTo>
                      <a:pt x="453" y="397"/>
                    </a:lnTo>
                    <a:lnTo>
                      <a:pt x="449" y="405"/>
                    </a:lnTo>
                    <a:lnTo>
                      <a:pt x="445" y="411"/>
                    </a:lnTo>
                    <a:lnTo>
                      <a:pt x="435" y="416"/>
                    </a:lnTo>
                    <a:lnTo>
                      <a:pt x="424" y="420"/>
                    </a:lnTo>
                    <a:lnTo>
                      <a:pt x="414" y="424"/>
                    </a:lnTo>
                    <a:lnTo>
                      <a:pt x="408" y="424"/>
                    </a:lnTo>
                    <a:lnTo>
                      <a:pt x="408" y="415"/>
                    </a:lnTo>
                    <a:lnTo>
                      <a:pt x="405" y="416"/>
                    </a:lnTo>
                    <a:lnTo>
                      <a:pt x="404" y="419"/>
                    </a:lnTo>
                    <a:lnTo>
                      <a:pt x="403" y="420"/>
                    </a:lnTo>
                    <a:lnTo>
                      <a:pt x="400" y="425"/>
                    </a:lnTo>
                    <a:lnTo>
                      <a:pt x="394" y="429"/>
                    </a:lnTo>
                    <a:lnTo>
                      <a:pt x="386" y="431"/>
                    </a:lnTo>
                    <a:lnTo>
                      <a:pt x="377" y="434"/>
                    </a:lnTo>
                    <a:lnTo>
                      <a:pt x="372" y="438"/>
                    </a:lnTo>
                    <a:lnTo>
                      <a:pt x="370" y="444"/>
                    </a:lnTo>
                    <a:lnTo>
                      <a:pt x="370" y="448"/>
                    </a:lnTo>
                    <a:lnTo>
                      <a:pt x="367" y="450"/>
                    </a:lnTo>
                    <a:lnTo>
                      <a:pt x="367" y="453"/>
                    </a:lnTo>
                    <a:lnTo>
                      <a:pt x="369" y="455"/>
                    </a:lnTo>
                    <a:lnTo>
                      <a:pt x="370" y="457"/>
                    </a:lnTo>
                    <a:lnTo>
                      <a:pt x="372" y="462"/>
                    </a:lnTo>
                    <a:lnTo>
                      <a:pt x="370" y="468"/>
                    </a:lnTo>
                    <a:lnTo>
                      <a:pt x="366" y="472"/>
                    </a:lnTo>
                    <a:lnTo>
                      <a:pt x="360" y="474"/>
                    </a:lnTo>
                    <a:lnTo>
                      <a:pt x="356" y="478"/>
                    </a:lnTo>
                    <a:lnTo>
                      <a:pt x="354" y="483"/>
                    </a:lnTo>
                    <a:lnTo>
                      <a:pt x="354" y="506"/>
                    </a:lnTo>
                    <a:lnTo>
                      <a:pt x="349" y="511"/>
                    </a:lnTo>
                    <a:lnTo>
                      <a:pt x="347" y="517"/>
                    </a:lnTo>
                    <a:lnTo>
                      <a:pt x="345" y="523"/>
                    </a:lnTo>
                    <a:lnTo>
                      <a:pt x="342" y="528"/>
                    </a:lnTo>
                    <a:lnTo>
                      <a:pt x="337" y="531"/>
                    </a:lnTo>
                    <a:lnTo>
                      <a:pt x="335" y="531"/>
                    </a:lnTo>
                    <a:lnTo>
                      <a:pt x="334" y="530"/>
                    </a:lnTo>
                    <a:lnTo>
                      <a:pt x="332" y="527"/>
                    </a:lnTo>
                    <a:lnTo>
                      <a:pt x="327" y="530"/>
                    </a:lnTo>
                    <a:lnTo>
                      <a:pt x="325" y="530"/>
                    </a:lnTo>
                    <a:lnTo>
                      <a:pt x="320" y="528"/>
                    </a:lnTo>
                    <a:lnTo>
                      <a:pt x="316" y="523"/>
                    </a:lnTo>
                    <a:lnTo>
                      <a:pt x="313" y="518"/>
                    </a:lnTo>
                    <a:lnTo>
                      <a:pt x="310" y="513"/>
                    </a:lnTo>
                    <a:lnTo>
                      <a:pt x="305" y="512"/>
                    </a:lnTo>
                    <a:lnTo>
                      <a:pt x="301" y="513"/>
                    </a:lnTo>
                    <a:lnTo>
                      <a:pt x="296" y="514"/>
                    </a:lnTo>
                    <a:lnTo>
                      <a:pt x="288" y="517"/>
                    </a:lnTo>
                    <a:lnTo>
                      <a:pt x="286" y="513"/>
                    </a:lnTo>
                    <a:lnTo>
                      <a:pt x="285" y="511"/>
                    </a:lnTo>
                    <a:lnTo>
                      <a:pt x="282" y="509"/>
                    </a:lnTo>
                    <a:lnTo>
                      <a:pt x="280" y="509"/>
                    </a:lnTo>
                    <a:lnTo>
                      <a:pt x="277" y="508"/>
                    </a:lnTo>
                    <a:lnTo>
                      <a:pt x="273" y="504"/>
                    </a:lnTo>
                    <a:lnTo>
                      <a:pt x="273" y="501"/>
                    </a:lnTo>
                    <a:lnTo>
                      <a:pt x="272" y="499"/>
                    </a:lnTo>
                    <a:lnTo>
                      <a:pt x="272" y="498"/>
                    </a:lnTo>
                    <a:lnTo>
                      <a:pt x="265" y="491"/>
                    </a:lnTo>
                    <a:lnTo>
                      <a:pt x="257" y="480"/>
                    </a:lnTo>
                    <a:lnTo>
                      <a:pt x="251" y="470"/>
                    </a:lnTo>
                    <a:lnTo>
                      <a:pt x="248" y="460"/>
                    </a:lnTo>
                    <a:lnTo>
                      <a:pt x="248" y="458"/>
                    </a:lnTo>
                    <a:lnTo>
                      <a:pt x="251" y="455"/>
                    </a:lnTo>
                    <a:lnTo>
                      <a:pt x="253" y="454"/>
                    </a:lnTo>
                    <a:lnTo>
                      <a:pt x="255" y="453"/>
                    </a:lnTo>
                    <a:lnTo>
                      <a:pt x="252" y="450"/>
                    </a:lnTo>
                    <a:lnTo>
                      <a:pt x="247" y="450"/>
                    </a:lnTo>
                    <a:lnTo>
                      <a:pt x="246" y="452"/>
                    </a:lnTo>
                    <a:lnTo>
                      <a:pt x="243" y="453"/>
                    </a:lnTo>
                    <a:lnTo>
                      <a:pt x="242" y="453"/>
                    </a:lnTo>
                    <a:lnTo>
                      <a:pt x="239" y="452"/>
                    </a:lnTo>
                    <a:lnTo>
                      <a:pt x="237" y="446"/>
                    </a:lnTo>
                    <a:lnTo>
                      <a:pt x="237" y="443"/>
                    </a:lnTo>
                    <a:lnTo>
                      <a:pt x="236" y="439"/>
                    </a:lnTo>
                    <a:lnTo>
                      <a:pt x="232" y="433"/>
                    </a:lnTo>
                    <a:lnTo>
                      <a:pt x="228" y="428"/>
                    </a:lnTo>
                    <a:lnTo>
                      <a:pt x="223" y="423"/>
                    </a:lnTo>
                    <a:lnTo>
                      <a:pt x="222" y="415"/>
                    </a:lnTo>
                    <a:lnTo>
                      <a:pt x="222" y="413"/>
                    </a:lnTo>
                    <a:lnTo>
                      <a:pt x="226" y="405"/>
                    </a:lnTo>
                    <a:lnTo>
                      <a:pt x="223" y="404"/>
                    </a:lnTo>
                    <a:lnTo>
                      <a:pt x="219" y="404"/>
                    </a:lnTo>
                    <a:lnTo>
                      <a:pt x="218" y="405"/>
                    </a:lnTo>
                    <a:lnTo>
                      <a:pt x="218" y="395"/>
                    </a:lnTo>
                    <a:lnTo>
                      <a:pt x="223" y="387"/>
                    </a:lnTo>
                    <a:lnTo>
                      <a:pt x="227" y="380"/>
                    </a:lnTo>
                    <a:lnTo>
                      <a:pt x="234" y="374"/>
                    </a:lnTo>
                    <a:lnTo>
                      <a:pt x="234" y="372"/>
                    </a:lnTo>
                    <a:lnTo>
                      <a:pt x="237" y="371"/>
                    </a:lnTo>
                    <a:lnTo>
                      <a:pt x="238" y="370"/>
                    </a:lnTo>
                    <a:lnTo>
                      <a:pt x="243" y="370"/>
                    </a:lnTo>
                    <a:lnTo>
                      <a:pt x="246" y="371"/>
                    </a:lnTo>
                    <a:lnTo>
                      <a:pt x="250" y="361"/>
                    </a:lnTo>
                    <a:lnTo>
                      <a:pt x="253" y="353"/>
                    </a:lnTo>
                    <a:lnTo>
                      <a:pt x="257" y="343"/>
                    </a:lnTo>
                    <a:lnTo>
                      <a:pt x="248" y="341"/>
                    </a:lnTo>
                    <a:lnTo>
                      <a:pt x="226" y="336"/>
                    </a:lnTo>
                    <a:lnTo>
                      <a:pt x="217" y="332"/>
                    </a:lnTo>
                    <a:lnTo>
                      <a:pt x="213" y="326"/>
                    </a:lnTo>
                    <a:lnTo>
                      <a:pt x="221" y="326"/>
                    </a:lnTo>
                    <a:lnTo>
                      <a:pt x="229" y="327"/>
                    </a:lnTo>
                    <a:lnTo>
                      <a:pt x="237" y="331"/>
                    </a:lnTo>
                    <a:lnTo>
                      <a:pt x="246" y="332"/>
                    </a:lnTo>
                    <a:lnTo>
                      <a:pt x="247" y="332"/>
                    </a:lnTo>
                    <a:lnTo>
                      <a:pt x="250" y="330"/>
                    </a:lnTo>
                    <a:lnTo>
                      <a:pt x="250" y="326"/>
                    </a:lnTo>
                    <a:lnTo>
                      <a:pt x="243" y="322"/>
                    </a:lnTo>
                    <a:lnTo>
                      <a:pt x="237" y="316"/>
                    </a:lnTo>
                    <a:lnTo>
                      <a:pt x="232" y="309"/>
                    </a:lnTo>
                    <a:lnTo>
                      <a:pt x="227" y="306"/>
                    </a:lnTo>
                    <a:lnTo>
                      <a:pt x="219" y="303"/>
                    </a:lnTo>
                    <a:lnTo>
                      <a:pt x="217" y="304"/>
                    </a:lnTo>
                    <a:lnTo>
                      <a:pt x="214" y="307"/>
                    </a:lnTo>
                    <a:lnTo>
                      <a:pt x="209" y="309"/>
                    </a:lnTo>
                    <a:lnTo>
                      <a:pt x="202" y="309"/>
                    </a:lnTo>
                    <a:lnTo>
                      <a:pt x="199" y="308"/>
                    </a:lnTo>
                    <a:lnTo>
                      <a:pt x="198" y="306"/>
                    </a:lnTo>
                    <a:lnTo>
                      <a:pt x="198" y="299"/>
                    </a:lnTo>
                    <a:lnTo>
                      <a:pt x="208" y="289"/>
                    </a:lnTo>
                    <a:lnTo>
                      <a:pt x="208" y="283"/>
                    </a:lnTo>
                    <a:lnTo>
                      <a:pt x="204" y="279"/>
                    </a:lnTo>
                    <a:lnTo>
                      <a:pt x="202" y="279"/>
                    </a:lnTo>
                    <a:lnTo>
                      <a:pt x="199" y="278"/>
                    </a:lnTo>
                    <a:lnTo>
                      <a:pt x="197" y="278"/>
                    </a:lnTo>
                    <a:lnTo>
                      <a:pt x="197" y="273"/>
                    </a:lnTo>
                    <a:lnTo>
                      <a:pt x="189" y="255"/>
                    </a:lnTo>
                    <a:lnTo>
                      <a:pt x="181" y="239"/>
                    </a:lnTo>
                    <a:lnTo>
                      <a:pt x="167" y="224"/>
                    </a:lnTo>
                    <a:lnTo>
                      <a:pt x="152" y="213"/>
                    </a:lnTo>
                    <a:lnTo>
                      <a:pt x="133" y="205"/>
                    </a:lnTo>
                    <a:lnTo>
                      <a:pt x="111" y="202"/>
                    </a:lnTo>
                    <a:lnTo>
                      <a:pt x="96" y="202"/>
                    </a:lnTo>
                    <a:lnTo>
                      <a:pt x="94" y="204"/>
                    </a:lnTo>
                    <a:lnTo>
                      <a:pt x="91" y="206"/>
                    </a:lnTo>
                    <a:lnTo>
                      <a:pt x="89" y="208"/>
                    </a:lnTo>
                    <a:lnTo>
                      <a:pt x="84" y="208"/>
                    </a:lnTo>
                    <a:lnTo>
                      <a:pt x="80" y="205"/>
                    </a:lnTo>
                    <a:lnTo>
                      <a:pt x="78" y="204"/>
                    </a:lnTo>
                    <a:lnTo>
                      <a:pt x="70" y="204"/>
                    </a:lnTo>
                    <a:lnTo>
                      <a:pt x="68" y="205"/>
                    </a:lnTo>
                    <a:lnTo>
                      <a:pt x="66" y="205"/>
                    </a:lnTo>
                    <a:lnTo>
                      <a:pt x="70" y="209"/>
                    </a:lnTo>
                    <a:lnTo>
                      <a:pt x="69" y="210"/>
                    </a:lnTo>
                    <a:lnTo>
                      <a:pt x="65" y="210"/>
                    </a:lnTo>
                    <a:lnTo>
                      <a:pt x="55" y="209"/>
                    </a:lnTo>
                    <a:lnTo>
                      <a:pt x="46" y="205"/>
                    </a:lnTo>
                    <a:lnTo>
                      <a:pt x="39" y="200"/>
                    </a:lnTo>
                    <a:lnTo>
                      <a:pt x="44" y="197"/>
                    </a:lnTo>
                    <a:lnTo>
                      <a:pt x="48" y="194"/>
                    </a:lnTo>
                    <a:lnTo>
                      <a:pt x="42" y="191"/>
                    </a:lnTo>
                    <a:lnTo>
                      <a:pt x="37" y="190"/>
                    </a:lnTo>
                    <a:lnTo>
                      <a:pt x="34" y="187"/>
                    </a:lnTo>
                    <a:lnTo>
                      <a:pt x="25" y="187"/>
                    </a:lnTo>
                    <a:lnTo>
                      <a:pt x="24" y="189"/>
                    </a:lnTo>
                    <a:lnTo>
                      <a:pt x="19" y="189"/>
                    </a:lnTo>
                    <a:lnTo>
                      <a:pt x="16" y="187"/>
                    </a:lnTo>
                    <a:lnTo>
                      <a:pt x="17" y="184"/>
                    </a:lnTo>
                    <a:lnTo>
                      <a:pt x="20" y="181"/>
                    </a:lnTo>
                    <a:lnTo>
                      <a:pt x="22" y="180"/>
                    </a:lnTo>
                    <a:lnTo>
                      <a:pt x="26" y="179"/>
                    </a:lnTo>
                    <a:lnTo>
                      <a:pt x="42" y="179"/>
                    </a:lnTo>
                    <a:lnTo>
                      <a:pt x="45" y="177"/>
                    </a:lnTo>
                    <a:lnTo>
                      <a:pt x="46" y="175"/>
                    </a:lnTo>
                    <a:lnTo>
                      <a:pt x="69" y="175"/>
                    </a:lnTo>
                    <a:lnTo>
                      <a:pt x="71" y="174"/>
                    </a:lnTo>
                    <a:lnTo>
                      <a:pt x="74" y="171"/>
                    </a:lnTo>
                    <a:lnTo>
                      <a:pt x="74" y="169"/>
                    </a:lnTo>
                    <a:lnTo>
                      <a:pt x="75" y="166"/>
                    </a:lnTo>
                    <a:lnTo>
                      <a:pt x="59" y="166"/>
                    </a:lnTo>
                    <a:lnTo>
                      <a:pt x="58" y="167"/>
                    </a:lnTo>
                    <a:lnTo>
                      <a:pt x="56" y="170"/>
                    </a:lnTo>
                    <a:lnTo>
                      <a:pt x="55" y="171"/>
                    </a:lnTo>
                    <a:lnTo>
                      <a:pt x="40" y="171"/>
                    </a:lnTo>
                    <a:lnTo>
                      <a:pt x="29" y="167"/>
                    </a:lnTo>
                    <a:lnTo>
                      <a:pt x="20" y="165"/>
                    </a:lnTo>
                    <a:lnTo>
                      <a:pt x="10" y="161"/>
                    </a:lnTo>
                    <a:lnTo>
                      <a:pt x="2" y="157"/>
                    </a:lnTo>
                    <a:lnTo>
                      <a:pt x="0" y="153"/>
                    </a:lnTo>
                    <a:lnTo>
                      <a:pt x="1" y="147"/>
                    </a:lnTo>
                    <a:lnTo>
                      <a:pt x="5" y="145"/>
                    </a:lnTo>
                    <a:lnTo>
                      <a:pt x="11" y="143"/>
                    </a:lnTo>
                    <a:lnTo>
                      <a:pt x="16" y="143"/>
                    </a:lnTo>
                    <a:lnTo>
                      <a:pt x="22" y="142"/>
                    </a:lnTo>
                    <a:lnTo>
                      <a:pt x="29" y="138"/>
                    </a:lnTo>
                    <a:lnTo>
                      <a:pt x="35" y="136"/>
                    </a:lnTo>
                    <a:lnTo>
                      <a:pt x="42" y="132"/>
                    </a:lnTo>
                    <a:lnTo>
                      <a:pt x="51" y="131"/>
                    </a:lnTo>
                    <a:lnTo>
                      <a:pt x="60" y="131"/>
                    </a:lnTo>
                    <a:lnTo>
                      <a:pt x="69" y="132"/>
                    </a:lnTo>
                    <a:lnTo>
                      <a:pt x="76" y="130"/>
                    </a:lnTo>
                    <a:lnTo>
                      <a:pt x="83" y="124"/>
                    </a:lnTo>
                    <a:lnTo>
                      <a:pt x="86" y="117"/>
                    </a:lnTo>
                    <a:lnTo>
                      <a:pt x="88" y="108"/>
                    </a:lnTo>
                    <a:lnTo>
                      <a:pt x="81" y="108"/>
                    </a:lnTo>
                    <a:lnTo>
                      <a:pt x="66" y="106"/>
                    </a:lnTo>
                    <a:lnTo>
                      <a:pt x="60" y="103"/>
                    </a:lnTo>
                    <a:lnTo>
                      <a:pt x="58" y="99"/>
                    </a:lnTo>
                    <a:lnTo>
                      <a:pt x="59" y="98"/>
                    </a:lnTo>
                    <a:lnTo>
                      <a:pt x="60" y="96"/>
                    </a:lnTo>
                    <a:lnTo>
                      <a:pt x="63" y="94"/>
                    </a:lnTo>
                    <a:lnTo>
                      <a:pt x="65" y="94"/>
                    </a:lnTo>
                    <a:lnTo>
                      <a:pt x="80" y="88"/>
                    </a:lnTo>
                    <a:lnTo>
                      <a:pt x="94" y="79"/>
                    </a:lnTo>
                    <a:lnTo>
                      <a:pt x="105" y="72"/>
                    </a:lnTo>
                    <a:lnTo>
                      <a:pt x="110" y="74"/>
                    </a:lnTo>
                    <a:lnTo>
                      <a:pt x="117" y="74"/>
                    </a:lnTo>
                    <a:lnTo>
                      <a:pt x="122" y="73"/>
                    </a:lnTo>
                    <a:lnTo>
                      <a:pt x="124" y="69"/>
                    </a:lnTo>
                    <a:lnTo>
                      <a:pt x="124" y="64"/>
                    </a:lnTo>
                    <a:lnTo>
                      <a:pt x="125" y="60"/>
                    </a:lnTo>
                    <a:lnTo>
                      <a:pt x="128" y="57"/>
                    </a:lnTo>
                    <a:lnTo>
                      <a:pt x="133" y="54"/>
                    </a:lnTo>
                    <a:lnTo>
                      <a:pt x="143" y="53"/>
                    </a:lnTo>
                    <a:lnTo>
                      <a:pt x="152" y="50"/>
                    </a:lnTo>
                    <a:lnTo>
                      <a:pt x="160" y="49"/>
                    </a:lnTo>
                    <a:lnTo>
                      <a:pt x="170" y="48"/>
                    </a:lnTo>
                    <a:lnTo>
                      <a:pt x="191" y="40"/>
                    </a:lnTo>
                    <a:lnTo>
                      <a:pt x="201" y="39"/>
                    </a:lnTo>
                    <a:lnTo>
                      <a:pt x="206" y="41"/>
                    </a:lnTo>
                    <a:lnTo>
                      <a:pt x="213" y="49"/>
                    </a:lnTo>
                    <a:lnTo>
                      <a:pt x="218" y="52"/>
                    </a:lnTo>
                    <a:lnTo>
                      <a:pt x="218" y="49"/>
                    </a:lnTo>
                    <a:lnTo>
                      <a:pt x="217" y="47"/>
                    </a:lnTo>
                    <a:lnTo>
                      <a:pt x="216" y="45"/>
                    </a:lnTo>
                    <a:lnTo>
                      <a:pt x="216" y="43"/>
                    </a:lnTo>
                    <a:lnTo>
                      <a:pt x="219" y="39"/>
                    </a:lnTo>
                    <a:lnTo>
                      <a:pt x="224" y="44"/>
                    </a:lnTo>
                    <a:lnTo>
                      <a:pt x="239" y="49"/>
                    </a:lnTo>
                    <a:lnTo>
                      <a:pt x="246" y="49"/>
                    </a:lnTo>
                    <a:lnTo>
                      <a:pt x="244" y="45"/>
                    </a:lnTo>
                    <a:lnTo>
                      <a:pt x="242" y="40"/>
                    </a:lnTo>
                    <a:lnTo>
                      <a:pt x="242" y="38"/>
                    </a:lnTo>
                    <a:lnTo>
                      <a:pt x="243" y="36"/>
                    </a:lnTo>
                    <a:lnTo>
                      <a:pt x="246" y="35"/>
                    </a:lnTo>
                    <a:lnTo>
                      <a:pt x="252" y="35"/>
                    </a:lnTo>
                    <a:lnTo>
                      <a:pt x="263" y="36"/>
                    </a:lnTo>
                    <a:lnTo>
                      <a:pt x="273" y="40"/>
                    </a:lnTo>
                    <a:lnTo>
                      <a:pt x="281" y="45"/>
                    </a:lnTo>
                    <a:lnTo>
                      <a:pt x="288" y="49"/>
                    </a:lnTo>
                    <a:lnTo>
                      <a:pt x="307" y="49"/>
                    </a:lnTo>
                    <a:lnTo>
                      <a:pt x="301" y="47"/>
                    </a:lnTo>
                    <a:lnTo>
                      <a:pt x="293" y="43"/>
                    </a:lnTo>
                    <a:lnTo>
                      <a:pt x="287" y="38"/>
                    </a:lnTo>
                    <a:lnTo>
                      <a:pt x="285" y="33"/>
                    </a:lnTo>
                    <a:lnTo>
                      <a:pt x="285" y="30"/>
                    </a:lnTo>
                    <a:lnTo>
                      <a:pt x="287" y="29"/>
                    </a:lnTo>
                    <a:lnTo>
                      <a:pt x="288" y="29"/>
                    </a:lnTo>
                    <a:lnTo>
                      <a:pt x="291" y="28"/>
                    </a:lnTo>
                    <a:lnTo>
                      <a:pt x="300" y="28"/>
                    </a:lnTo>
                    <a:lnTo>
                      <a:pt x="297" y="26"/>
                    </a:lnTo>
                    <a:lnTo>
                      <a:pt x="296" y="25"/>
                    </a:lnTo>
                    <a:lnTo>
                      <a:pt x="293" y="24"/>
                    </a:lnTo>
                    <a:lnTo>
                      <a:pt x="292" y="21"/>
                    </a:lnTo>
                    <a:lnTo>
                      <a:pt x="308" y="15"/>
                    </a:lnTo>
                    <a:lnTo>
                      <a:pt x="327" y="14"/>
                    </a:lnTo>
                    <a:lnTo>
                      <a:pt x="344" y="14"/>
                    </a:lnTo>
                    <a:lnTo>
                      <a:pt x="352" y="16"/>
                    </a:lnTo>
                    <a:lnTo>
                      <a:pt x="360" y="16"/>
                    </a:lnTo>
                    <a:lnTo>
                      <a:pt x="360" y="11"/>
                    </a:lnTo>
                    <a:lnTo>
                      <a:pt x="376" y="11"/>
                    </a:lnTo>
                    <a:lnTo>
                      <a:pt x="390" y="10"/>
                    </a:lnTo>
                    <a:lnTo>
                      <a:pt x="404" y="5"/>
                    </a:lnTo>
                    <a:lnTo>
                      <a:pt x="418"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281">
                <a:extLst>
                  <a:ext uri="{FF2B5EF4-FFF2-40B4-BE49-F238E27FC236}">
                    <a16:creationId xmlns:a16="http://schemas.microsoft.com/office/drawing/2014/main" id="{8C822D6A-C6CF-4A96-BE13-881FFDEDB8D5}"/>
                  </a:ext>
                </a:extLst>
              </p:cNvPr>
              <p:cNvSpPr>
                <a:spLocks/>
              </p:cNvSpPr>
              <p:nvPr/>
            </p:nvSpPr>
            <p:spPr bwMode="auto">
              <a:xfrm>
                <a:off x="4455669" y="2370699"/>
                <a:ext cx="66321" cy="45596"/>
              </a:xfrm>
              <a:custGeom>
                <a:avLst/>
                <a:gdLst/>
                <a:ahLst/>
                <a:cxnLst>
                  <a:cxn ang="0">
                    <a:pos x="6" y="0"/>
                  </a:cxn>
                  <a:cxn ang="0">
                    <a:pos x="9" y="0"/>
                  </a:cxn>
                  <a:cxn ang="0">
                    <a:pos x="15" y="1"/>
                  </a:cxn>
                  <a:cxn ang="0">
                    <a:pos x="20" y="6"/>
                  </a:cxn>
                  <a:cxn ang="0">
                    <a:pos x="32" y="13"/>
                  </a:cxn>
                  <a:cxn ang="0">
                    <a:pos x="32" y="16"/>
                  </a:cxn>
                  <a:cxn ang="0">
                    <a:pos x="29" y="20"/>
                  </a:cxn>
                  <a:cxn ang="0">
                    <a:pos x="24" y="22"/>
                  </a:cxn>
                  <a:cxn ang="0">
                    <a:pos x="7" y="22"/>
                  </a:cxn>
                  <a:cxn ang="0">
                    <a:pos x="5" y="21"/>
                  </a:cxn>
                  <a:cxn ang="0">
                    <a:pos x="4" y="17"/>
                  </a:cxn>
                  <a:cxn ang="0">
                    <a:pos x="1" y="15"/>
                  </a:cxn>
                  <a:cxn ang="0">
                    <a:pos x="0" y="11"/>
                  </a:cxn>
                  <a:cxn ang="0">
                    <a:pos x="0" y="3"/>
                  </a:cxn>
                  <a:cxn ang="0">
                    <a:pos x="2" y="2"/>
                  </a:cxn>
                  <a:cxn ang="0">
                    <a:pos x="4" y="1"/>
                  </a:cxn>
                  <a:cxn ang="0">
                    <a:pos x="6" y="0"/>
                  </a:cxn>
                </a:cxnLst>
                <a:rect l="0" t="0" r="r" b="b"/>
                <a:pathLst>
                  <a:path w="32" h="22">
                    <a:moveTo>
                      <a:pt x="6" y="0"/>
                    </a:moveTo>
                    <a:lnTo>
                      <a:pt x="9" y="0"/>
                    </a:lnTo>
                    <a:lnTo>
                      <a:pt x="15" y="1"/>
                    </a:lnTo>
                    <a:lnTo>
                      <a:pt x="20" y="6"/>
                    </a:lnTo>
                    <a:lnTo>
                      <a:pt x="32" y="13"/>
                    </a:lnTo>
                    <a:lnTo>
                      <a:pt x="32" y="16"/>
                    </a:lnTo>
                    <a:lnTo>
                      <a:pt x="29" y="20"/>
                    </a:lnTo>
                    <a:lnTo>
                      <a:pt x="24" y="22"/>
                    </a:lnTo>
                    <a:lnTo>
                      <a:pt x="7" y="22"/>
                    </a:lnTo>
                    <a:lnTo>
                      <a:pt x="5" y="21"/>
                    </a:lnTo>
                    <a:lnTo>
                      <a:pt x="4" y="17"/>
                    </a:lnTo>
                    <a:lnTo>
                      <a:pt x="1" y="15"/>
                    </a:lnTo>
                    <a:lnTo>
                      <a:pt x="0" y="11"/>
                    </a:lnTo>
                    <a:lnTo>
                      <a:pt x="0" y="3"/>
                    </a:lnTo>
                    <a:lnTo>
                      <a:pt x="2"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282">
                <a:extLst>
                  <a:ext uri="{FF2B5EF4-FFF2-40B4-BE49-F238E27FC236}">
                    <a16:creationId xmlns:a16="http://schemas.microsoft.com/office/drawing/2014/main" id="{526B2C00-6F3E-4590-8C57-474DF25DA691}"/>
                  </a:ext>
                </a:extLst>
              </p:cNvPr>
              <p:cNvSpPr>
                <a:spLocks/>
              </p:cNvSpPr>
              <p:nvPr/>
            </p:nvSpPr>
            <p:spPr bwMode="auto">
              <a:xfrm>
                <a:off x="5315769" y="2132357"/>
                <a:ext cx="39379" cy="22799"/>
              </a:xfrm>
              <a:custGeom>
                <a:avLst/>
                <a:gdLst/>
                <a:ahLst/>
                <a:cxnLst>
                  <a:cxn ang="0">
                    <a:pos x="4" y="0"/>
                  </a:cxn>
                  <a:cxn ang="0">
                    <a:pos x="11" y="0"/>
                  </a:cxn>
                  <a:cxn ang="0">
                    <a:pos x="11" y="5"/>
                  </a:cxn>
                  <a:cxn ang="0">
                    <a:pos x="19" y="5"/>
                  </a:cxn>
                  <a:cxn ang="0">
                    <a:pos x="14" y="8"/>
                  </a:cxn>
                  <a:cxn ang="0">
                    <a:pos x="11" y="10"/>
                  </a:cxn>
                  <a:cxn ang="0">
                    <a:pos x="8" y="11"/>
                  </a:cxn>
                  <a:cxn ang="0">
                    <a:pos x="5" y="11"/>
                  </a:cxn>
                  <a:cxn ang="0">
                    <a:pos x="4" y="10"/>
                  </a:cxn>
                  <a:cxn ang="0">
                    <a:pos x="1" y="9"/>
                  </a:cxn>
                  <a:cxn ang="0">
                    <a:pos x="0" y="8"/>
                  </a:cxn>
                  <a:cxn ang="0">
                    <a:pos x="0" y="4"/>
                  </a:cxn>
                  <a:cxn ang="0">
                    <a:pos x="4" y="0"/>
                  </a:cxn>
                </a:cxnLst>
                <a:rect l="0" t="0" r="r" b="b"/>
                <a:pathLst>
                  <a:path w="19" h="11">
                    <a:moveTo>
                      <a:pt x="4" y="0"/>
                    </a:moveTo>
                    <a:lnTo>
                      <a:pt x="11" y="0"/>
                    </a:lnTo>
                    <a:lnTo>
                      <a:pt x="11" y="5"/>
                    </a:lnTo>
                    <a:lnTo>
                      <a:pt x="19" y="5"/>
                    </a:lnTo>
                    <a:lnTo>
                      <a:pt x="14" y="8"/>
                    </a:lnTo>
                    <a:lnTo>
                      <a:pt x="11" y="10"/>
                    </a:lnTo>
                    <a:lnTo>
                      <a:pt x="8" y="11"/>
                    </a:lnTo>
                    <a:lnTo>
                      <a:pt x="5" y="11"/>
                    </a:lnTo>
                    <a:lnTo>
                      <a:pt x="4" y="10"/>
                    </a:lnTo>
                    <a:lnTo>
                      <a:pt x="1" y="9"/>
                    </a:lnTo>
                    <a:lnTo>
                      <a:pt x="0" y="8"/>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1283">
                <a:extLst>
                  <a:ext uri="{FF2B5EF4-FFF2-40B4-BE49-F238E27FC236}">
                    <a16:creationId xmlns:a16="http://schemas.microsoft.com/office/drawing/2014/main" id="{865F726D-1F74-4898-BE23-DD63F1DD605B}"/>
                  </a:ext>
                </a:extLst>
              </p:cNvPr>
              <p:cNvSpPr>
                <a:spLocks/>
              </p:cNvSpPr>
              <p:nvPr/>
            </p:nvSpPr>
            <p:spPr bwMode="auto">
              <a:xfrm>
                <a:off x="4352042" y="3069142"/>
                <a:ext cx="155441" cy="153367"/>
              </a:xfrm>
              <a:custGeom>
                <a:avLst/>
                <a:gdLst/>
                <a:ahLst/>
                <a:cxnLst>
                  <a:cxn ang="0">
                    <a:pos x="39" y="0"/>
                  </a:cxn>
                  <a:cxn ang="0">
                    <a:pos x="41" y="3"/>
                  </a:cxn>
                  <a:cxn ang="0">
                    <a:pos x="34" y="17"/>
                  </a:cxn>
                  <a:cxn ang="0">
                    <a:pos x="30" y="29"/>
                  </a:cxn>
                  <a:cxn ang="0">
                    <a:pos x="35" y="25"/>
                  </a:cxn>
                  <a:cxn ang="0">
                    <a:pos x="42" y="27"/>
                  </a:cxn>
                  <a:cxn ang="0">
                    <a:pos x="40" y="32"/>
                  </a:cxn>
                  <a:cxn ang="0">
                    <a:pos x="47" y="35"/>
                  </a:cxn>
                  <a:cxn ang="0">
                    <a:pos x="65" y="34"/>
                  </a:cxn>
                  <a:cxn ang="0">
                    <a:pos x="64" y="39"/>
                  </a:cxn>
                  <a:cxn ang="0">
                    <a:pos x="65" y="46"/>
                  </a:cxn>
                  <a:cxn ang="0">
                    <a:pos x="69" y="45"/>
                  </a:cxn>
                  <a:cxn ang="0">
                    <a:pos x="65" y="50"/>
                  </a:cxn>
                  <a:cxn ang="0">
                    <a:pos x="66" y="54"/>
                  </a:cxn>
                  <a:cxn ang="0">
                    <a:pos x="67" y="58"/>
                  </a:cxn>
                  <a:cxn ang="0">
                    <a:pos x="72" y="55"/>
                  </a:cxn>
                  <a:cxn ang="0">
                    <a:pos x="74" y="59"/>
                  </a:cxn>
                  <a:cxn ang="0">
                    <a:pos x="75" y="63"/>
                  </a:cxn>
                  <a:cxn ang="0">
                    <a:pos x="74" y="70"/>
                  </a:cxn>
                  <a:cxn ang="0">
                    <a:pos x="69" y="74"/>
                  </a:cxn>
                  <a:cxn ang="0">
                    <a:pos x="66" y="71"/>
                  </a:cxn>
                  <a:cxn ang="0">
                    <a:pos x="65" y="69"/>
                  </a:cxn>
                  <a:cxn ang="0">
                    <a:pos x="64" y="68"/>
                  </a:cxn>
                  <a:cxn ang="0">
                    <a:pos x="60" y="65"/>
                  </a:cxn>
                  <a:cxn ang="0">
                    <a:pos x="59" y="59"/>
                  </a:cxn>
                  <a:cxn ang="0">
                    <a:pos x="55" y="61"/>
                  </a:cxn>
                  <a:cxn ang="0">
                    <a:pos x="46" y="68"/>
                  </a:cxn>
                  <a:cxn ang="0">
                    <a:pos x="44" y="66"/>
                  </a:cxn>
                  <a:cxn ang="0">
                    <a:pos x="46" y="61"/>
                  </a:cxn>
                  <a:cxn ang="0">
                    <a:pos x="40" y="63"/>
                  </a:cxn>
                  <a:cxn ang="0">
                    <a:pos x="32" y="61"/>
                  </a:cxn>
                  <a:cxn ang="0">
                    <a:pos x="25" y="63"/>
                  </a:cxn>
                  <a:cxn ang="0">
                    <a:pos x="20" y="59"/>
                  </a:cxn>
                  <a:cxn ang="0">
                    <a:pos x="10" y="60"/>
                  </a:cxn>
                  <a:cxn ang="0">
                    <a:pos x="6" y="61"/>
                  </a:cxn>
                  <a:cxn ang="0">
                    <a:pos x="0" y="59"/>
                  </a:cxn>
                  <a:cxn ang="0">
                    <a:pos x="2" y="55"/>
                  </a:cxn>
                  <a:cxn ang="0">
                    <a:pos x="5" y="51"/>
                  </a:cxn>
                  <a:cxn ang="0">
                    <a:pos x="7" y="47"/>
                  </a:cxn>
                  <a:cxn ang="0">
                    <a:pos x="3" y="45"/>
                  </a:cxn>
                  <a:cxn ang="0">
                    <a:pos x="16" y="30"/>
                  </a:cxn>
                  <a:cxn ang="0">
                    <a:pos x="26" y="12"/>
                  </a:cxn>
                  <a:cxn ang="0">
                    <a:pos x="29" y="6"/>
                  </a:cxn>
                  <a:cxn ang="0">
                    <a:pos x="32" y="1"/>
                  </a:cxn>
                </a:cxnLst>
                <a:rect l="0" t="0" r="r" b="b"/>
                <a:pathLst>
                  <a:path w="75" h="74">
                    <a:moveTo>
                      <a:pt x="35" y="0"/>
                    </a:moveTo>
                    <a:lnTo>
                      <a:pt x="39" y="0"/>
                    </a:lnTo>
                    <a:lnTo>
                      <a:pt x="41" y="2"/>
                    </a:lnTo>
                    <a:lnTo>
                      <a:pt x="41" y="3"/>
                    </a:lnTo>
                    <a:lnTo>
                      <a:pt x="39" y="11"/>
                    </a:lnTo>
                    <a:lnTo>
                      <a:pt x="34" y="17"/>
                    </a:lnTo>
                    <a:lnTo>
                      <a:pt x="30" y="25"/>
                    </a:lnTo>
                    <a:lnTo>
                      <a:pt x="30" y="29"/>
                    </a:lnTo>
                    <a:lnTo>
                      <a:pt x="32" y="27"/>
                    </a:lnTo>
                    <a:lnTo>
                      <a:pt x="35" y="25"/>
                    </a:lnTo>
                    <a:lnTo>
                      <a:pt x="40" y="25"/>
                    </a:lnTo>
                    <a:lnTo>
                      <a:pt x="42" y="27"/>
                    </a:lnTo>
                    <a:lnTo>
                      <a:pt x="40" y="29"/>
                    </a:lnTo>
                    <a:lnTo>
                      <a:pt x="40" y="32"/>
                    </a:lnTo>
                    <a:lnTo>
                      <a:pt x="47" y="32"/>
                    </a:lnTo>
                    <a:lnTo>
                      <a:pt x="47" y="35"/>
                    </a:lnTo>
                    <a:lnTo>
                      <a:pt x="52" y="34"/>
                    </a:lnTo>
                    <a:lnTo>
                      <a:pt x="65" y="34"/>
                    </a:lnTo>
                    <a:lnTo>
                      <a:pt x="65" y="36"/>
                    </a:lnTo>
                    <a:lnTo>
                      <a:pt x="64" y="39"/>
                    </a:lnTo>
                    <a:lnTo>
                      <a:pt x="64" y="46"/>
                    </a:lnTo>
                    <a:lnTo>
                      <a:pt x="65" y="46"/>
                    </a:lnTo>
                    <a:lnTo>
                      <a:pt x="67" y="45"/>
                    </a:lnTo>
                    <a:lnTo>
                      <a:pt x="69" y="45"/>
                    </a:lnTo>
                    <a:lnTo>
                      <a:pt x="67" y="47"/>
                    </a:lnTo>
                    <a:lnTo>
                      <a:pt x="65" y="50"/>
                    </a:lnTo>
                    <a:lnTo>
                      <a:pt x="65" y="52"/>
                    </a:lnTo>
                    <a:lnTo>
                      <a:pt x="66" y="54"/>
                    </a:lnTo>
                    <a:lnTo>
                      <a:pt x="67" y="56"/>
                    </a:lnTo>
                    <a:lnTo>
                      <a:pt x="67" y="58"/>
                    </a:lnTo>
                    <a:lnTo>
                      <a:pt x="70" y="58"/>
                    </a:lnTo>
                    <a:lnTo>
                      <a:pt x="72" y="55"/>
                    </a:lnTo>
                    <a:lnTo>
                      <a:pt x="72" y="58"/>
                    </a:lnTo>
                    <a:lnTo>
                      <a:pt x="74" y="59"/>
                    </a:lnTo>
                    <a:lnTo>
                      <a:pt x="74" y="60"/>
                    </a:lnTo>
                    <a:lnTo>
                      <a:pt x="75" y="63"/>
                    </a:lnTo>
                    <a:lnTo>
                      <a:pt x="75" y="68"/>
                    </a:lnTo>
                    <a:lnTo>
                      <a:pt x="74" y="70"/>
                    </a:lnTo>
                    <a:lnTo>
                      <a:pt x="71" y="73"/>
                    </a:lnTo>
                    <a:lnTo>
                      <a:pt x="69" y="74"/>
                    </a:lnTo>
                    <a:lnTo>
                      <a:pt x="67" y="74"/>
                    </a:lnTo>
                    <a:lnTo>
                      <a:pt x="66" y="71"/>
                    </a:lnTo>
                    <a:lnTo>
                      <a:pt x="65" y="70"/>
                    </a:lnTo>
                    <a:lnTo>
                      <a:pt x="65" y="69"/>
                    </a:lnTo>
                    <a:lnTo>
                      <a:pt x="64" y="69"/>
                    </a:lnTo>
                    <a:lnTo>
                      <a:pt x="64" y="68"/>
                    </a:lnTo>
                    <a:lnTo>
                      <a:pt x="61" y="68"/>
                    </a:lnTo>
                    <a:lnTo>
                      <a:pt x="60" y="65"/>
                    </a:lnTo>
                    <a:lnTo>
                      <a:pt x="60" y="61"/>
                    </a:lnTo>
                    <a:lnTo>
                      <a:pt x="59" y="59"/>
                    </a:lnTo>
                    <a:lnTo>
                      <a:pt x="57" y="58"/>
                    </a:lnTo>
                    <a:lnTo>
                      <a:pt x="55" y="61"/>
                    </a:lnTo>
                    <a:lnTo>
                      <a:pt x="50" y="66"/>
                    </a:lnTo>
                    <a:lnTo>
                      <a:pt x="46" y="68"/>
                    </a:lnTo>
                    <a:lnTo>
                      <a:pt x="44" y="68"/>
                    </a:lnTo>
                    <a:lnTo>
                      <a:pt x="44" y="66"/>
                    </a:lnTo>
                    <a:lnTo>
                      <a:pt x="49" y="61"/>
                    </a:lnTo>
                    <a:lnTo>
                      <a:pt x="46" y="61"/>
                    </a:lnTo>
                    <a:lnTo>
                      <a:pt x="42" y="63"/>
                    </a:lnTo>
                    <a:lnTo>
                      <a:pt x="40" y="63"/>
                    </a:lnTo>
                    <a:lnTo>
                      <a:pt x="37" y="60"/>
                    </a:lnTo>
                    <a:lnTo>
                      <a:pt x="32" y="61"/>
                    </a:lnTo>
                    <a:lnTo>
                      <a:pt x="29" y="63"/>
                    </a:lnTo>
                    <a:lnTo>
                      <a:pt x="25" y="63"/>
                    </a:lnTo>
                    <a:lnTo>
                      <a:pt x="22" y="60"/>
                    </a:lnTo>
                    <a:lnTo>
                      <a:pt x="20" y="59"/>
                    </a:lnTo>
                    <a:lnTo>
                      <a:pt x="12" y="59"/>
                    </a:lnTo>
                    <a:lnTo>
                      <a:pt x="10" y="60"/>
                    </a:lnTo>
                    <a:lnTo>
                      <a:pt x="8" y="60"/>
                    </a:lnTo>
                    <a:lnTo>
                      <a:pt x="6" y="61"/>
                    </a:lnTo>
                    <a:lnTo>
                      <a:pt x="2" y="61"/>
                    </a:lnTo>
                    <a:lnTo>
                      <a:pt x="0" y="59"/>
                    </a:lnTo>
                    <a:lnTo>
                      <a:pt x="0" y="56"/>
                    </a:lnTo>
                    <a:lnTo>
                      <a:pt x="2" y="55"/>
                    </a:lnTo>
                    <a:lnTo>
                      <a:pt x="3" y="54"/>
                    </a:lnTo>
                    <a:lnTo>
                      <a:pt x="5" y="51"/>
                    </a:lnTo>
                    <a:lnTo>
                      <a:pt x="7" y="50"/>
                    </a:lnTo>
                    <a:lnTo>
                      <a:pt x="7" y="47"/>
                    </a:lnTo>
                    <a:lnTo>
                      <a:pt x="5" y="46"/>
                    </a:lnTo>
                    <a:lnTo>
                      <a:pt x="3" y="45"/>
                    </a:lnTo>
                    <a:lnTo>
                      <a:pt x="11" y="39"/>
                    </a:lnTo>
                    <a:lnTo>
                      <a:pt x="16" y="30"/>
                    </a:lnTo>
                    <a:lnTo>
                      <a:pt x="21" y="20"/>
                    </a:lnTo>
                    <a:lnTo>
                      <a:pt x="26" y="12"/>
                    </a:lnTo>
                    <a:lnTo>
                      <a:pt x="27" y="10"/>
                    </a:lnTo>
                    <a:lnTo>
                      <a:pt x="29" y="6"/>
                    </a:lnTo>
                    <a:lnTo>
                      <a:pt x="30" y="3"/>
                    </a:lnTo>
                    <a:lnTo>
                      <a:pt x="32"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284">
                <a:extLst>
                  <a:ext uri="{FF2B5EF4-FFF2-40B4-BE49-F238E27FC236}">
                    <a16:creationId xmlns:a16="http://schemas.microsoft.com/office/drawing/2014/main" id="{E5673279-8762-425D-93D8-35E5ADF09D50}"/>
                  </a:ext>
                </a:extLst>
              </p:cNvPr>
              <p:cNvSpPr>
                <a:spLocks/>
              </p:cNvSpPr>
              <p:nvPr/>
            </p:nvSpPr>
            <p:spPr bwMode="auto">
              <a:xfrm>
                <a:off x="3804893" y="3019402"/>
                <a:ext cx="29015" cy="14508"/>
              </a:xfrm>
              <a:custGeom>
                <a:avLst/>
                <a:gdLst/>
                <a:ahLst/>
                <a:cxnLst>
                  <a:cxn ang="0">
                    <a:pos x="0" y="0"/>
                  </a:cxn>
                  <a:cxn ang="0">
                    <a:pos x="6" y="0"/>
                  </a:cxn>
                  <a:cxn ang="0">
                    <a:pos x="11" y="2"/>
                  </a:cxn>
                  <a:cxn ang="0">
                    <a:pos x="14" y="5"/>
                  </a:cxn>
                  <a:cxn ang="0">
                    <a:pos x="14" y="7"/>
                  </a:cxn>
                  <a:cxn ang="0">
                    <a:pos x="9" y="7"/>
                  </a:cxn>
                  <a:cxn ang="0">
                    <a:pos x="5" y="6"/>
                  </a:cxn>
                  <a:cxn ang="0">
                    <a:pos x="0" y="4"/>
                  </a:cxn>
                  <a:cxn ang="0">
                    <a:pos x="0" y="0"/>
                  </a:cxn>
                </a:cxnLst>
                <a:rect l="0" t="0" r="r" b="b"/>
                <a:pathLst>
                  <a:path w="14" h="7">
                    <a:moveTo>
                      <a:pt x="0" y="0"/>
                    </a:moveTo>
                    <a:lnTo>
                      <a:pt x="6" y="0"/>
                    </a:lnTo>
                    <a:lnTo>
                      <a:pt x="11" y="2"/>
                    </a:lnTo>
                    <a:lnTo>
                      <a:pt x="14" y="5"/>
                    </a:lnTo>
                    <a:lnTo>
                      <a:pt x="14" y="7"/>
                    </a:lnTo>
                    <a:lnTo>
                      <a:pt x="9" y="7"/>
                    </a:lnTo>
                    <a:lnTo>
                      <a:pt x="5"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285">
                <a:extLst>
                  <a:ext uri="{FF2B5EF4-FFF2-40B4-BE49-F238E27FC236}">
                    <a16:creationId xmlns:a16="http://schemas.microsoft.com/office/drawing/2014/main" id="{9E827DA2-4C67-4E06-A141-4685CC025653}"/>
                  </a:ext>
                </a:extLst>
              </p:cNvPr>
              <p:cNvSpPr>
                <a:spLocks/>
              </p:cNvSpPr>
              <p:nvPr/>
            </p:nvSpPr>
            <p:spPr bwMode="auto">
              <a:xfrm>
                <a:off x="2689870" y="3100231"/>
                <a:ext cx="113990" cy="72539"/>
              </a:xfrm>
              <a:custGeom>
                <a:avLst/>
                <a:gdLst/>
                <a:ahLst/>
                <a:cxnLst>
                  <a:cxn ang="0">
                    <a:pos x="4" y="0"/>
                  </a:cxn>
                  <a:cxn ang="0">
                    <a:pos x="9" y="0"/>
                  </a:cxn>
                  <a:cxn ang="0">
                    <a:pos x="11" y="1"/>
                  </a:cxn>
                  <a:cxn ang="0">
                    <a:pos x="15" y="5"/>
                  </a:cxn>
                  <a:cxn ang="0">
                    <a:pos x="18" y="6"/>
                  </a:cxn>
                  <a:cxn ang="0">
                    <a:pos x="33" y="12"/>
                  </a:cxn>
                  <a:cxn ang="0">
                    <a:pos x="44" y="21"/>
                  </a:cxn>
                  <a:cxn ang="0">
                    <a:pos x="55" y="32"/>
                  </a:cxn>
                  <a:cxn ang="0">
                    <a:pos x="55" y="35"/>
                  </a:cxn>
                  <a:cxn ang="0">
                    <a:pos x="51" y="35"/>
                  </a:cxn>
                  <a:cxn ang="0">
                    <a:pos x="44" y="34"/>
                  </a:cxn>
                  <a:cxn ang="0">
                    <a:pos x="35" y="29"/>
                  </a:cxn>
                  <a:cxn ang="0">
                    <a:pos x="28" y="25"/>
                  </a:cxn>
                  <a:cxn ang="0">
                    <a:pos x="21" y="20"/>
                  </a:cxn>
                  <a:cxn ang="0">
                    <a:pos x="25" y="16"/>
                  </a:cxn>
                  <a:cxn ang="0">
                    <a:pos x="16" y="15"/>
                  </a:cxn>
                  <a:cxn ang="0">
                    <a:pos x="9" y="12"/>
                  </a:cxn>
                  <a:cxn ang="0">
                    <a:pos x="4" y="7"/>
                  </a:cxn>
                  <a:cxn ang="0">
                    <a:pos x="6" y="5"/>
                  </a:cxn>
                  <a:cxn ang="0">
                    <a:pos x="9" y="4"/>
                  </a:cxn>
                  <a:cxn ang="0">
                    <a:pos x="6" y="4"/>
                  </a:cxn>
                  <a:cxn ang="0">
                    <a:pos x="5" y="2"/>
                  </a:cxn>
                  <a:cxn ang="0">
                    <a:pos x="0" y="2"/>
                  </a:cxn>
                  <a:cxn ang="0">
                    <a:pos x="2" y="1"/>
                  </a:cxn>
                  <a:cxn ang="0">
                    <a:pos x="4" y="0"/>
                  </a:cxn>
                </a:cxnLst>
                <a:rect l="0" t="0" r="r" b="b"/>
                <a:pathLst>
                  <a:path w="55" h="35">
                    <a:moveTo>
                      <a:pt x="4" y="0"/>
                    </a:moveTo>
                    <a:lnTo>
                      <a:pt x="9" y="0"/>
                    </a:lnTo>
                    <a:lnTo>
                      <a:pt x="11" y="1"/>
                    </a:lnTo>
                    <a:lnTo>
                      <a:pt x="15" y="5"/>
                    </a:lnTo>
                    <a:lnTo>
                      <a:pt x="18" y="6"/>
                    </a:lnTo>
                    <a:lnTo>
                      <a:pt x="33" y="12"/>
                    </a:lnTo>
                    <a:lnTo>
                      <a:pt x="44" y="21"/>
                    </a:lnTo>
                    <a:lnTo>
                      <a:pt x="55" y="32"/>
                    </a:lnTo>
                    <a:lnTo>
                      <a:pt x="55" y="35"/>
                    </a:lnTo>
                    <a:lnTo>
                      <a:pt x="51" y="35"/>
                    </a:lnTo>
                    <a:lnTo>
                      <a:pt x="44" y="34"/>
                    </a:lnTo>
                    <a:lnTo>
                      <a:pt x="35" y="29"/>
                    </a:lnTo>
                    <a:lnTo>
                      <a:pt x="28" y="25"/>
                    </a:lnTo>
                    <a:lnTo>
                      <a:pt x="21" y="20"/>
                    </a:lnTo>
                    <a:lnTo>
                      <a:pt x="25" y="16"/>
                    </a:lnTo>
                    <a:lnTo>
                      <a:pt x="16" y="15"/>
                    </a:lnTo>
                    <a:lnTo>
                      <a:pt x="9" y="12"/>
                    </a:lnTo>
                    <a:lnTo>
                      <a:pt x="4" y="7"/>
                    </a:lnTo>
                    <a:lnTo>
                      <a:pt x="6" y="5"/>
                    </a:lnTo>
                    <a:lnTo>
                      <a:pt x="9" y="4"/>
                    </a:lnTo>
                    <a:lnTo>
                      <a:pt x="6" y="4"/>
                    </a:lnTo>
                    <a:lnTo>
                      <a:pt x="5" y="2"/>
                    </a:lnTo>
                    <a:lnTo>
                      <a:pt x="0" y="2"/>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286">
                <a:extLst>
                  <a:ext uri="{FF2B5EF4-FFF2-40B4-BE49-F238E27FC236}">
                    <a16:creationId xmlns:a16="http://schemas.microsoft.com/office/drawing/2014/main" id="{3A1058AC-384D-433F-B5E0-C8A7D35ED814}"/>
                  </a:ext>
                </a:extLst>
              </p:cNvPr>
              <p:cNvSpPr>
                <a:spLocks/>
              </p:cNvSpPr>
              <p:nvPr/>
            </p:nvSpPr>
            <p:spPr bwMode="auto">
              <a:xfrm>
                <a:off x="2577953" y="2992459"/>
                <a:ext cx="33161" cy="60104"/>
              </a:xfrm>
              <a:custGeom>
                <a:avLst/>
                <a:gdLst/>
                <a:ahLst/>
                <a:cxnLst>
                  <a:cxn ang="0">
                    <a:pos x="0" y="0"/>
                  </a:cxn>
                  <a:cxn ang="0">
                    <a:pos x="3" y="0"/>
                  </a:cxn>
                  <a:cxn ang="0">
                    <a:pos x="5" y="1"/>
                  </a:cxn>
                  <a:cxn ang="0">
                    <a:pos x="6" y="3"/>
                  </a:cxn>
                  <a:cxn ang="0">
                    <a:pos x="9" y="4"/>
                  </a:cxn>
                  <a:cxn ang="0">
                    <a:pos x="8" y="5"/>
                  </a:cxn>
                  <a:cxn ang="0">
                    <a:pos x="8" y="6"/>
                  </a:cxn>
                  <a:cxn ang="0">
                    <a:pos x="6" y="8"/>
                  </a:cxn>
                  <a:cxn ang="0">
                    <a:pos x="6" y="9"/>
                  </a:cxn>
                  <a:cxn ang="0">
                    <a:pos x="8" y="9"/>
                  </a:cxn>
                  <a:cxn ang="0">
                    <a:pos x="11" y="5"/>
                  </a:cxn>
                  <a:cxn ang="0">
                    <a:pos x="13" y="3"/>
                  </a:cxn>
                  <a:cxn ang="0">
                    <a:pos x="13" y="14"/>
                  </a:cxn>
                  <a:cxn ang="0">
                    <a:pos x="14" y="17"/>
                  </a:cxn>
                  <a:cxn ang="0">
                    <a:pos x="14" y="18"/>
                  </a:cxn>
                  <a:cxn ang="0">
                    <a:pos x="13" y="19"/>
                  </a:cxn>
                  <a:cxn ang="0">
                    <a:pos x="13" y="23"/>
                  </a:cxn>
                  <a:cxn ang="0">
                    <a:pos x="16" y="27"/>
                  </a:cxn>
                  <a:cxn ang="0">
                    <a:pos x="16" y="29"/>
                  </a:cxn>
                  <a:cxn ang="0">
                    <a:pos x="15" y="29"/>
                  </a:cxn>
                  <a:cxn ang="0">
                    <a:pos x="14" y="28"/>
                  </a:cxn>
                  <a:cxn ang="0">
                    <a:pos x="11" y="27"/>
                  </a:cxn>
                  <a:cxn ang="0">
                    <a:pos x="10" y="24"/>
                  </a:cxn>
                  <a:cxn ang="0">
                    <a:pos x="10" y="19"/>
                  </a:cxn>
                  <a:cxn ang="0">
                    <a:pos x="11" y="18"/>
                  </a:cxn>
                  <a:cxn ang="0">
                    <a:pos x="11" y="17"/>
                  </a:cxn>
                  <a:cxn ang="0">
                    <a:pos x="9" y="15"/>
                  </a:cxn>
                  <a:cxn ang="0">
                    <a:pos x="8" y="14"/>
                  </a:cxn>
                  <a:cxn ang="0">
                    <a:pos x="6" y="11"/>
                  </a:cxn>
                  <a:cxn ang="0">
                    <a:pos x="5" y="11"/>
                  </a:cxn>
                  <a:cxn ang="0">
                    <a:pos x="3" y="9"/>
                  </a:cxn>
                  <a:cxn ang="0">
                    <a:pos x="0" y="4"/>
                  </a:cxn>
                  <a:cxn ang="0">
                    <a:pos x="0" y="0"/>
                  </a:cxn>
                </a:cxnLst>
                <a:rect l="0" t="0" r="r" b="b"/>
                <a:pathLst>
                  <a:path w="16" h="29">
                    <a:moveTo>
                      <a:pt x="0" y="0"/>
                    </a:moveTo>
                    <a:lnTo>
                      <a:pt x="3" y="0"/>
                    </a:lnTo>
                    <a:lnTo>
                      <a:pt x="5" y="1"/>
                    </a:lnTo>
                    <a:lnTo>
                      <a:pt x="6" y="3"/>
                    </a:lnTo>
                    <a:lnTo>
                      <a:pt x="9" y="4"/>
                    </a:lnTo>
                    <a:lnTo>
                      <a:pt x="8" y="5"/>
                    </a:lnTo>
                    <a:lnTo>
                      <a:pt x="8" y="6"/>
                    </a:lnTo>
                    <a:lnTo>
                      <a:pt x="6" y="8"/>
                    </a:lnTo>
                    <a:lnTo>
                      <a:pt x="6" y="9"/>
                    </a:lnTo>
                    <a:lnTo>
                      <a:pt x="8" y="9"/>
                    </a:lnTo>
                    <a:lnTo>
                      <a:pt x="11" y="5"/>
                    </a:lnTo>
                    <a:lnTo>
                      <a:pt x="13" y="3"/>
                    </a:lnTo>
                    <a:lnTo>
                      <a:pt x="13" y="14"/>
                    </a:lnTo>
                    <a:lnTo>
                      <a:pt x="14" y="17"/>
                    </a:lnTo>
                    <a:lnTo>
                      <a:pt x="14" y="18"/>
                    </a:lnTo>
                    <a:lnTo>
                      <a:pt x="13" y="19"/>
                    </a:lnTo>
                    <a:lnTo>
                      <a:pt x="13" y="23"/>
                    </a:lnTo>
                    <a:lnTo>
                      <a:pt x="16" y="27"/>
                    </a:lnTo>
                    <a:lnTo>
                      <a:pt x="16" y="29"/>
                    </a:lnTo>
                    <a:lnTo>
                      <a:pt x="15" y="29"/>
                    </a:lnTo>
                    <a:lnTo>
                      <a:pt x="14" y="28"/>
                    </a:lnTo>
                    <a:lnTo>
                      <a:pt x="11" y="27"/>
                    </a:lnTo>
                    <a:lnTo>
                      <a:pt x="10" y="24"/>
                    </a:lnTo>
                    <a:lnTo>
                      <a:pt x="10" y="19"/>
                    </a:lnTo>
                    <a:lnTo>
                      <a:pt x="11" y="18"/>
                    </a:lnTo>
                    <a:lnTo>
                      <a:pt x="11" y="17"/>
                    </a:lnTo>
                    <a:lnTo>
                      <a:pt x="9" y="15"/>
                    </a:lnTo>
                    <a:lnTo>
                      <a:pt x="8" y="14"/>
                    </a:lnTo>
                    <a:lnTo>
                      <a:pt x="6" y="11"/>
                    </a:lnTo>
                    <a:lnTo>
                      <a:pt x="5" y="11"/>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287">
                <a:extLst>
                  <a:ext uri="{FF2B5EF4-FFF2-40B4-BE49-F238E27FC236}">
                    <a16:creationId xmlns:a16="http://schemas.microsoft.com/office/drawing/2014/main" id="{B116A763-F3AD-4907-8CB5-C7A7208B7E46}"/>
                  </a:ext>
                </a:extLst>
              </p:cNvPr>
              <p:cNvSpPr>
                <a:spLocks/>
              </p:cNvSpPr>
              <p:nvPr/>
            </p:nvSpPr>
            <p:spPr bwMode="auto">
              <a:xfrm>
                <a:off x="2063965" y="2866034"/>
                <a:ext cx="47669" cy="33161"/>
              </a:xfrm>
              <a:custGeom>
                <a:avLst/>
                <a:gdLst/>
                <a:ahLst/>
                <a:cxnLst>
                  <a:cxn ang="0">
                    <a:pos x="20" y="0"/>
                  </a:cxn>
                  <a:cxn ang="0">
                    <a:pos x="23" y="0"/>
                  </a:cxn>
                  <a:cxn ang="0">
                    <a:pos x="23" y="5"/>
                  </a:cxn>
                  <a:cxn ang="0">
                    <a:pos x="16" y="10"/>
                  </a:cxn>
                  <a:cxn ang="0">
                    <a:pos x="12" y="13"/>
                  </a:cxn>
                  <a:cxn ang="0">
                    <a:pos x="8" y="16"/>
                  </a:cxn>
                  <a:cxn ang="0">
                    <a:pos x="3" y="13"/>
                  </a:cxn>
                  <a:cxn ang="0">
                    <a:pos x="2" y="12"/>
                  </a:cxn>
                  <a:cxn ang="0">
                    <a:pos x="0" y="11"/>
                  </a:cxn>
                  <a:cxn ang="0">
                    <a:pos x="0" y="6"/>
                  </a:cxn>
                  <a:cxn ang="0">
                    <a:pos x="10" y="2"/>
                  </a:cxn>
                  <a:cxn ang="0">
                    <a:pos x="20" y="0"/>
                  </a:cxn>
                </a:cxnLst>
                <a:rect l="0" t="0" r="r" b="b"/>
                <a:pathLst>
                  <a:path w="23" h="16">
                    <a:moveTo>
                      <a:pt x="20" y="0"/>
                    </a:moveTo>
                    <a:lnTo>
                      <a:pt x="23" y="0"/>
                    </a:lnTo>
                    <a:lnTo>
                      <a:pt x="23" y="5"/>
                    </a:lnTo>
                    <a:lnTo>
                      <a:pt x="16" y="10"/>
                    </a:lnTo>
                    <a:lnTo>
                      <a:pt x="12" y="13"/>
                    </a:lnTo>
                    <a:lnTo>
                      <a:pt x="8" y="16"/>
                    </a:lnTo>
                    <a:lnTo>
                      <a:pt x="3" y="13"/>
                    </a:lnTo>
                    <a:lnTo>
                      <a:pt x="2" y="12"/>
                    </a:lnTo>
                    <a:lnTo>
                      <a:pt x="0" y="11"/>
                    </a:lnTo>
                    <a:lnTo>
                      <a:pt x="0" y="6"/>
                    </a:lnTo>
                    <a:lnTo>
                      <a:pt x="10"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1288">
                <a:extLst>
                  <a:ext uri="{FF2B5EF4-FFF2-40B4-BE49-F238E27FC236}">
                    <a16:creationId xmlns:a16="http://schemas.microsoft.com/office/drawing/2014/main" id="{57D4F897-11A2-4A86-B1FA-551CD25E3808}"/>
                  </a:ext>
                </a:extLst>
              </p:cNvPr>
              <p:cNvSpPr>
                <a:spLocks/>
              </p:cNvSpPr>
              <p:nvPr/>
            </p:nvSpPr>
            <p:spPr bwMode="auto">
              <a:xfrm>
                <a:off x="4229762" y="3123028"/>
                <a:ext cx="60104" cy="26944"/>
              </a:xfrm>
              <a:custGeom>
                <a:avLst/>
                <a:gdLst/>
                <a:ahLst/>
                <a:cxnLst>
                  <a:cxn ang="0">
                    <a:pos x="8" y="0"/>
                  </a:cxn>
                  <a:cxn ang="0">
                    <a:pos x="16" y="3"/>
                  </a:cxn>
                  <a:cxn ang="0">
                    <a:pos x="29" y="10"/>
                  </a:cxn>
                  <a:cxn ang="0">
                    <a:pos x="27" y="11"/>
                  </a:cxn>
                  <a:cxn ang="0">
                    <a:pos x="25" y="13"/>
                  </a:cxn>
                  <a:cxn ang="0">
                    <a:pos x="22" y="13"/>
                  </a:cxn>
                  <a:cxn ang="0">
                    <a:pos x="15" y="10"/>
                  </a:cxn>
                  <a:cxn ang="0">
                    <a:pos x="6" y="6"/>
                  </a:cxn>
                  <a:cxn ang="0">
                    <a:pos x="0" y="1"/>
                  </a:cxn>
                  <a:cxn ang="0">
                    <a:pos x="8" y="0"/>
                  </a:cxn>
                </a:cxnLst>
                <a:rect l="0" t="0" r="r" b="b"/>
                <a:pathLst>
                  <a:path w="29" h="13">
                    <a:moveTo>
                      <a:pt x="8" y="0"/>
                    </a:moveTo>
                    <a:lnTo>
                      <a:pt x="16" y="3"/>
                    </a:lnTo>
                    <a:lnTo>
                      <a:pt x="29" y="10"/>
                    </a:lnTo>
                    <a:lnTo>
                      <a:pt x="27" y="11"/>
                    </a:lnTo>
                    <a:lnTo>
                      <a:pt x="25" y="13"/>
                    </a:lnTo>
                    <a:lnTo>
                      <a:pt x="22" y="13"/>
                    </a:lnTo>
                    <a:lnTo>
                      <a:pt x="15" y="10"/>
                    </a:lnTo>
                    <a:lnTo>
                      <a:pt x="6" y="6"/>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1289">
                <a:extLst>
                  <a:ext uri="{FF2B5EF4-FFF2-40B4-BE49-F238E27FC236}">
                    <a16:creationId xmlns:a16="http://schemas.microsoft.com/office/drawing/2014/main" id="{DB83AA8E-FB06-4E67-94D9-A4030E69EAE9}"/>
                  </a:ext>
                </a:extLst>
              </p:cNvPr>
              <p:cNvSpPr>
                <a:spLocks/>
              </p:cNvSpPr>
              <p:nvPr/>
            </p:nvSpPr>
            <p:spPr bwMode="auto">
              <a:xfrm>
                <a:off x="4231835" y="3216293"/>
                <a:ext cx="47669" cy="26944"/>
              </a:xfrm>
              <a:custGeom>
                <a:avLst/>
                <a:gdLst/>
                <a:ahLst/>
                <a:cxnLst>
                  <a:cxn ang="0">
                    <a:pos x="2" y="0"/>
                  </a:cxn>
                  <a:cxn ang="0">
                    <a:pos x="4" y="3"/>
                  </a:cxn>
                  <a:cxn ang="0">
                    <a:pos x="11" y="7"/>
                  </a:cxn>
                  <a:cxn ang="0">
                    <a:pos x="23" y="7"/>
                  </a:cxn>
                  <a:cxn ang="0">
                    <a:pos x="23" y="10"/>
                  </a:cxn>
                  <a:cxn ang="0">
                    <a:pos x="20" y="12"/>
                  </a:cxn>
                  <a:cxn ang="0">
                    <a:pos x="19" y="13"/>
                  </a:cxn>
                  <a:cxn ang="0">
                    <a:pos x="16" y="13"/>
                  </a:cxn>
                  <a:cxn ang="0">
                    <a:pos x="14" y="12"/>
                  </a:cxn>
                  <a:cxn ang="0">
                    <a:pos x="10" y="9"/>
                  </a:cxn>
                  <a:cxn ang="0">
                    <a:pos x="6" y="8"/>
                  </a:cxn>
                  <a:cxn ang="0">
                    <a:pos x="2" y="5"/>
                  </a:cxn>
                  <a:cxn ang="0">
                    <a:pos x="0" y="3"/>
                  </a:cxn>
                  <a:cxn ang="0">
                    <a:pos x="2" y="0"/>
                  </a:cxn>
                </a:cxnLst>
                <a:rect l="0" t="0" r="r" b="b"/>
                <a:pathLst>
                  <a:path w="23" h="13">
                    <a:moveTo>
                      <a:pt x="2" y="0"/>
                    </a:moveTo>
                    <a:lnTo>
                      <a:pt x="4" y="3"/>
                    </a:lnTo>
                    <a:lnTo>
                      <a:pt x="11" y="7"/>
                    </a:lnTo>
                    <a:lnTo>
                      <a:pt x="23" y="7"/>
                    </a:lnTo>
                    <a:lnTo>
                      <a:pt x="23" y="10"/>
                    </a:lnTo>
                    <a:lnTo>
                      <a:pt x="20" y="12"/>
                    </a:lnTo>
                    <a:lnTo>
                      <a:pt x="19" y="13"/>
                    </a:lnTo>
                    <a:lnTo>
                      <a:pt x="16" y="13"/>
                    </a:lnTo>
                    <a:lnTo>
                      <a:pt x="14" y="12"/>
                    </a:lnTo>
                    <a:lnTo>
                      <a:pt x="10" y="9"/>
                    </a:lnTo>
                    <a:lnTo>
                      <a:pt x="6" y="8"/>
                    </a:lnTo>
                    <a:lnTo>
                      <a:pt x="2"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290">
                <a:extLst>
                  <a:ext uri="{FF2B5EF4-FFF2-40B4-BE49-F238E27FC236}">
                    <a16:creationId xmlns:a16="http://schemas.microsoft.com/office/drawing/2014/main" id="{4ABA8215-3EBE-42A0-A627-C1A4EDAA2635}"/>
                  </a:ext>
                </a:extLst>
              </p:cNvPr>
              <p:cNvSpPr>
                <a:spLocks/>
              </p:cNvSpPr>
              <p:nvPr/>
            </p:nvSpPr>
            <p:spPr bwMode="auto">
              <a:xfrm>
                <a:off x="4302301" y="3216293"/>
                <a:ext cx="31089" cy="39379"/>
              </a:xfrm>
              <a:custGeom>
                <a:avLst/>
                <a:gdLst/>
                <a:ahLst/>
                <a:cxnLst>
                  <a:cxn ang="0">
                    <a:pos x="9" y="0"/>
                  </a:cxn>
                  <a:cxn ang="0">
                    <a:pos x="10" y="2"/>
                  </a:cxn>
                  <a:cxn ang="0">
                    <a:pos x="11" y="4"/>
                  </a:cxn>
                  <a:cxn ang="0">
                    <a:pos x="11" y="5"/>
                  </a:cxn>
                  <a:cxn ang="0">
                    <a:pos x="10" y="7"/>
                  </a:cxn>
                  <a:cxn ang="0">
                    <a:pos x="10" y="8"/>
                  </a:cxn>
                  <a:cxn ang="0">
                    <a:pos x="9" y="9"/>
                  </a:cxn>
                  <a:cxn ang="0">
                    <a:pos x="10" y="10"/>
                  </a:cxn>
                  <a:cxn ang="0">
                    <a:pos x="15" y="10"/>
                  </a:cxn>
                  <a:cxn ang="0">
                    <a:pos x="15" y="13"/>
                  </a:cxn>
                  <a:cxn ang="0">
                    <a:pos x="12" y="18"/>
                  </a:cxn>
                  <a:cxn ang="0">
                    <a:pos x="9" y="19"/>
                  </a:cxn>
                  <a:cxn ang="0">
                    <a:pos x="4" y="19"/>
                  </a:cxn>
                  <a:cxn ang="0">
                    <a:pos x="1" y="18"/>
                  </a:cxn>
                  <a:cxn ang="0">
                    <a:pos x="0" y="15"/>
                  </a:cxn>
                  <a:cxn ang="0">
                    <a:pos x="0" y="13"/>
                  </a:cxn>
                  <a:cxn ang="0">
                    <a:pos x="1" y="9"/>
                  </a:cxn>
                  <a:cxn ang="0">
                    <a:pos x="2" y="7"/>
                  </a:cxn>
                  <a:cxn ang="0">
                    <a:pos x="5" y="4"/>
                  </a:cxn>
                  <a:cxn ang="0">
                    <a:pos x="6" y="2"/>
                  </a:cxn>
                  <a:cxn ang="0">
                    <a:pos x="9" y="0"/>
                  </a:cxn>
                </a:cxnLst>
                <a:rect l="0" t="0" r="r" b="b"/>
                <a:pathLst>
                  <a:path w="15" h="19">
                    <a:moveTo>
                      <a:pt x="9" y="0"/>
                    </a:moveTo>
                    <a:lnTo>
                      <a:pt x="10" y="2"/>
                    </a:lnTo>
                    <a:lnTo>
                      <a:pt x="11" y="4"/>
                    </a:lnTo>
                    <a:lnTo>
                      <a:pt x="11" y="5"/>
                    </a:lnTo>
                    <a:lnTo>
                      <a:pt x="10" y="7"/>
                    </a:lnTo>
                    <a:lnTo>
                      <a:pt x="10" y="8"/>
                    </a:lnTo>
                    <a:lnTo>
                      <a:pt x="9" y="9"/>
                    </a:lnTo>
                    <a:lnTo>
                      <a:pt x="10" y="10"/>
                    </a:lnTo>
                    <a:lnTo>
                      <a:pt x="15" y="10"/>
                    </a:lnTo>
                    <a:lnTo>
                      <a:pt x="15" y="13"/>
                    </a:lnTo>
                    <a:lnTo>
                      <a:pt x="12" y="18"/>
                    </a:lnTo>
                    <a:lnTo>
                      <a:pt x="9" y="19"/>
                    </a:lnTo>
                    <a:lnTo>
                      <a:pt x="4" y="19"/>
                    </a:lnTo>
                    <a:lnTo>
                      <a:pt x="1" y="18"/>
                    </a:lnTo>
                    <a:lnTo>
                      <a:pt x="0" y="15"/>
                    </a:lnTo>
                    <a:lnTo>
                      <a:pt x="0" y="13"/>
                    </a:lnTo>
                    <a:lnTo>
                      <a:pt x="1" y="9"/>
                    </a:lnTo>
                    <a:lnTo>
                      <a:pt x="2" y="7"/>
                    </a:lnTo>
                    <a:lnTo>
                      <a:pt x="5" y="4"/>
                    </a:lnTo>
                    <a:lnTo>
                      <a:pt x="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291">
                <a:extLst>
                  <a:ext uri="{FF2B5EF4-FFF2-40B4-BE49-F238E27FC236}">
                    <a16:creationId xmlns:a16="http://schemas.microsoft.com/office/drawing/2014/main" id="{8E23D9E5-26C5-46F5-946A-A90CDBBA10B4}"/>
                  </a:ext>
                </a:extLst>
              </p:cNvPr>
              <p:cNvSpPr>
                <a:spLocks/>
              </p:cNvSpPr>
              <p:nvPr/>
            </p:nvSpPr>
            <p:spPr bwMode="auto">
              <a:xfrm>
                <a:off x="1761375" y="2776916"/>
                <a:ext cx="39379" cy="14508"/>
              </a:xfrm>
              <a:custGeom>
                <a:avLst/>
                <a:gdLst/>
                <a:ahLst/>
                <a:cxnLst>
                  <a:cxn ang="0">
                    <a:pos x="9" y="0"/>
                  </a:cxn>
                  <a:cxn ang="0">
                    <a:pos x="15" y="0"/>
                  </a:cxn>
                  <a:cxn ang="0">
                    <a:pos x="16" y="1"/>
                  </a:cxn>
                  <a:cxn ang="0">
                    <a:pos x="18" y="4"/>
                  </a:cxn>
                  <a:cxn ang="0">
                    <a:pos x="18" y="5"/>
                  </a:cxn>
                  <a:cxn ang="0">
                    <a:pos x="19" y="7"/>
                  </a:cxn>
                  <a:cxn ang="0">
                    <a:pos x="5" y="7"/>
                  </a:cxn>
                  <a:cxn ang="0">
                    <a:pos x="3" y="5"/>
                  </a:cxn>
                  <a:cxn ang="0">
                    <a:pos x="0" y="4"/>
                  </a:cxn>
                  <a:cxn ang="0">
                    <a:pos x="6" y="4"/>
                  </a:cxn>
                  <a:cxn ang="0">
                    <a:pos x="8" y="1"/>
                  </a:cxn>
                  <a:cxn ang="0">
                    <a:pos x="9" y="0"/>
                  </a:cxn>
                </a:cxnLst>
                <a:rect l="0" t="0" r="r" b="b"/>
                <a:pathLst>
                  <a:path w="19" h="7">
                    <a:moveTo>
                      <a:pt x="9" y="0"/>
                    </a:moveTo>
                    <a:lnTo>
                      <a:pt x="15" y="0"/>
                    </a:lnTo>
                    <a:lnTo>
                      <a:pt x="16" y="1"/>
                    </a:lnTo>
                    <a:lnTo>
                      <a:pt x="18" y="4"/>
                    </a:lnTo>
                    <a:lnTo>
                      <a:pt x="18" y="5"/>
                    </a:lnTo>
                    <a:lnTo>
                      <a:pt x="19" y="7"/>
                    </a:lnTo>
                    <a:lnTo>
                      <a:pt x="5" y="7"/>
                    </a:lnTo>
                    <a:lnTo>
                      <a:pt x="3" y="5"/>
                    </a:lnTo>
                    <a:lnTo>
                      <a:pt x="0" y="4"/>
                    </a:lnTo>
                    <a:lnTo>
                      <a:pt x="6" y="4"/>
                    </a:lnTo>
                    <a:lnTo>
                      <a:pt x="8"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292">
                <a:extLst>
                  <a:ext uri="{FF2B5EF4-FFF2-40B4-BE49-F238E27FC236}">
                    <a16:creationId xmlns:a16="http://schemas.microsoft.com/office/drawing/2014/main" id="{D5E1AC4C-A476-4489-89AC-4B2D60B58641}"/>
                  </a:ext>
                </a:extLst>
              </p:cNvPr>
              <p:cNvSpPr>
                <a:spLocks/>
              </p:cNvSpPr>
              <p:nvPr/>
            </p:nvSpPr>
            <p:spPr bwMode="auto">
              <a:xfrm>
                <a:off x="2043240" y="3972767"/>
                <a:ext cx="16580" cy="18653"/>
              </a:xfrm>
              <a:custGeom>
                <a:avLst/>
                <a:gdLst/>
                <a:ahLst/>
                <a:cxnLst>
                  <a:cxn ang="0">
                    <a:pos x="0" y="0"/>
                  </a:cxn>
                  <a:cxn ang="0">
                    <a:pos x="3" y="0"/>
                  </a:cxn>
                  <a:cxn ang="0">
                    <a:pos x="6" y="1"/>
                  </a:cxn>
                  <a:cxn ang="0">
                    <a:pos x="8" y="4"/>
                  </a:cxn>
                  <a:cxn ang="0">
                    <a:pos x="8" y="6"/>
                  </a:cxn>
                  <a:cxn ang="0">
                    <a:pos x="7" y="8"/>
                  </a:cxn>
                  <a:cxn ang="0">
                    <a:pos x="5" y="8"/>
                  </a:cxn>
                  <a:cxn ang="0">
                    <a:pos x="3" y="9"/>
                  </a:cxn>
                  <a:cxn ang="0">
                    <a:pos x="0" y="9"/>
                  </a:cxn>
                  <a:cxn ang="0">
                    <a:pos x="0" y="0"/>
                  </a:cxn>
                </a:cxnLst>
                <a:rect l="0" t="0" r="r" b="b"/>
                <a:pathLst>
                  <a:path w="8" h="9">
                    <a:moveTo>
                      <a:pt x="0" y="0"/>
                    </a:moveTo>
                    <a:lnTo>
                      <a:pt x="3" y="0"/>
                    </a:lnTo>
                    <a:lnTo>
                      <a:pt x="6" y="1"/>
                    </a:lnTo>
                    <a:lnTo>
                      <a:pt x="8" y="4"/>
                    </a:lnTo>
                    <a:lnTo>
                      <a:pt x="8" y="6"/>
                    </a:lnTo>
                    <a:lnTo>
                      <a:pt x="7" y="8"/>
                    </a:lnTo>
                    <a:lnTo>
                      <a:pt x="5" y="8"/>
                    </a:lnTo>
                    <a:lnTo>
                      <a:pt x="3" y="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293">
                <a:extLst>
                  <a:ext uri="{FF2B5EF4-FFF2-40B4-BE49-F238E27FC236}">
                    <a16:creationId xmlns:a16="http://schemas.microsoft.com/office/drawing/2014/main" id="{596D5B0F-29B7-42AE-8CF9-02E83EE3DB3D}"/>
                  </a:ext>
                </a:extLst>
              </p:cNvPr>
              <p:cNvSpPr>
                <a:spLocks/>
              </p:cNvSpPr>
              <p:nvPr/>
            </p:nvSpPr>
            <p:spPr bwMode="auto">
              <a:xfrm>
                <a:off x="2024586" y="3943751"/>
                <a:ext cx="12435" cy="8290"/>
              </a:xfrm>
              <a:custGeom>
                <a:avLst/>
                <a:gdLst/>
                <a:ahLst/>
                <a:cxnLst>
                  <a:cxn ang="0">
                    <a:pos x="0" y="0"/>
                  </a:cxn>
                  <a:cxn ang="0">
                    <a:pos x="2" y="0"/>
                  </a:cxn>
                  <a:cxn ang="0">
                    <a:pos x="5" y="2"/>
                  </a:cxn>
                  <a:cxn ang="0">
                    <a:pos x="6" y="4"/>
                  </a:cxn>
                  <a:cxn ang="0">
                    <a:pos x="4" y="4"/>
                  </a:cxn>
                  <a:cxn ang="0">
                    <a:pos x="0" y="0"/>
                  </a:cxn>
                </a:cxnLst>
                <a:rect l="0" t="0" r="r" b="b"/>
                <a:pathLst>
                  <a:path w="6" h="4">
                    <a:moveTo>
                      <a:pt x="0" y="0"/>
                    </a:moveTo>
                    <a:lnTo>
                      <a:pt x="2" y="0"/>
                    </a:lnTo>
                    <a:lnTo>
                      <a:pt x="5" y="2"/>
                    </a:lnTo>
                    <a:lnTo>
                      <a:pt x="6" y="4"/>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1294">
                <a:extLst>
                  <a:ext uri="{FF2B5EF4-FFF2-40B4-BE49-F238E27FC236}">
                    <a16:creationId xmlns:a16="http://schemas.microsoft.com/office/drawing/2014/main" id="{D43F8A3B-873C-494A-9475-08E5FF5DA893}"/>
                  </a:ext>
                </a:extLst>
              </p:cNvPr>
              <p:cNvSpPr>
                <a:spLocks/>
              </p:cNvSpPr>
              <p:nvPr/>
            </p:nvSpPr>
            <p:spPr bwMode="auto">
              <a:xfrm>
                <a:off x="2003861" y="3935461"/>
                <a:ext cx="14508" cy="6218"/>
              </a:xfrm>
              <a:custGeom>
                <a:avLst/>
                <a:gdLst/>
                <a:ahLst/>
                <a:cxnLst>
                  <a:cxn ang="0">
                    <a:pos x="0" y="0"/>
                  </a:cxn>
                  <a:cxn ang="0">
                    <a:pos x="7" y="0"/>
                  </a:cxn>
                  <a:cxn ang="0">
                    <a:pos x="5" y="3"/>
                  </a:cxn>
                  <a:cxn ang="0">
                    <a:pos x="2" y="3"/>
                  </a:cxn>
                  <a:cxn ang="0">
                    <a:pos x="0" y="0"/>
                  </a:cxn>
                </a:cxnLst>
                <a:rect l="0" t="0" r="r" b="b"/>
                <a:pathLst>
                  <a:path w="7" h="3">
                    <a:moveTo>
                      <a:pt x="0" y="0"/>
                    </a:moveTo>
                    <a:lnTo>
                      <a:pt x="7" y="0"/>
                    </a:lnTo>
                    <a:lnTo>
                      <a:pt x="5" y="3"/>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295">
                <a:extLst>
                  <a:ext uri="{FF2B5EF4-FFF2-40B4-BE49-F238E27FC236}">
                    <a16:creationId xmlns:a16="http://schemas.microsoft.com/office/drawing/2014/main" id="{0135B3FC-6E98-4B21-AF1C-35B77AA0ABCD}"/>
                  </a:ext>
                </a:extLst>
              </p:cNvPr>
              <p:cNvSpPr>
                <a:spLocks/>
              </p:cNvSpPr>
              <p:nvPr/>
            </p:nvSpPr>
            <p:spPr bwMode="auto">
              <a:xfrm>
                <a:off x="1983136" y="3925099"/>
                <a:ext cx="12435" cy="8290"/>
              </a:xfrm>
              <a:custGeom>
                <a:avLst/>
                <a:gdLst/>
                <a:ahLst/>
                <a:cxnLst>
                  <a:cxn ang="0">
                    <a:pos x="3" y="0"/>
                  </a:cxn>
                  <a:cxn ang="0">
                    <a:pos x="6" y="0"/>
                  </a:cxn>
                  <a:cxn ang="0">
                    <a:pos x="6" y="4"/>
                  </a:cxn>
                  <a:cxn ang="0">
                    <a:pos x="2" y="4"/>
                  </a:cxn>
                  <a:cxn ang="0">
                    <a:pos x="0" y="2"/>
                  </a:cxn>
                  <a:cxn ang="0">
                    <a:pos x="2" y="2"/>
                  </a:cxn>
                  <a:cxn ang="0">
                    <a:pos x="3" y="0"/>
                  </a:cxn>
                </a:cxnLst>
                <a:rect l="0" t="0" r="r" b="b"/>
                <a:pathLst>
                  <a:path w="6" h="4">
                    <a:moveTo>
                      <a:pt x="3" y="0"/>
                    </a:moveTo>
                    <a:lnTo>
                      <a:pt x="6" y="0"/>
                    </a:lnTo>
                    <a:lnTo>
                      <a:pt x="6" y="4"/>
                    </a:lnTo>
                    <a:lnTo>
                      <a:pt x="2" y="4"/>
                    </a:lnTo>
                    <a:lnTo>
                      <a:pt x="0" y="2"/>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296">
                <a:extLst>
                  <a:ext uri="{FF2B5EF4-FFF2-40B4-BE49-F238E27FC236}">
                    <a16:creationId xmlns:a16="http://schemas.microsoft.com/office/drawing/2014/main" id="{118466C0-C0B0-4207-ADEB-3258E358AFB5}"/>
                  </a:ext>
                </a:extLst>
              </p:cNvPr>
              <p:cNvSpPr>
                <a:spLocks/>
              </p:cNvSpPr>
              <p:nvPr/>
            </p:nvSpPr>
            <p:spPr bwMode="auto">
              <a:xfrm>
                <a:off x="1947903" y="3908519"/>
                <a:ext cx="14508" cy="10363"/>
              </a:xfrm>
              <a:custGeom>
                <a:avLst/>
                <a:gdLst/>
                <a:ahLst/>
                <a:cxnLst>
                  <a:cxn ang="0">
                    <a:pos x="3" y="0"/>
                  </a:cxn>
                  <a:cxn ang="0">
                    <a:pos x="4" y="1"/>
                  </a:cxn>
                  <a:cxn ang="0">
                    <a:pos x="7" y="1"/>
                  </a:cxn>
                  <a:cxn ang="0">
                    <a:pos x="7" y="5"/>
                  </a:cxn>
                  <a:cxn ang="0">
                    <a:pos x="3" y="5"/>
                  </a:cxn>
                  <a:cxn ang="0">
                    <a:pos x="0" y="2"/>
                  </a:cxn>
                  <a:cxn ang="0">
                    <a:pos x="0" y="1"/>
                  </a:cxn>
                  <a:cxn ang="0">
                    <a:pos x="2" y="1"/>
                  </a:cxn>
                  <a:cxn ang="0">
                    <a:pos x="3" y="0"/>
                  </a:cxn>
                </a:cxnLst>
                <a:rect l="0" t="0" r="r" b="b"/>
                <a:pathLst>
                  <a:path w="7" h="5">
                    <a:moveTo>
                      <a:pt x="3" y="0"/>
                    </a:moveTo>
                    <a:lnTo>
                      <a:pt x="4" y="1"/>
                    </a:lnTo>
                    <a:lnTo>
                      <a:pt x="7" y="1"/>
                    </a:lnTo>
                    <a:lnTo>
                      <a:pt x="7" y="5"/>
                    </a:lnTo>
                    <a:lnTo>
                      <a:pt x="3" y="5"/>
                    </a:lnTo>
                    <a:lnTo>
                      <a:pt x="0" y="2"/>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0" name="Freeform 1364">
              <a:extLst>
                <a:ext uri="{FF2B5EF4-FFF2-40B4-BE49-F238E27FC236}">
                  <a16:creationId xmlns:a16="http://schemas.microsoft.com/office/drawing/2014/main" id="{8CB6B4C9-F500-4DF3-B453-D5EA0935DACF}"/>
                </a:ext>
              </a:extLst>
            </p:cNvPr>
            <p:cNvSpPr>
              <a:spLocks/>
            </p:cNvSpPr>
            <p:nvPr/>
          </p:nvSpPr>
          <p:spPr bwMode="auto">
            <a:xfrm>
              <a:off x="5531313" y="2942718"/>
              <a:ext cx="103627" cy="126425"/>
            </a:xfrm>
            <a:custGeom>
              <a:avLst/>
              <a:gdLst/>
              <a:ahLst/>
              <a:cxnLst>
                <a:cxn ang="0">
                  <a:pos x="27" y="0"/>
                </a:cxn>
                <a:cxn ang="0">
                  <a:pos x="37" y="0"/>
                </a:cxn>
                <a:cxn ang="0">
                  <a:pos x="44" y="3"/>
                </a:cxn>
                <a:cxn ang="0">
                  <a:pos x="47" y="7"/>
                </a:cxn>
                <a:cxn ang="0">
                  <a:pos x="49" y="9"/>
                </a:cxn>
                <a:cxn ang="0">
                  <a:pos x="50" y="13"/>
                </a:cxn>
                <a:cxn ang="0">
                  <a:pos x="50" y="18"/>
                </a:cxn>
                <a:cxn ang="0">
                  <a:pos x="48" y="19"/>
                </a:cxn>
                <a:cxn ang="0">
                  <a:pos x="47" y="20"/>
                </a:cxn>
                <a:cxn ang="0">
                  <a:pos x="45" y="20"/>
                </a:cxn>
                <a:cxn ang="0">
                  <a:pos x="43" y="22"/>
                </a:cxn>
                <a:cxn ang="0">
                  <a:pos x="43" y="39"/>
                </a:cxn>
                <a:cxn ang="0">
                  <a:pos x="44" y="42"/>
                </a:cxn>
                <a:cxn ang="0">
                  <a:pos x="44" y="47"/>
                </a:cxn>
                <a:cxn ang="0">
                  <a:pos x="43" y="48"/>
                </a:cxn>
                <a:cxn ang="0">
                  <a:pos x="38" y="51"/>
                </a:cxn>
                <a:cxn ang="0">
                  <a:pos x="32" y="51"/>
                </a:cxn>
                <a:cxn ang="0">
                  <a:pos x="28" y="52"/>
                </a:cxn>
                <a:cxn ang="0">
                  <a:pos x="25" y="53"/>
                </a:cxn>
                <a:cxn ang="0">
                  <a:pos x="22" y="56"/>
                </a:cxn>
                <a:cxn ang="0">
                  <a:pos x="18" y="59"/>
                </a:cxn>
                <a:cxn ang="0">
                  <a:pos x="14" y="61"/>
                </a:cxn>
                <a:cxn ang="0">
                  <a:pos x="10" y="61"/>
                </a:cxn>
                <a:cxn ang="0">
                  <a:pos x="3" y="58"/>
                </a:cxn>
                <a:cxn ang="0">
                  <a:pos x="2" y="56"/>
                </a:cxn>
                <a:cxn ang="0">
                  <a:pos x="0" y="52"/>
                </a:cxn>
                <a:cxn ang="0">
                  <a:pos x="2" y="46"/>
                </a:cxn>
                <a:cxn ang="0">
                  <a:pos x="5" y="41"/>
                </a:cxn>
                <a:cxn ang="0">
                  <a:pos x="9" y="37"/>
                </a:cxn>
                <a:cxn ang="0">
                  <a:pos x="12" y="30"/>
                </a:cxn>
                <a:cxn ang="0">
                  <a:pos x="7" y="28"/>
                </a:cxn>
                <a:cxn ang="0">
                  <a:pos x="5" y="25"/>
                </a:cxn>
                <a:cxn ang="0">
                  <a:pos x="4" y="22"/>
                </a:cxn>
                <a:cxn ang="0">
                  <a:pos x="4" y="19"/>
                </a:cxn>
                <a:cxn ang="0">
                  <a:pos x="5" y="18"/>
                </a:cxn>
                <a:cxn ang="0">
                  <a:pos x="10" y="18"/>
                </a:cxn>
                <a:cxn ang="0">
                  <a:pos x="20" y="13"/>
                </a:cxn>
                <a:cxn ang="0">
                  <a:pos x="18" y="10"/>
                </a:cxn>
                <a:cxn ang="0">
                  <a:pos x="18" y="8"/>
                </a:cxn>
                <a:cxn ang="0">
                  <a:pos x="19" y="7"/>
                </a:cxn>
                <a:cxn ang="0">
                  <a:pos x="20" y="4"/>
                </a:cxn>
                <a:cxn ang="0">
                  <a:pos x="24" y="3"/>
                </a:cxn>
                <a:cxn ang="0">
                  <a:pos x="27" y="0"/>
                </a:cxn>
              </a:cxnLst>
              <a:rect l="0" t="0" r="r" b="b"/>
              <a:pathLst>
                <a:path w="50" h="61">
                  <a:moveTo>
                    <a:pt x="27" y="0"/>
                  </a:moveTo>
                  <a:lnTo>
                    <a:pt x="37" y="0"/>
                  </a:lnTo>
                  <a:lnTo>
                    <a:pt x="44" y="3"/>
                  </a:lnTo>
                  <a:lnTo>
                    <a:pt x="47" y="7"/>
                  </a:lnTo>
                  <a:lnTo>
                    <a:pt x="49" y="9"/>
                  </a:lnTo>
                  <a:lnTo>
                    <a:pt x="50" y="13"/>
                  </a:lnTo>
                  <a:lnTo>
                    <a:pt x="50" y="18"/>
                  </a:lnTo>
                  <a:lnTo>
                    <a:pt x="48" y="19"/>
                  </a:lnTo>
                  <a:lnTo>
                    <a:pt x="47" y="20"/>
                  </a:lnTo>
                  <a:lnTo>
                    <a:pt x="45" y="20"/>
                  </a:lnTo>
                  <a:lnTo>
                    <a:pt x="43" y="22"/>
                  </a:lnTo>
                  <a:lnTo>
                    <a:pt x="43" y="39"/>
                  </a:lnTo>
                  <a:lnTo>
                    <a:pt x="44" y="42"/>
                  </a:lnTo>
                  <a:lnTo>
                    <a:pt x="44" y="47"/>
                  </a:lnTo>
                  <a:lnTo>
                    <a:pt x="43" y="48"/>
                  </a:lnTo>
                  <a:lnTo>
                    <a:pt x="38" y="51"/>
                  </a:lnTo>
                  <a:lnTo>
                    <a:pt x="32" y="51"/>
                  </a:lnTo>
                  <a:lnTo>
                    <a:pt x="28" y="52"/>
                  </a:lnTo>
                  <a:lnTo>
                    <a:pt x="25" y="53"/>
                  </a:lnTo>
                  <a:lnTo>
                    <a:pt x="22" y="56"/>
                  </a:lnTo>
                  <a:lnTo>
                    <a:pt x="18" y="59"/>
                  </a:lnTo>
                  <a:lnTo>
                    <a:pt x="14" y="61"/>
                  </a:lnTo>
                  <a:lnTo>
                    <a:pt x="10" y="61"/>
                  </a:lnTo>
                  <a:lnTo>
                    <a:pt x="3" y="58"/>
                  </a:lnTo>
                  <a:lnTo>
                    <a:pt x="2" y="56"/>
                  </a:lnTo>
                  <a:lnTo>
                    <a:pt x="0" y="52"/>
                  </a:lnTo>
                  <a:lnTo>
                    <a:pt x="2" y="46"/>
                  </a:lnTo>
                  <a:lnTo>
                    <a:pt x="5" y="41"/>
                  </a:lnTo>
                  <a:lnTo>
                    <a:pt x="9" y="37"/>
                  </a:lnTo>
                  <a:lnTo>
                    <a:pt x="12" y="30"/>
                  </a:lnTo>
                  <a:lnTo>
                    <a:pt x="7" y="28"/>
                  </a:lnTo>
                  <a:lnTo>
                    <a:pt x="5" y="25"/>
                  </a:lnTo>
                  <a:lnTo>
                    <a:pt x="4" y="22"/>
                  </a:lnTo>
                  <a:lnTo>
                    <a:pt x="4" y="19"/>
                  </a:lnTo>
                  <a:lnTo>
                    <a:pt x="5" y="18"/>
                  </a:lnTo>
                  <a:lnTo>
                    <a:pt x="10" y="18"/>
                  </a:lnTo>
                  <a:lnTo>
                    <a:pt x="20" y="13"/>
                  </a:lnTo>
                  <a:lnTo>
                    <a:pt x="18" y="10"/>
                  </a:lnTo>
                  <a:lnTo>
                    <a:pt x="18" y="8"/>
                  </a:lnTo>
                  <a:lnTo>
                    <a:pt x="19" y="7"/>
                  </a:lnTo>
                  <a:lnTo>
                    <a:pt x="20" y="4"/>
                  </a:lnTo>
                  <a:lnTo>
                    <a:pt x="24" y="3"/>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1226">
              <a:extLst>
                <a:ext uri="{FF2B5EF4-FFF2-40B4-BE49-F238E27FC236}">
                  <a16:creationId xmlns:a16="http://schemas.microsoft.com/office/drawing/2014/main" id="{3E52CB34-CE7A-4176-BDE9-F44C8F099B91}"/>
                </a:ext>
              </a:extLst>
            </p:cNvPr>
            <p:cNvSpPr>
              <a:spLocks/>
            </p:cNvSpPr>
            <p:nvPr/>
          </p:nvSpPr>
          <p:spPr bwMode="auto">
            <a:xfrm>
              <a:off x="10014203" y="4853594"/>
              <a:ext cx="29015" cy="20725"/>
            </a:xfrm>
            <a:custGeom>
              <a:avLst/>
              <a:gdLst/>
              <a:ahLst/>
              <a:cxnLst>
                <a:cxn ang="0">
                  <a:pos x="9" y="0"/>
                </a:cxn>
                <a:cxn ang="0">
                  <a:pos x="12" y="3"/>
                </a:cxn>
                <a:cxn ang="0">
                  <a:pos x="14" y="3"/>
                </a:cxn>
                <a:cxn ang="0">
                  <a:pos x="14" y="8"/>
                </a:cxn>
                <a:cxn ang="0">
                  <a:pos x="12" y="10"/>
                </a:cxn>
                <a:cxn ang="0">
                  <a:pos x="7" y="10"/>
                </a:cxn>
                <a:cxn ang="0">
                  <a:pos x="3" y="9"/>
                </a:cxn>
                <a:cxn ang="0">
                  <a:pos x="2" y="9"/>
                </a:cxn>
                <a:cxn ang="0">
                  <a:pos x="0" y="8"/>
                </a:cxn>
                <a:cxn ang="0">
                  <a:pos x="0" y="5"/>
                </a:cxn>
                <a:cxn ang="0">
                  <a:pos x="4" y="1"/>
                </a:cxn>
                <a:cxn ang="0">
                  <a:pos x="7" y="1"/>
                </a:cxn>
                <a:cxn ang="0">
                  <a:pos x="9" y="0"/>
                </a:cxn>
              </a:cxnLst>
              <a:rect l="0" t="0" r="r" b="b"/>
              <a:pathLst>
                <a:path w="14" h="10">
                  <a:moveTo>
                    <a:pt x="9" y="0"/>
                  </a:moveTo>
                  <a:lnTo>
                    <a:pt x="12" y="3"/>
                  </a:lnTo>
                  <a:lnTo>
                    <a:pt x="14" y="3"/>
                  </a:lnTo>
                  <a:lnTo>
                    <a:pt x="14" y="8"/>
                  </a:lnTo>
                  <a:lnTo>
                    <a:pt x="12" y="10"/>
                  </a:lnTo>
                  <a:lnTo>
                    <a:pt x="7" y="10"/>
                  </a:lnTo>
                  <a:lnTo>
                    <a:pt x="3" y="9"/>
                  </a:lnTo>
                  <a:lnTo>
                    <a:pt x="2" y="9"/>
                  </a:lnTo>
                  <a:lnTo>
                    <a:pt x="0" y="8"/>
                  </a:lnTo>
                  <a:lnTo>
                    <a:pt x="0" y="5"/>
                  </a:lnTo>
                  <a:lnTo>
                    <a:pt x="4" y="1"/>
                  </a:lnTo>
                  <a:lnTo>
                    <a:pt x="7" y="1"/>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2" name="Group 511">
              <a:extLst>
                <a:ext uri="{FF2B5EF4-FFF2-40B4-BE49-F238E27FC236}">
                  <a16:creationId xmlns:a16="http://schemas.microsoft.com/office/drawing/2014/main" id="{B7DAD115-E9A6-44AF-BCF6-795B1A96205D}"/>
                </a:ext>
              </a:extLst>
            </p:cNvPr>
            <p:cNvGrpSpPr/>
            <p:nvPr/>
          </p:nvGrpSpPr>
          <p:grpSpPr>
            <a:xfrm>
              <a:off x="8486745" y="4130279"/>
              <a:ext cx="1562691" cy="1521241"/>
              <a:chOff x="8486745" y="4130279"/>
              <a:chExt cx="1562691" cy="1521241"/>
            </a:xfrm>
            <a:grpFill/>
          </p:grpSpPr>
          <p:sp>
            <p:nvSpPr>
              <p:cNvPr id="602" name="Freeform 1220">
                <a:extLst>
                  <a:ext uri="{FF2B5EF4-FFF2-40B4-BE49-F238E27FC236}">
                    <a16:creationId xmlns:a16="http://schemas.microsoft.com/office/drawing/2014/main" id="{EA65A63F-DDF3-44BB-ABC7-86E4606148D3}"/>
                  </a:ext>
                </a:extLst>
              </p:cNvPr>
              <p:cNvSpPr>
                <a:spLocks/>
              </p:cNvSpPr>
              <p:nvPr/>
            </p:nvSpPr>
            <p:spPr bwMode="auto">
              <a:xfrm>
                <a:off x="9237002" y="5471209"/>
                <a:ext cx="91191" cy="89120"/>
              </a:xfrm>
              <a:custGeom>
                <a:avLst/>
                <a:gdLst/>
                <a:ahLst/>
                <a:cxnLst>
                  <a:cxn ang="0">
                    <a:pos x="40" y="0"/>
                  </a:cxn>
                  <a:cxn ang="0">
                    <a:pos x="44" y="8"/>
                  </a:cxn>
                  <a:cxn ang="0">
                    <a:pos x="44" y="12"/>
                  </a:cxn>
                  <a:cxn ang="0">
                    <a:pos x="43" y="20"/>
                  </a:cxn>
                  <a:cxn ang="0">
                    <a:pos x="38" y="31"/>
                  </a:cxn>
                  <a:cxn ang="0">
                    <a:pos x="32" y="39"/>
                  </a:cxn>
                  <a:cxn ang="0">
                    <a:pos x="25" y="43"/>
                  </a:cxn>
                  <a:cxn ang="0">
                    <a:pos x="18" y="39"/>
                  </a:cxn>
                  <a:cxn ang="0">
                    <a:pos x="11" y="32"/>
                  </a:cxn>
                  <a:cxn ang="0">
                    <a:pos x="5" y="22"/>
                  </a:cxn>
                  <a:cxn ang="0">
                    <a:pos x="1" y="12"/>
                  </a:cxn>
                  <a:cxn ang="0">
                    <a:pos x="0" y="4"/>
                  </a:cxn>
                  <a:cxn ang="0">
                    <a:pos x="3" y="2"/>
                  </a:cxn>
                  <a:cxn ang="0">
                    <a:pos x="8" y="2"/>
                  </a:cxn>
                  <a:cxn ang="0">
                    <a:pos x="14" y="3"/>
                  </a:cxn>
                  <a:cxn ang="0">
                    <a:pos x="19" y="4"/>
                  </a:cxn>
                  <a:cxn ang="0">
                    <a:pos x="21" y="4"/>
                  </a:cxn>
                  <a:cxn ang="0">
                    <a:pos x="40" y="0"/>
                  </a:cxn>
                </a:cxnLst>
                <a:rect l="0" t="0" r="r" b="b"/>
                <a:pathLst>
                  <a:path w="44" h="43">
                    <a:moveTo>
                      <a:pt x="40" y="0"/>
                    </a:moveTo>
                    <a:lnTo>
                      <a:pt x="44" y="8"/>
                    </a:lnTo>
                    <a:lnTo>
                      <a:pt x="44" y="12"/>
                    </a:lnTo>
                    <a:lnTo>
                      <a:pt x="43" y="20"/>
                    </a:lnTo>
                    <a:lnTo>
                      <a:pt x="38" y="31"/>
                    </a:lnTo>
                    <a:lnTo>
                      <a:pt x="32" y="39"/>
                    </a:lnTo>
                    <a:lnTo>
                      <a:pt x="25" y="43"/>
                    </a:lnTo>
                    <a:lnTo>
                      <a:pt x="18" y="39"/>
                    </a:lnTo>
                    <a:lnTo>
                      <a:pt x="11" y="32"/>
                    </a:lnTo>
                    <a:lnTo>
                      <a:pt x="5" y="22"/>
                    </a:lnTo>
                    <a:lnTo>
                      <a:pt x="1" y="12"/>
                    </a:lnTo>
                    <a:lnTo>
                      <a:pt x="0" y="4"/>
                    </a:lnTo>
                    <a:lnTo>
                      <a:pt x="3" y="2"/>
                    </a:lnTo>
                    <a:lnTo>
                      <a:pt x="8" y="2"/>
                    </a:lnTo>
                    <a:lnTo>
                      <a:pt x="14" y="3"/>
                    </a:lnTo>
                    <a:lnTo>
                      <a:pt x="19" y="4"/>
                    </a:lnTo>
                    <a:lnTo>
                      <a:pt x="21"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1221">
                <a:extLst>
                  <a:ext uri="{FF2B5EF4-FFF2-40B4-BE49-F238E27FC236}">
                    <a16:creationId xmlns:a16="http://schemas.microsoft.com/office/drawing/2014/main" id="{23DA5A93-1A06-4C19-899C-21DA0CCDEC67}"/>
                  </a:ext>
                </a:extLst>
              </p:cNvPr>
              <p:cNvSpPr>
                <a:spLocks/>
              </p:cNvSpPr>
              <p:nvPr/>
            </p:nvSpPr>
            <p:spPr bwMode="auto">
              <a:xfrm>
                <a:off x="9315759" y="5448411"/>
                <a:ext cx="12435" cy="12435"/>
              </a:xfrm>
              <a:custGeom>
                <a:avLst/>
                <a:gdLst/>
                <a:ahLst/>
                <a:cxnLst>
                  <a:cxn ang="0">
                    <a:pos x="0" y="0"/>
                  </a:cxn>
                  <a:cxn ang="0">
                    <a:pos x="6" y="0"/>
                  </a:cxn>
                  <a:cxn ang="0">
                    <a:pos x="6" y="4"/>
                  </a:cxn>
                  <a:cxn ang="0">
                    <a:pos x="5" y="5"/>
                  </a:cxn>
                  <a:cxn ang="0">
                    <a:pos x="5" y="6"/>
                  </a:cxn>
                  <a:cxn ang="0">
                    <a:pos x="2" y="5"/>
                  </a:cxn>
                  <a:cxn ang="0">
                    <a:pos x="1" y="4"/>
                  </a:cxn>
                  <a:cxn ang="0">
                    <a:pos x="0" y="1"/>
                  </a:cxn>
                  <a:cxn ang="0">
                    <a:pos x="0" y="0"/>
                  </a:cxn>
                </a:cxnLst>
                <a:rect l="0" t="0" r="r" b="b"/>
                <a:pathLst>
                  <a:path w="6" h="6">
                    <a:moveTo>
                      <a:pt x="0" y="0"/>
                    </a:moveTo>
                    <a:lnTo>
                      <a:pt x="6" y="0"/>
                    </a:lnTo>
                    <a:lnTo>
                      <a:pt x="6" y="4"/>
                    </a:lnTo>
                    <a:lnTo>
                      <a:pt x="5" y="5"/>
                    </a:lnTo>
                    <a:lnTo>
                      <a:pt x="5" y="6"/>
                    </a:lnTo>
                    <a:lnTo>
                      <a:pt x="2" y="5"/>
                    </a:lnTo>
                    <a:lnTo>
                      <a:pt x="1" y="4"/>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1222">
                <a:extLst>
                  <a:ext uri="{FF2B5EF4-FFF2-40B4-BE49-F238E27FC236}">
                    <a16:creationId xmlns:a16="http://schemas.microsoft.com/office/drawing/2014/main" id="{5185F6CE-24F4-4D65-B844-3B1C8F2BDC7A}"/>
                  </a:ext>
                </a:extLst>
              </p:cNvPr>
              <p:cNvSpPr>
                <a:spLocks/>
              </p:cNvSpPr>
              <p:nvPr/>
            </p:nvSpPr>
            <p:spPr bwMode="auto">
              <a:xfrm>
                <a:off x="9042184" y="5334422"/>
                <a:ext cx="29015" cy="10363"/>
              </a:xfrm>
              <a:custGeom>
                <a:avLst/>
                <a:gdLst/>
                <a:ahLst/>
                <a:cxnLst>
                  <a:cxn ang="0">
                    <a:pos x="6" y="0"/>
                  </a:cxn>
                  <a:cxn ang="0">
                    <a:pos x="9" y="0"/>
                  </a:cxn>
                  <a:cxn ang="0">
                    <a:pos x="14" y="2"/>
                  </a:cxn>
                  <a:cxn ang="0">
                    <a:pos x="9" y="5"/>
                  </a:cxn>
                  <a:cxn ang="0">
                    <a:pos x="5" y="5"/>
                  </a:cxn>
                  <a:cxn ang="0">
                    <a:pos x="0" y="2"/>
                  </a:cxn>
                  <a:cxn ang="0">
                    <a:pos x="4" y="1"/>
                  </a:cxn>
                  <a:cxn ang="0">
                    <a:pos x="6" y="0"/>
                  </a:cxn>
                </a:cxnLst>
                <a:rect l="0" t="0" r="r" b="b"/>
                <a:pathLst>
                  <a:path w="14" h="5">
                    <a:moveTo>
                      <a:pt x="6" y="0"/>
                    </a:moveTo>
                    <a:lnTo>
                      <a:pt x="9" y="0"/>
                    </a:lnTo>
                    <a:lnTo>
                      <a:pt x="14" y="2"/>
                    </a:lnTo>
                    <a:lnTo>
                      <a:pt x="9" y="5"/>
                    </a:lnTo>
                    <a:lnTo>
                      <a:pt x="5" y="5"/>
                    </a:lnTo>
                    <a:lnTo>
                      <a:pt x="0" y="2"/>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1223">
                <a:extLst>
                  <a:ext uri="{FF2B5EF4-FFF2-40B4-BE49-F238E27FC236}">
                    <a16:creationId xmlns:a16="http://schemas.microsoft.com/office/drawing/2014/main" id="{DE1B7530-9D88-48CF-8FCB-62DC1C52E2E3}"/>
                  </a:ext>
                </a:extLst>
              </p:cNvPr>
              <p:cNvSpPr>
                <a:spLocks/>
              </p:cNvSpPr>
              <p:nvPr/>
            </p:nvSpPr>
            <p:spPr bwMode="auto">
              <a:xfrm>
                <a:off x="8486745" y="4691937"/>
                <a:ext cx="965801" cy="735750"/>
              </a:xfrm>
              <a:custGeom>
                <a:avLst/>
                <a:gdLst/>
                <a:ahLst/>
                <a:cxnLst>
                  <a:cxn ang="0">
                    <a:pos x="350" y="35"/>
                  </a:cxn>
                  <a:cxn ang="0">
                    <a:pos x="360" y="44"/>
                  </a:cxn>
                  <a:cxn ang="0">
                    <a:pos x="373" y="69"/>
                  </a:cxn>
                  <a:cxn ang="0">
                    <a:pos x="405" y="112"/>
                  </a:cxn>
                  <a:cxn ang="0">
                    <a:pos x="419" y="135"/>
                  </a:cxn>
                  <a:cxn ang="0">
                    <a:pos x="441" y="159"/>
                  </a:cxn>
                  <a:cxn ang="0">
                    <a:pos x="465" y="200"/>
                  </a:cxn>
                  <a:cxn ang="0">
                    <a:pos x="460" y="252"/>
                  </a:cxn>
                  <a:cxn ang="0">
                    <a:pos x="444" y="278"/>
                  </a:cxn>
                  <a:cxn ang="0">
                    <a:pos x="426" y="325"/>
                  </a:cxn>
                  <a:cxn ang="0">
                    <a:pos x="389" y="347"/>
                  </a:cxn>
                  <a:cxn ang="0">
                    <a:pos x="365" y="342"/>
                  </a:cxn>
                  <a:cxn ang="0">
                    <a:pos x="355" y="350"/>
                  </a:cxn>
                  <a:cxn ang="0">
                    <a:pos x="317" y="341"/>
                  </a:cxn>
                  <a:cxn ang="0">
                    <a:pos x="301" y="307"/>
                  </a:cxn>
                  <a:cxn ang="0">
                    <a:pos x="288" y="308"/>
                  </a:cxn>
                  <a:cxn ang="0">
                    <a:pos x="287" y="292"/>
                  </a:cxn>
                  <a:cxn ang="0">
                    <a:pos x="278" y="305"/>
                  </a:cxn>
                  <a:cxn ang="0">
                    <a:pos x="281" y="291"/>
                  </a:cxn>
                  <a:cxn ang="0">
                    <a:pos x="263" y="296"/>
                  </a:cxn>
                  <a:cxn ang="0">
                    <a:pos x="250" y="288"/>
                  </a:cxn>
                  <a:cxn ang="0">
                    <a:pos x="219" y="258"/>
                  </a:cxn>
                  <a:cxn ang="0">
                    <a:pos x="175" y="262"/>
                  </a:cxn>
                  <a:cxn ang="0">
                    <a:pos x="123" y="277"/>
                  </a:cxn>
                  <a:cxn ang="0">
                    <a:pos x="86" y="287"/>
                  </a:cxn>
                  <a:cxn ang="0">
                    <a:pos x="56" y="300"/>
                  </a:cxn>
                  <a:cxn ang="0">
                    <a:pos x="18" y="287"/>
                  </a:cxn>
                  <a:cxn ang="0">
                    <a:pos x="26" y="276"/>
                  </a:cxn>
                  <a:cxn ang="0">
                    <a:pos x="16" y="232"/>
                  </a:cxn>
                  <a:cxn ang="0">
                    <a:pos x="0" y="194"/>
                  </a:cxn>
                  <a:cxn ang="0">
                    <a:pos x="5" y="186"/>
                  </a:cxn>
                  <a:cxn ang="0">
                    <a:pos x="1" y="163"/>
                  </a:cxn>
                  <a:cxn ang="0">
                    <a:pos x="6" y="139"/>
                  </a:cxn>
                  <a:cxn ang="0">
                    <a:pos x="46" y="117"/>
                  </a:cxn>
                  <a:cxn ang="0">
                    <a:pos x="99" y="96"/>
                  </a:cxn>
                  <a:cxn ang="0">
                    <a:pos x="111" y="76"/>
                  </a:cxn>
                  <a:cxn ang="0">
                    <a:pos x="117" y="68"/>
                  </a:cxn>
                  <a:cxn ang="0">
                    <a:pos x="134" y="53"/>
                  </a:cxn>
                  <a:cxn ang="0">
                    <a:pos x="158" y="38"/>
                  </a:cxn>
                  <a:cxn ang="0">
                    <a:pos x="171" y="52"/>
                  </a:cxn>
                  <a:cxn ang="0">
                    <a:pos x="187" y="49"/>
                  </a:cxn>
                  <a:cxn ang="0">
                    <a:pos x="192" y="28"/>
                  </a:cxn>
                  <a:cxn ang="0">
                    <a:pos x="218" y="19"/>
                  </a:cxn>
                  <a:cxn ang="0">
                    <a:pos x="219" y="13"/>
                  </a:cxn>
                  <a:cxn ang="0">
                    <a:pos x="252" y="18"/>
                  </a:cxn>
                  <a:cxn ang="0">
                    <a:pos x="271" y="20"/>
                  </a:cxn>
                  <a:cxn ang="0">
                    <a:pos x="266" y="28"/>
                  </a:cxn>
                  <a:cxn ang="0">
                    <a:pos x="258" y="53"/>
                  </a:cxn>
                  <a:cxn ang="0">
                    <a:pos x="268" y="58"/>
                  </a:cxn>
                  <a:cxn ang="0">
                    <a:pos x="302" y="77"/>
                  </a:cxn>
                  <a:cxn ang="0">
                    <a:pos x="318" y="82"/>
                  </a:cxn>
                  <a:cxn ang="0">
                    <a:pos x="332" y="12"/>
                  </a:cxn>
                </a:cxnLst>
                <a:rect l="0" t="0" r="r" b="b"/>
                <a:pathLst>
                  <a:path w="466" h="355">
                    <a:moveTo>
                      <a:pt x="341" y="0"/>
                    </a:moveTo>
                    <a:lnTo>
                      <a:pt x="343" y="10"/>
                    </a:lnTo>
                    <a:lnTo>
                      <a:pt x="347" y="19"/>
                    </a:lnTo>
                    <a:lnTo>
                      <a:pt x="350" y="27"/>
                    </a:lnTo>
                    <a:lnTo>
                      <a:pt x="350" y="35"/>
                    </a:lnTo>
                    <a:lnTo>
                      <a:pt x="351" y="38"/>
                    </a:lnTo>
                    <a:lnTo>
                      <a:pt x="351" y="41"/>
                    </a:lnTo>
                    <a:lnTo>
                      <a:pt x="353" y="43"/>
                    </a:lnTo>
                    <a:lnTo>
                      <a:pt x="356" y="44"/>
                    </a:lnTo>
                    <a:lnTo>
                      <a:pt x="360" y="44"/>
                    </a:lnTo>
                    <a:lnTo>
                      <a:pt x="365" y="47"/>
                    </a:lnTo>
                    <a:lnTo>
                      <a:pt x="367" y="47"/>
                    </a:lnTo>
                    <a:lnTo>
                      <a:pt x="371" y="53"/>
                    </a:lnTo>
                    <a:lnTo>
                      <a:pt x="372" y="62"/>
                    </a:lnTo>
                    <a:lnTo>
                      <a:pt x="373" y="69"/>
                    </a:lnTo>
                    <a:lnTo>
                      <a:pt x="378" y="83"/>
                    </a:lnTo>
                    <a:lnTo>
                      <a:pt x="383" y="96"/>
                    </a:lnTo>
                    <a:lnTo>
                      <a:pt x="389" y="102"/>
                    </a:lnTo>
                    <a:lnTo>
                      <a:pt x="396" y="107"/>
                    </a:lnTo>
                    <a:lnTo>
                      <a:pt x="405" y="112"/>
                    </a:lnTo>
                    <a:lnTo>
                      <a:pt x="411" y="117"/>
                    </a:lnTo>
                    <a:lnTo>
                      <a:pt x="414" y="121"/>
                    </a:lnTo>
                    <a:lnTo>
                      <a:pt x="416" y="126"/>
                    </a:lnTo>
                    <a:lnTo>
                      <a:pt x="417" y="131"/>
                    </a:lnTo>
                    <a:lnTo>
                      <a:pt x="419" y="135"/>
                    </a:lnTo>
                    <a:lnTo>
                      <a:pt x="424" y="140"/>
                    </a:lnTo>
                    <a:lnTo>
                      <a:pt x="426" y="141"/>
                    </a:lnTo>
                    <a:lnTo>
                      <a:pt x="432" y="141"/>
                    </a:lnTo>
                    <a:lnTo>
                      <a:pt x="435" y="151"/>
                    </a:lnTo>
                    <a:lnTo>
                      <a:pt x="441" y="159"/>
                    </a:lnTo>
                    <a:lnTo>
                      <a:pt x="449" y="165"/>
                    </a:lnTo>
                    <a:lnTo>
                      <a:pt x="455" y="171"/>
                    </a:lnTo>
                    <a:lnTo>
                      <a:pt x="455" y="173"/>
                    </a:lnTo>
                    <a:lnTo>
                      <a:pt x="461" y="185"/>
                    </a:lnTo>
                    <a:lnTo>
                      <a:pt x="465" y="200"/>
                    </a:lnTo>
                    <a:lnTo>
                      <a:pt x="466" y="215"/>
                    </a:lnTo>
                    <a:lnTo>
                      <a:pt x="465" y="225"/>
                    </a:lnTo>
                    <a:lnTo>
                      <a:pt x="464" y="234"/>
                    </a:lnTo>
                    <a:lnTo>
                      <a:pt x="460" y="240"/>
                    </a:lnTo>
                    <a:lnTo>
                      <a:pt x="460" y="252"/>
                    </a:lnTo>
                    <a:lnTo>
                      <a:pt x="459" y="254"/>
                    </a:lnTo>
                    <a:lnTo>
                      <a:pt x="459" y="257"/>
                    </a:lnTo>
                    <a:lnTo>
                      <a:pt x="458" y="258"/>
                    </a:lnTo>
                    <a:lnTo>
                      <a:pt x="456" y="261"/>
                    </a:lnTo>
                    <a:lnTo>
                      <a:pt x="444" y="278"/>
                    </a:lnTo>
                    <a:lnTo>
                      <a:pt x="437" y="288"/>
                    </a:lnTo>
                    <a:lnTo>
                      <a:pt x="434" y="300"/>
                    </a:lnTo>
                    <a:lnTo>
                      <a:pt x="429" y="312"/>
                    </a:lnTo>
                    <a:lnTo>
                      <a:pt x="426" y="326"/>
                    </a:lnTo>
                    <a:lnTo>
                      <a:pt x="426" y="325"/>
                    </a:lnTo>
                    <a:lnTo>
                      <a:pt x="422" y="332"/>
                    </a:lnTo>
                    <a:lnTo>
                      <a:pt x="415" y="336"/>
                    </a:lnTo>
                    <a:lnTo>
                      <a:pt x="406" y="340"/>
                    </a:lnTo>
                    <a:lnTo>
                      <a:pt x="396" y="342"/>
                    </a:lnTo>
                    <a:lnTo>
                      <a:pt x="389" y="347"/>
                    </a:lnTo>
                    <a:lnTo>
                      <a:pt x="385" y="355"/>
                    </a:lnTo>
                    <a:lnTo>
                      <a:pt x="381" y="352"/>
                    </a:lnTo>
                    <a:lnTo>
                      <a:pt x="373" y="349"/>
                    </a:lnTo>
                    <a:lnTo>
                      <a:pt x="367" y="345"/>
                    </a:lnTo>
                    <a:lnTo>
                      <a:pt x="365" y="342"/>
                    </a:lnTo>
                    <a:lnTo>
                      <a:pt x="361" y="344"/>
                    </a:lnTo>
                    <a:lnTo>
                      <a:pt x="360" y="345"/>
                    </a:lnTo>
                    <a:lnTo>
                      <a:pt x="357" y="346"/>
                    </a:lnTo>
                    <a:lnTo>
                      <a:pt x="356" y="349"/>
                    </a:lnTo>
                    <a:lnTo>
                      <a:pt x="355" y="350"/>
                    </a:lnTo>
                    <a:lnTo>
                      <a:pt x="352" y="351"/>
                    </a:lnTo>
                    <a:lnTo>
                      <a:pt x="348" y="351"/>
                    </a:lnTo>
                    <a:lnTo>
                      <a:pt x="338" y="350"/>
                    </a:lnTo>
                    <a:lnTo>
                      <a:pt x="327" y="346"/>
                    </a:lnTo>
                    <a:lnTo>
                      <a:pt x="317" y="341"/>
                    </a:lnTo>
                    <a:lnTo>
                      <a:pt x="309" y="334"/>
                    </a:lnTo>
                    <a:lnTo>
                      <a:pt x="307" y="324"/>
                    </a:lnTo>
                    <a:lnTo>
                      <a:pt x="304" y="316"/>
                    </a:lnTo>
                    <a:lnTo>
                      <a:pt x="302" y="312"/>
                    </a:lnTo>
                    <a:lnTo>
                      <a:pt x="301" y="307"/>
                    </a:lnTo>
                    <a:lnTo>
                      <a:pt x="301" y="306"/>
                    </a:lnTo>
                    <a:lnTo>
                      <a:pt x="298" y="307"/>
                    </a:lnTo>
                    <a:lnTo>
                      <a:pt x="296" y="307"/>
                    </a:lnTo>
                    <a:lnTo>
                      <a:pt x="292" y="308"/>
                    </a:lnTo>
                    <a:lnTo>
                      <a:pt x="288" y="308"/>
                    </a:lnTo>
                    <a:lnTo>
                      <a:pt x="291" y="303"/>
                    </a:lnTo>
                    <a:lnTo>
                      <a:pt x="291" y="297"/>
                    </a:lnTo>
                    <a:lnTo>
                      <a:pt x="288" y="292"/>
                    </a:lnTo>
                    <a:lnTo>
                      <a:pt x="287" y="291"/>
                    </a:lnTo>
                    <a:lnTo>
                      <a:pt x="287" y="292"/>
                    </a:lnTo>
                    <a:lnTo>
                      <a:pt x="286" y="295"/>
                    </a:lnTo>
                    <a:lnTo>
                      <a:pt x="286" y="296"/>
                    </a:lnTo>
                    <a:lnTo>
                      <a:pt x="283" y="298"/>
                    </a:lnTo>
                    <a:lnTo>
                      <a:pt x="282" y="301"/>
                    </a:lnTo>
                    <a:lnTo>
                      <a:pt x="278" y="305"/>
                    </a:lnTo>
                    <a:lnTo>
                      <a:pt x="274" y="305"/>
                    </a:lnTo>
                    <a:lnTo>
                      <a:pt x="272" y="302"/>
                    </a:lnTo>
                    <a:lnTo>
                      <a:pt x="272" y="301"/>
                    </a:lnTo>
                    <a:lnTo>
                      <a:pt x="277" y="297"/>
                    </a:lnTo>
                    <a:lnTo>
                      <a:pt x="281" y="291"/>
                    </a:lnTo>
                    <a:lnTo>
                      <a:pt x="283" y="276"/>
                    </a:lnTo>
                    <a:lnTo>
                      <a:pt x="283" y="271"/>
                    </a:lnTo>
                    <a:lnTo>
                      <a:pt x="277" y="278"/>
                    </a:lnTo>
                    <a:lnTo>
                      <a:pt x="271" y="288"/>
                    </a:lnTo>
                    <a:lnTo>
                      <a:pt x="263" y="296"/>
                    </a:lnTo>
                    <a:lnTo>
                      <a:pt x="257" y="300"/>
                    </a:lnTo>
                    <a:lnTo>
                      <a:pt x="256" y="300"/>
                    </a:lnTo>
                    <a:lnTo>
                      <a:pt x="254" y="298"/>
                    </a:lnTo>
                    <a:lnTo>
                      <a:pt x="254" y="292"/>
                    </a:lnTo>
                    <a:lnTo>
                      <a:pt x="250" y="288"/>
                    </a:lnTo>
                    <a:lnTo>
                      <a:pt x="247" y="282"/>
                    </a:lnTo>
                    <a:lnTo>
                      <a:pt x="242" y="273"/>
                    </a:lnTo>
                    <a:lnTo>
                      <a:pt x="239" y="268"/>
                    </a:lnTo>
                    <a:lnTo>
                      <a:pt x="230" y="262"/>
                    </a:lnTo>
                    <a:lnTo>
                      <a:pt x="219" y="258"/>
                    </a:lnTo>
                    <a:lnTo>
                      <a:pt x="207" y="257"/>
                    </a:lnTo>
                    <a:lnTo>
                      <a:pt x="195" y="256"/>
                    </a:lnTo>
                    <a:lnTo>
                      <a:pt x="187" y="257"/>
                    </a:lnTo>
                    <a:lnTo>
                      <a:pt x="180" y="259"/>
                    </a:lnTo>
                    <a:lnTo>
                      <a:pt x="175" y="262"/>
                    </a:lnTo>
                    <a:lnTo>
                      <a:pt x="169" y="264"/>
                    </a:lnTo>
                    <a:lnTo>
                      <a:pt x="158" y="267"/>
                    </a:lnTo>
                    <a:lnTo>
                      <a:pt x="138" y="269"/>
                    </a:lnTo>
                    <a:lnTo>
                      <a:pt x="129" y="272"/>
                    </a:lnTo>
                    <a:lnTo>
                      <a:pt x="123" y="277"/>
                    </a:lnTo>
                    <a:lnTo>
                      <a:pt x="119" y="286"/>
                    </a:lnTo>
                    <a:lnTo>
                      <a:pt x="107" y="287"/>
                    </a:lnTo>
                    <a:lnTo>
                      <a:pt x="95" y="288"/>
                    </a:lnTo>
                    <a:lnTo>
                      <a:pt x="92" y="287"/>
                    </a:lnTo>
                    <a:lnTo>
                      <a:pt x="86" y="287"/>
                    </a:lnTo>
                    <a:lnTo>
                      <a:pt x="84" y="288"/>
                    </a:lnTo>
                    <a:lnTo>
                      <a:pt x="82" y="288"/>
                    </a:lnTo>
                    <a:lnTo>
                      <a:pt x="74" y="291"/>
                    </a:lnTo>
                    <a:lnTo>
                      <a:pt x="65" y="296"/>
                    </a:lnTo>
                    <a:lnTo>
                      <a:pt x="56" y="300"/>
                    </a:lnTo>
                    <a:lnTo>
                      <a:pt x="45" y="302"/>
                    </a:lnTo>
                    <a:lnTo>
                      <a:pt x="37" y="301"/>
                    </a:lnTo>
                    <a:lnTo>
                      <a:pt x="28" y="297"/>
                    </a:lnTo>
                    <a:lnTo>
                      <a:pt x="21" y="292"/>
                    </a:lnTo>
                    <a:lnTo>
                      <a:pt x="18" y="287"/>
                    </a:lnTo>
                    <a:lnTo>
                      <a:pt x="18" y="285"/>
                    </a:lnTo>
                    <a:lnTo>
                      <a:pt x="20" y="282"/>
                    </a:lnTo>
                    <a:lnTo>
                      <a:pt x="22" y="281"/>
                    </a:lnTo>
                    <a:lnTo>
                      <a:pt x="23" y="278"/>
                    </a:lnTo>
                    <a:lnTo>
                      <a:pt x="26" y="276"/>
                    </a:lnTo>
                    <a:lnTo>
                      <a:pt x="27" y="273"/>
                    </a:lnTo>
                    <a:lnTo>
                      <a:pt x="27" y="269"/>
                    </a:lnTo>
                    <a:lnTo>
                      <a:pt x="26" y="258"/>
                    </a:lnTo>
                    <a:lnTo>
                      <a:pt x="22" y="251"/>
                    </a:lnTo>
                    <a:lnTo>
                      <a:pt x="16" y="232"/>
                    </a:lnTo>
                    <a:lnTo>
                      <a:pt x="15" y="223"/>
                    </a:lnTo>
                    <a:lnTo>
                      <a:pt x="12" y="214"/>
                    </a:lnTo>
                    <a:lnTo>
                      <a:pt x="8" y="204"/>
                    </a:lnTo>
                    <a:lnTo>
                      <a:pt x="7" y="202"/>
                    </a:lnTo>
                    <a:lnTo>
                      <a:pt x="0" y="194"/>
                    </a:lnTo>
                    <a:lnTo>
                      <a:pt x="0" y="189"/>
                    </a:lnTo>
                    <a:lnTo>
                      <a:pt x="1" y="188"/>
                    </a:lnTo>
                    <a:lnTo>
                      <a:pt x="1" y="186"/>
                    </a:lnTo>
                    <a:lnTo>
                      <a:pt x="2" y="184"/>
                    </a:lnTo>
                    <a:lnTo>
                      <a:pt x="5" y="186"/>
                    </a:lnTo>
                    <a:lnTo>
                      <a:pt x="6" y="189"/>
                    </a:lnTo>
                    <a:lnTo>
                      <a:pt x="6" y="184"/>
                    </a:lnTo>
                    <a:lnTo>
                      <a:pt x="5" y="178"/>
                    </a:lnTo>
                    <a:lnTo>
                      <a:pt x="2" y="171"/>
                    </a:lnTo>
                    <a:lnTo>
                      <a:pt x="1" y="163"/>
                    </a:lnTo>
                    <a:lnTo>
                      <a:pt x="1" y="137"/>
                    </a:lnTo>
                    <a:lnTo>
                      <a:pt x="2" y="136"/>
                    </a:lnTo>
                    <a:lnTo>
                      <a:pt x="5" y="135"/>
                    </a:lnTo>
                    <a:lnTo>
                      <a:pt x="6" y="135"/>
                    </a:lnTo>
                    <a:lnTo>
                      <a:pt x="6" y="139"/>
                    </a:lnTo>
                    <a:lnTo>
                      <a:pt x="13" y="135"/>
                    </a:lnTo>
                    <a:lnTo>
                      <a:pt x="22" y="129"/>
                    </a:lnTo>
                    <a:lnTo>
                      <a:pt x="27" y="124"/>
                    </a:lnTo>
                    <a:lnTo>
                      <a:pt x="35" y="120"/>
                    </a:lnTo>
                    <a:lnTo>
                      <a:pt x="46" y="117"/>
                    </a:lnTo>
                    <a:lnTo>
                      <a:pt x="55" y="116"/>
                    </a:lnTo>
                    <a:lnTo>
                      <a:pt x="65" y="113"/>
                    </a:lnTo>
                    <a:lnTo>
                      <a:pt x="77" y="110"/>
                    </a:lnTo>
                    <a:lnTo>
                      <a:pt x="90" y="103"/>
                    </a:lnTo>
                    <a:lnTo>
                      <a:pt x="99" y="96"/>
                    </a:lnTo>
                    <a:lnTo>
                      <a:pt x="102" y="88"/>
                    </a:lnTo>
                    <a:lnTo>
                      <a:pt x="102" y="78"/>
                    </a:lnTo>
                    <a:lnTo>
                      <a:pt x="105" y="73"/>
                    </a:lnTo>
                    <a:lnTo>
                      <a:pt x="107" y="71"/>
                    </a:lnTo>
                    <a:lnTo>
                      <a:pt x="111" y="76"/>
                    </a:lnTo>
                    <a:lnTo>
                      <a:pt x="114" y="79"/>
                    </a:lnTo>
                    <a:lnTo>
                      <a:pt x="116" y="78"/>
                    </a:lnTo>
                    <a:lnTo>
                      <a:pt x="116" y="76"/>
                    </a:lnTo>
                    <a:lnTo>
                      <a:pt x="117" y="73"/>
                    </a:lnTo>
                    <a:lnTo>
                      <a:pt x="117" y="68"/>
                    </a:lnTo>
                    <a:lnTo>
                      <a:pt x="119" y="66"/>
                    </a:lnTo>
                    <a:lnTo>
                      <a:pt x="126" y="69"/>
                    </a:lnTo>
                    <a:lnTo>
                      <a:pt x="128" y="62"/>
                    </a:lnTo>
                    <a:lnTo>
                      <a:pt x="131" y="57"/>
                    </a:lnTo>
                    <a:lnTo>
                      <a:pt x="134" y="53"/>
                    </a:lnTo>
                    <a:lnTo>
                      <a:pt x="136" y="47"/>
                    </a:lnTo>
                    <a:lnTo>
                      <a:pt x="143" y="46"/>
                    </a:lnTo>
                    <a:lnTo>
                      <a:pt x="148" y="43"/>
                    </a:lnTo>
                    <a:lnTo>
                      <a:pt x="153" y="39"/>
                    </a:lnTo>
                    <a:lnTo>
                      <a:pt x="158" y="38"/>
                    </a:lnTo>
                    <a:lnTo>
                      <a:pt x="161" y="39"/>
                    </a:lnTo>
                    <a:lnTo>
                      <a:pt x="164" y="41"/>
                    </a:lnTo>
                    <a:lnTo>
                      <a:pt x="166" y="43"/>
                    </a:lnTo>
                    <a:lnTo>
                      <a:pt x="170" y="54"/>
                    </a:lnTo>
                    <a:lnTo>
                      <a:pt x="171" y="52"/>
                    </a:lnTo>
                    <a:lnTo>
                      <a:pt x="176" y="49"/>
                    </a:lnTo>
                    <a:lnTo>
                      <a:pt x="180" y="49"/>
                    </a:lnTo>
                    <a:lnTo>
                      <a:pt x="183" y="51"/>
                    </a:lnTo>
                    <a:lnTo>
                      <a:pt x="185" y="53"/>
                    </a:lnTo>
                    <a:lnTo>
                      <a:pt x="187" y="49"/>
                    </a:lnTo>
                    <a:lnTo>
                      <a:pt x="187" y="39"/>
                    </a:lnTo>
                    <a:lnTo>
                      <a:pt x="188" y="37"/>
                    </a:lnTo>
                    <a:lnTo>
                      <a:pt x="190" y="34"/>
                    </a:lnTo>
                    <a:lnTo>
                      <a:pt x="192" y="32"/>
                    </a:lnTo>
                    <a:lnTo>
                      <a:pt x="192" y="28"/>
                    </a:lnTo>
                    <a:lnTo>
                      <a:pt x="194" y="24"/>
                    </a:lnTo>
                    <a:lnTo>
                      <a:pt x="200" y="22"/>
                    </a:lnTo>
                    <a:lnTo>
                      <a:pt x="209" y="20"/>
                    </a:lnTo>
                    <a:lnTo>
                      <a:pt x="215" y="19"/>
                    </a:lnTo>
                    <a:lnTo>
                      <a:pt x="218" y="19"/>
                    </a:lnTo>
                    <a:lnTo>
                      <a:pt x="219" y="18"/>
                    </a:lnTo>
                    <a:lnTo>
                      <a:pt x="222" y="17"/>
                    </a:lnTo>
                    <a:lnTo>
                      <a:pt x="223" y="17"/>
                    </a:lnTo>
                    <a:lnTo>
                      <a:pt x="222" y="14"/>
                    </a:lnTo>
                    <a:lnTo>
                      <a:pt x="219" y="13"/>
                    </a:lnTo>
                    <a:lnTo>
                      <a:pt x="215" y="9"/>
                    </a:lnTo>
                    <a:lnTo>
                      <a:pt x="215" y="7"/>
                    </a:lnTo>
                    <a:lnTo>
                      <a:pt x="228" y="13"/>
                    </a:lnTo>
                    <a:lnTo>
                      <a:pt x="239" y="17"/>
                    </a:lnTo>
                    <a:lnTo>
                      <a:pt x="252" y="18"/>
                    </a:lnTo>
                    <a:lnTo>
                      <a:pt x="256" y="18"/>
                    </a:lnTo>
                    <a:lnTo>
                      <a:pt x="261" y="15"/>
                    </a:lnTo>
                    <a:lnTo>
                      <a:pt x="264" y="15"/>
                    </a:lnTo>
                    <a:lnTo>
                      <a:pt x="267" y="17"/>
                    </a:lnTo>
                    <a:lnTo>
                      <a:pt x="271" y="20"/>
                    </a:lnTo>
                    <a:lnTo>
                      <a:pt x="272" y="23"/>
                    </a:lnTo>
                    <a:lnTo>
                      <a:pt x="272" y="25"/>
                    </a:lnTo>
                    <a:lnTo>
                      <a:pt x="271" y="27"/>
                    </a:lnTo>
                    <a:lnTo>
                      <a:pt x="268" y="28"/>
                    </a:lnTo>
                    <a:lnTo>
                      <a:pt x="266" y="28"/>
                    </a:lnTo>
                    <a:lnTo>
                      <a:pt x="264" y="29"/>
                    </a:lnTo>
                    <a:lnTo>
                      <a:pt x="262" y="30"/>
                    </a:lnTo>
                    <a:lnTo>
                      <a:pt x="257" y="51"/>
                    </a:lnTo>
                    <a:lnTo>
                      <a:pt x="257" y="52"/>
                    </a:lnTo>
                    <a:lnTo>
                      <a:pt x="258" y="53"/>
                    </a:lnTo>
                    <a:lnTo>
                      <a:pt x="262" y="53"/>
                    </a:lnTo>
                    <a:lnTo>
                      <a:pt x="264" y="54"/>
                    </a:lnTo>
                    <a:lnTo>
                      <a:pt x="266" y="54"/>
                    </a:lnTo>
                    <a:lnTo>
                      <a:pt x="267" y="56"/>
                    </a:lnTo>
                    <a:lnTo>
                      <a:pt x="268" y="58"/>
                    </a:lnTo>
                    <a:lnTo>
                      <a:pt x="268" y="62"/>
                    </a:lnTo>
                    <a:lnTo>
                      <a:pt x="269" y="63"/>
                    </a:lnTo>
                    <a:lnTo>
                      <a:pt x="297" y="73"/>
                    </a:lnTo>
                    <a:lnTo>
                      <a:pt x="299" y="74"/>
                    </a:lnTo>
                    <a:lnTo>
                      <a:pt x="302" y="77"/>
                    </a:lnTo>
                    <a:lnTo>
                      <a:pt x="303" y="79"/>
                    </a:lnTo>
                    <a:lnTo>
                      <a:pt x="306" y="82"/>
                    </a:lnTo>
                    <a:lnTo>
                      <a:pt x="308" y="83"/>
                    </a:lnTo>
                    <a:lnTo>
                      <a:pt x="312" y="85"/>
                    </a:lnTo>
                    <a:lnTo>
                      <a:pt x="318" y="82"/>
                    </a:lnTo>
                    <a:lnTo>
                      <a:pt x="323" y="76"/>
                    </a:lnTo>
                    <a:lnTo>
                      <a:pt x="328" y="58"/>
                    </a:lnTo>
                    <a:lnTo>
                      <a:pt x="330" y="51"/>
                    </a:lnTo>
                    <a:lnTo>
                      <a:pt x="330" y="14"/>
                    </a:lnTo>
                    <a:lnTo>
                      <a:pt x="332" y="12"/>
                    </a:lnTo>
                    <a:lnTo>
                      <a:pt x="336" y="4"/>
                    </a:lnTo>
                    <a:lnTo>
                      <a:pt x="338" y="3"/>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224">
                <a:extLst>
                  <a:ext uri="{FF2B5EF4-FFF2-40B4-BE49-F238E27FC236}">
                    <a16:creationId xmlns:a16="http://schemas.microsoft.com/office/drawing/2014/main" id="{F5CF68E7-59A5-4140-ABF0-64029053AE1A}"/>
                  </a:ext>
                </a:extLst>
              </p:cNvPr>
              <p:cNvSpPr>
                <a:spLocks/>
              </p:cNvSpPr>
              <p:nvPr/>
            </p:nvSpPr>
            <p:spPr bwMode="auto">
              <a:xfrm>
                <a:off x="9759281" y="5471209"/>
                <a:ext cx="184456" cy="180311"/>
              </a:xfrm>
              <a:custGeom>
                <a:avLst/>
                <a:gdLst/>
                <a:ahLst/>
                <a:cxnLst>
                  <a:cxn ang="0">
                    <a:pos x="72" y="0"/>
                  </a:cxn>
                  <a:cxn ang="0">
                    <a:pos x="72" y="2"/>
                  </a:cxn>
                  <a:cxn ang="0">
                    <a:pos x="74" y="4"/>
                  </a:cxn>
                  <a:cxn ang="0">
                    <a:pos x="74" y="8"/>
                  </a:cxn>
                  <a:cxn ang="0">
                    <a:pos x="76" y="9"/>
                  </a:cxn>
                  <a:cxn ang="0">
                    <a:pos x="77" y="9"/>
                  </a:cxn>
                  <a:cxn ang="0">
                    <a:pos x="84" y="5"/>
                  </a:cxn>
                  <a:cxn ang="0">
                    <a:pos x="87" y="8"/>
                  </a:cxn>
                  <a:cxn ang="0">
                    <a:pos x="88" y="12"/>
                  </a:cxn>
                  <a:cxn ang="0">
                    <a:pos x="89" y="14"/>
                  </a:cxn>
                  <a:cxn ang="0">
                    <a:pos x="83" y="27"/>
                  </a:cxn>
                  <a:cxn ang="0">
                    <a:pos x="78" y="32"/>
                  </a:cxn>
                  <a:cxn ang="0">
                    <a:pos x="73" y="34"/>
                  </a:cxn>
                  <a:cxn ang="0">
                    <a:pos x="73" y="47"/>
                  </a:cxn>
                  <a:cxn ang="0">
                    <a:pos x="68" y="47"/>
                  </a:cxn>
                  <a:cxn ang="0">
                    <a:pos x="64" y="48"/>
                  </a:cxn>
                  <a:cxn ang="0">
                    <a:pos x="58" y="48"/>
                  </a:cxn>
                  <a:cxn ang="0">
                    <a:pos x="57" y="53"/>
                  </a:cxn>
                  <a:cxn ang="0">
                    <a:pos x="49" y="68"/>
                  </a:cxn>
                  <a:cxn ang="0">
                    <a:pos x="47" y="75"/>
                  </a:cxn>
                  <a:cxn ang="0">
                    <a:pos x="46" y="77"/>
                  </a:cxn>
                  <a:cxn ang="0">
                    <a:pos x="43" y="80"/>
                  </a:cxn>
                  <a:cxn ang="0">
                    <a:pos x="39" y="82"/>
                  </a:cxn>
                  <a:cxn ang="0">
                    <a:pos x="37" y="85"/>
                  </a:cxn>
                  <a:cxn ang="0">
                    <a:pos x="33" y="86"/>
                  </a:cxn>
                  <a:cxn ang="0">
                    <a:pos x="30" y="87"/>
                  </a:cxn>
                  <a:cxn ang="0">
                    <a:pos x="29" y="87"/>
                  </a:cxn>
                  <a:cxn ang="0">
                    <a:pos x="24" y="85"/>
                  </a:cxn>
                  <a:cxn ang="0">
                    <a:pos x="20" y="85"/>
                  </a:cxn>
                  <a:cxn ang="0">
                    <a:pos x="18" y="83"/>
                  </a:cxn>
                  <a:cxn ang="0">
                    <a:pos x="14" y="82"/>
                  </a:cxn>
                  <a:cxn ang="0">
                    <a:pos x="12" y="81"/>
                  </a:cxn>
                  <a:cxn ang="0">
                    <a:pos x="8" y="80"/>
                  </a:cxn>
                  <a:cxn ang="0">
                    <a:pos x="5" y="78"/>
                  </a:cxn>
                  <a:cxn ang="0">
                    <a:pos x="4" y="78"/>
                  </a:cxn>
                  <a:cxn ang="0">
                    <a:pos x="3" y="77"/>
                  </a:cxn>
                  <a:cxn ang="0">
                    <a:pos x="2" y="77"/>
                  </a:cxn>
                  <a:cxn ang="0">
                    <a:pos x="0" y="76"/>
                  </a:cxn>
                  <a:cxn ang="0">
                    <a:pos x="3" y="68"/>
                  </a:cxn>
                  <a:cxn ang="0">
                    <a:pos x="7" y="63"/>
                  </a:cxn>
                  <a:cxn ang="0">
                    <a:pos x="13" y="58"/>
                  </a:cxn>
                  <a:cxn ang="0">
                    <a:pos x="17" y="53"/>
                  </a:cxn>
                  <a:cxn ang="0">
                    <a:pos x="18" y="51"/>
                  </a:cxn>
                  <a:cxn ang="0">
                    <a:pos x="22" y="47"/>
                  </a:cxn>
                  <a:cxn ang="0">
                    <a:pos x="24" y="47"/>
                  </a:cxn>
                  <a:cxn ang="0">
                    <a:pos x="32" y="44"/>
                  </a:cxn>
                  <a:cxn ang="0">
                    <a:pos x="39" y="38"/>
                  </a:cxn>
                  <a:cxn ang="0">
                    <a:pos x="47" y="34"/>
                  </a:cxn>
                  <a:cxn ang="0">
                    <a:pos x="49" y="32"/>
                  </a:cxn>
                  <a:cxn ang="0">
                    <a:pos x="51" y="29"/>
                  </a:cxn>
                  <a:cxn ang="0">
                    <a:pos x="52" y="28"/>
                  </a:cxn>
                  <a:cxn ang="0">
                    <a:pos x="53" y="25"/>
                  </a:cxn>
                  <a:cxn ang="0">
                    <a:pos x="54" y="24"/>
                  </a:cxn>
                  <a:cxn ang="0">
                    <a:pos x="54" y="20"/>
                  </a:cxn>
                  <a:cxn ang="0">
                    <a:pos x="58" y="17"/>
                  </a:cxn>
                  <a:cxn ang="0">
                    <a:pos x="61" y="17"/>
                  </a:cxn>
                  <a:cxn ang="0">
                    <a:pos x="62" y="15"/>
                  </a:cxn>
                  <a:cxn ang="0">
                    <a:pos x="62" y="13"/>
                  </a:cxn>
                  <a:cxn ang="0">
                    <a:pos x="63" y="9"/>
                  </a:cxn>
                  <a:cxn ang="0">
                    <a:pos x="64" y="7"/>
                  </a:cxn>
                  <a:cxn ang="0">
                    <a:pos x="69" y="2"/>
                  </a:cxn>
                  <a:cxn ang="0">
                    <a:pos x="72" y="0"/>
                  </a:cxn>
                </a:cxnLst>
                <a:rect l="0" t="0" r="r" b="b"/>
                <a:pathLst>
                  <a:path w="89" h="87">
                    <a:moveTo>
                      <a:pt x="72" y="0"/>
                    </a:moveTo>
                    <a:lnTo>
                      <a:pt x="72" y="2"/>
                    </a:lnTo>
                    <a:lnTo>
                      <a:pt x="74" y="4"/>
                    </a:lnTo>
                    <a:lnTo>
                      <a:pt x="74" y="8"/>
                    </a:lnTo>
                    <a:lnTo>
                      <a:pt x="76" y="9"/>
                    </a:lnTo>
                    <a:lnTo>
                      <a:pt x="77" y="9"/>
                    </a:lnTo>
                    <a:lnTo>
                      <a:pt x="84" y="5"/>
                    </a:lnTo>
                    <a:lnTo>
                      <a:pt x="87" y="8"/>
                    </a:lnTo>
                    <a:lnTo>
                      <a:pt x="88" y="12"/>
                    </a:lnTo>
                    <a:lnTo>
                      <a:pt x="89" y="14"/>
                    </a:lnTo>
                    <a:lnTo>
                      <a:pt x="83" y="27"/>
                    </a:lnTo>
                    <a:lnTo>
                      <a:pt x="78" y="32"/>
                    </a:lnTo>
                    <a:lnTo>
                      <a:pt x="73" y="34"/>
                    </a:lnTo>
                    <a:lnTo>
                      <a:pt x="73" y="47"/>
                    </a:lnTo>
                    <a:lnTo>
                      <a:pt x="68" y="47"/>
                    </a:lnTo>
                    <a:lnTo>
                      <a:pt x="64" y="48"/>
                    </a:lnTo>
                    <a:lnTo>
                      <a:pt x="58" y="48"/>
                    </a:lnTo>
                    <a:lnTo>
                      <a:pt x="57" y="53"/>
                    </a:lnTo>
                    <a:lnTo>
                      <a:pt x="49" y="68"/>
                    </a:lnTo>
                    <a:lnTo>
                      <a:pt x="47" y="75"/>
                    </a:lnTo>
                    <a:lnTo>
                      <a:pt x="46" y="77"/>
                    </a:lnTo>
                    <a:lnTo>
                      <a:pt x="43" y="80"/>
                    </a:lnTo>
                    <a:lnTo>
                      <a:pt x="39" y="82"/>
                    </a:lnTo>
                    <a:lnTo>
                      <a:pt x="37" y="85"/>
                    </a:lnTo>
                    <a:lnTo>
                      <a:pt x="33" y="86"/>
                    </a:lnTo>
                    <a:lnTo>
                      <a:pt x="30" y="87"/>
                    </a:lnTo>
                    <a:lnTo>
                      <a:pt x="29" y="87"/>
                    </a:lnTo>
                    <a:lnTo>
                      <a:pt x="24" y="85"/>
                    </a:lnTo>
                    <a:lnTo>
                      <a:pt x="20" y="85"/>
                    </a:lnTo>
                    <a:lnTo>
                      <a:pt x="18" y="83"/>
                    </a:lnTo>
                    <a:lnTo>
                      <a:pt x="14" y="82"/>
                    </a:lnTo>
                    <a:lnTo>
                      <a:pt x="12" y="81"/>
                    </a:lnTo>
                    <a:lnTo>
                      <a:pt x="8" y="80"/>
                    </a:lnTo>
                    <a:lnTo>
                      <a:pt x="5" y="78"/>
                    </a:lnTo>
                    <a:lnTo>
                      <a:pt x="4" y="78"/>
                    </a:lnTo>
                    <a:lnTo>
                      <a:pt x="3" y="77"/>
                    </a:lnTo>
                    <a:lnTo>
                      <a:pt x="2" y="77"/>
                    </a:lnTo>
                    <a:lnTo>
                      <a:pt x="0" y="76"/>
                    </a:lnTo>
                    <a:lnTo>
                      <a:pt x="3" y="68"/>
                    </a:lnTo>
                    <a:lnTo>
                      <a:pt x="7" y="63"/>
                    </a:lnTo>
                    <a:lnTo>
                      <a:pt x="13" y="58"/>
                    </a:lnTo>
                    <a:lnTo>
                      <a:pt x="17" y="53"/>
                    </a:lnTo>
                    <a:lnTo>
                      <a:pt x="18" y="51"/>
                    </a:lnTo>
                    <a:lnTo>
                      <a:pt x="22" y="47"/>
                    </a:lnTo>
                    <a:lnTo>
                      <a:pt x="24" y="47"/>
                    </a:lnTo>
                    <a:lnTo>
                      <a:pt x="32" y="44"/>
                    </a:lnTo>
                    <a:lnTo>
                      <a:pt x="39" y="38"/>
                    </a:lnTo>
                    <a:lnTo>
                      <a:pt x="47" y="34"/>
                    </a:lnTo>
                    <a:lnTo>
                      <a:pt x="49" y="32"/>
                    </a:lnTo>
                    <a:lnTo>
                      <a:pt x="51" y="29"/>
                    </a:lnTo>
                    <a:lnTo>
                      <a:pt x="52" y="28"/>
                    </a:lnTo>
                    <a:lnTo>
                      <a:pt x="53" y="25"/>
                    </a:lnTo>
                    <a:lnTo>
                      <a:pt x="54" y="24"/>
                    </a:lnTo>
                    <a:lnTo>
                      <a:pt x="54" y="20"/>
                    </a:lnTo>
                    <a:lnTo>
                      <a:pt x="58" y="17"/>
                    </a:lnTo>
                    <a:lnTo>
                      <a:pt x="61" y="17"/>
                    </a:lnTo>
                    <a:lnTo>
                      <a:pt x="62" y="15"/>
                    </a:lnTo>
                    <a:lnTo>
                      <a:pt x="62" y="13"/>
                    </a:lnTo>
                    <a:lnTo>
                      <a:pt x="63" y="9"/>
                    </a:lnTo>
                    <a:lnTo>
                      <a:pt x="64" y="7"/>
                    </a:lnTo>
                    <a:lnTo>
                      <a:pt x="69"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1225">
                <a:extLst>
                  <a:ext uri="{FF2B5EF4-FFF2-40B4-BE49-F238E27FC236}">
                    <a16:creationId xmlns:a16="http://schemas.microsoft.com/office/drawing/2014/main" id="{76318226-04E2-4ED9-B979-CD87B31ABEA1}"/>
                  </a:ext>
                </a:extLst>
              </p:cNvPr>
              <p:cNvSpPr>
                <a:spLocks/>
              </p:cNvSpPr>
              <p:nvPr/>
            </p:nvSpPr>
            <p:spPr bwMode="auto">
              <a:xfrm>
                <a:off x="9910576" y="5297116"/>
                <a:ext cx="138860" cy="198963"/>
              </a:xfrm>
              <a:custGeom>
                <a:avLst/>
                <a:gdLst/>
                <a:ahLst/>
                <a:cxnLst>
                  <a:cxn ang="0">
                    <a:pos x="3" y="4"/>
                  </a:cxn>
                  <a:cxn ang="0">
                    <a:pos x="9" y="8"/>
                  </a:cxn>
                  <a:cxn ang="0">
                    <a:pos x="16" y="13"/>
                  </a:cxn>
                  <a:cxn ang="0">
                    <a:pos x="20" y="18"/>
                  </a:cxn>
                  <a:cxn ang="0">
                    <a:pos x="19" y="19"/>
                  </a:cxn>
                  <a:cxn ang="0">
                    <a:pos x="20" y="24"/>
                  </a:cxn>
                  <a:cxn ang="0">
                    <a:pos x="24" y="33"/>
                  </a:cxn>
                  <a:cxn ang="0">
                    <a:pos x="28" y="34"/>
                  </a:cxn>
                  <a:cxn ang="0">
                    <a:pos x="29" y="30"/>
                  </a:cxn>
                  <a:cxn ang="0">
                    <a:pos x="34" y="29"/>
                  </a:cxn>
                  <a:cxn ang="0">
                    <a:pos x="35" y="39"/>
                  </a:cxn>
                  <a:cxn ang="0">
                    <a:pos x="44" y="47"/>
                  </a:cxn>
                  <a:cxn ang="0">
                    <a:pos x="54" y="45"/>
                  </a:cxn>
                  <a:cxn ang="0">
                    <a:pos x="58" y="43"/>
                  </a:cxn>
                  <a:cxn ang="0">
                    <a:pos x="63" y="42"/>
                  </a:cxn>
                  <a:cxn ang="0">
                    <a:pos x="67" y="44"/>
                  </a:cxn>
                  <a:cxn ang="0">
                    <a:pos x="60" y="58"/>
                  </a:cxn>
                  <a:cxn ang="0">
                    <a:pos x="57" y="63"/>
                  </a:cxn>
                  <a:cxn ang="0">
                    <a:pos x="53" y="65"/>
                  </a:cxn>
                  <a:cxn ang="0">
                    <a:pos x="47" y="69"/>
                  </a:cxn>
                  <a:cxn ang="0">
                    <a:pos x="48" y="72"/>
                  </a:cxn>
                  <a:cxn ang="0">
                    <a:pos x="47" y="78"/>
                  </a:cxn>
                  <a:cxn ang="0">
                    <a:pos x="42" y="86"/>
                  </a:cxn>
                  <a:cxn ang="0">
                    <a:pos x="38" y="91"/>
                  </a:cxn>
                  <a:cxn ang="0">
                    <a:pos x="31" y="96"/>
                  </a:cxn>
                  <a:cxn ang="0">
                    <a:pos x="23" y="94"/>
                  </a:cxn>
                  <a:cxn ang="0">
                    <a:pos x="21" y="88"/>
                  </a:cxn>
                  <a:cxn ang="0">
                    <a:pos x="25" y="84"/>
                  </a:cxn>
                  <a:cxn ang="0">
                    <a:pos x="26" y="77"/>
                  </a:cxn>
                  <a:cxn ang="0">
                    <a:pos x="23" y="74"/>
                  </a:cxn>
                  <a:cxn ang="0">
                    <a:pos x="15" y="72"/>
                  </a:cxn>
                  <a:cxn ang="0">
                    <a:pos x="11" y="69"/>
                  </a:cxn>
                  <a:cxn ang="0">
                    <a:pos x="13" y="64"/>
                  </a:cxn>
                  <a:cxn ang="0">
                    <a:pos x="18" y="60"/>
                  </a:cxn>
                  <a:cxn ang="0">
                    <a:pos x="23" y="42"/>
                  </a:cxn>
                  <a:cxn ang="0">
                    <a:pos x="18" y="33"/>
                  </a:cxn>
                  <a:cxn ang="0">
                    <a:pos x="16" y="28"/>
                  </a:cxn>
                  <a:cxn ang="0">
                    <a:pos x="11" y="21"/>
                  </a:cxn>
                  <a:cxn ang="0">
                    <a:pos x="3" y="8"/>
                  </a:cxn>
                </a:cxnLst>
                <a:rect l="0" t="0" r="r" b="b"/>
                <a:pathLst>
                  <a:path w="67" h="96">
                    <a:moveTo>
                      <a:pt x="0" y="0"/>
                    </a:moveTo>
                    <a:lnTo>
                      <a:pt x="3" y="4"/>
                    </a:lnTo>
                    <a:lnTo>
                      <a:pt x="6" y="5"/>
                    </a:lnTo>
                    <a:lnTo>
                      <a:pt x="9" y="8"/>
                    </a:lnTo>
                    <a:lnTo>
                      <a:pt x="13" y="9"/>
                    </a:lnTo>
                    <a:lnTo>
                      <a:pt x="16" y="13"/>
                    </a:lnTo>
                    <a:lnTo>
                      <a:pt x="18" y="15"/>
                    </a:lnTo>
                    <a:lnTo>
                      <a:pt x="20" y="18"/>
                    </a:lnTo>
                    <a:lnTo>
                      <a:pt x="20" y="19"/>
                    </a:lnTo>
                    <a:lnTo>
                      <a:pt x="19" y="19"/>
                    </a:lnTo>
                    <a:lnTo>
                      <a:pt x="19" y="21"/>
                    </a:lnTo>
                    <a:lnTo>
                      <a:pt x="20" y="24"/>
                    </a:lnTo>
                    <a:lnTo>
                      <a:pt x="21" y="28"/>
                    </a:lnTo>
                    <a:lnTo>
                      <a:pt x="24" y="33"/>
                    </a:lnTo>
                    <a:lnTo>
                      <a:pt x="25" y="34"/>
                    </a:lnTo>
                    <a:lnTo>
                      <a:pt x="28" y="34"/>
                    </a:lnTo>
                    <a:lnTo>
                      <a:pt x="28" y="33"/>
                    </a:lnTo>
                    <a:lnTo>
                      <a:pt x="29" y="30"/>
                    </a:lnTo>
                    <a:lnTo>
                      <a:pt x="30" y="29"/>
                    </a:lnTo>
                    <a:lnTo>
                      <a:pt x="34" y="29"/>
                    </a:lnTo>
                    <a:lnTo>
                      <a:pt x="34" y="34"/>
                    </a:lnTo>
                    <a:lnTo>
                      <a:pt x="35" y="39"/>
                    </a:lnTo>
                    <a:lnTo>
                      <a:pt x="40" y="44"/>
                    </a:lnTo>
                    <a:lnTo>
                      <a:pt x="44" y="47"/>
                    </a:lnTo>
                    <a:lnTo>
                      <a:pt x="53" y="47"/>
                    </a:lnTo>
                    <a:lnTo>
                      <a:pt x="54" y="45"/>
                    </a:lnTo>
                    <a:lnTo>
                      <a:pt x="57" y="44"/>
                    </a:lnTo>
                    <a:lnTo>
                      <a:pt x="58" y="43"/>
                    </a:lnTo>
                    <a:lnTo>
                      <a:pt x="60" y="42"/>
                    </a:lnTo>
                    <a:lnTo>
                      <a:pt x="63" y="42"/>
                    </a:lnTo>
                    <a:lnTo>
                      <a:pt x="65" y="43"/>
                    </a:lnTo>
                    <a:lnTo>
                      <a:pt x="67" y="44"/>
                    </a:lnTo>
                    <a:lnTo>
                      <a:pt x="63" y="52"/>
                    </a:lnTo>
                    <a:lnTo>
                      <a:pt x="60" y="58"/>
                    </a:lnTo>
                    <a:lnTo>
                      <a:pt x="58" y="65"/>
                    </a:lnTo>
                    <a:lnTo>
                      <a:pt x="57" y="63"/>
                    </a:lnTo>
                    <a:lnTo>
                      <a:pt x="55" y="64"/>
                    </a:lnTo>
                    <a:lnTo>
                      <a:pt x="53" y="65"/>
                    </a:lnTo>
                    <a:lnTo>
                      <a:pt x="49" y="67"/>
                    </a:lnTo>
                    <a:lnTo>
                      <a:pt x="47" y="69"/>
                    </a:lnTo>
                    <a:lnTo>
                      <a:pt x="48" y="71"/>
                    </a:lnTo>
                    <a:lnTo>
                      <a:pt x="48" y="72"/>
                    </a:lnTo>
                    <a:lnTo>
                      <a:pt x="49" y="73"/>
                    </a:lnTo>
                    <a:lnTo>
                      <a:pt x="47" y="78"/>
                    </a:lnTo>
                    <a:lnTo>
                      <a:pt x="43" y="82"/>
                    </a:lnTo>
                    <a:lnTo>
                      <a:pt x="42" y="86"/>
                    </a:lnTo>
                    <a:lnTo>
                      <a:pt x="39" y="88"/>
                    </a:lnTo>
                    <a:lnTo>
                      <a:pt x="38" y="91"/>
                    </a:lnTo>
                    <a:lnTo>
                      <a:pt x="35" y="93"/>
                    </a:lnTo>
                    <a:lnTo>
                      <a:pt x="31" y="96"/>
                    </a:lnTo>
                    <a:lnTo>
                      <a:pt x="25" y="96"/>
                    </a:lnTo>
                    <a:lnTo>
                      <a:pt x="23" y="94"/>
                    </a:lnTo>
                    <a:lnTo>
                      <a:pt x="21" y="93"/>
                    </a:lnTo>
                    <a:lnTo>
                      <a:pt x="21" y="88"/>
                    </a:lnTo>
                    <a:lnTo>
                      <a:pt x="23" y="86"/>
                    </a:lnTo>
                    <a:lnTo>
                      <a:pt x="25" y="84"/>
                    </a:lnTo>
                    <a:lnTo>
                      <a:pt x="26" y="82"/>
                    </a:lnTo>
                    <a:lnTo>
                      <a:pt x="26" y="77"/>
                    </a:lnTo>
                    <a:lnTo>
                      <a:pt x="24" y="76"/>
                    </a:lnTo>
                    <a:lnTo>
                      <a:pt x="23" y="74"/>
                    </a:lnTo>
                    <a:lnTo>
                      <a:pt x="18" y="72"/>
                    </a:lnTo>
                    <a:lnTo>
                      <a:pt x="15" y="72"/>
                    </a:lnTo>
                    <a:lnTo>
                      <a:pt x="14" y="71"/>
                    </a:lnTo>
                    <a:lnTo>
                      <a:pt x="11" y="69"/>
                    </a:lnTo>
                    <a:lnTo>
                      <a:pt x="11" y="67"/>
                    </a:lnTo>
                    <a:lnTo>
                      <a:pt x="13" y="64"/>
                    </a:lnTo>
                    <a:lnTo>
                      <a:pt x="15" y="62"/>
                    </a:lnTo>
                    <a:lnTo>
                      <a:pt x="18" y="60"/>
                    </a:lnTo>
                    <a:lnTo>
                      <a:pt x="23" y="50"/>
                    </a:lnTo>
                    <a:lnTo>
                      <a:pt x="23" y="42"/>
                    </a:lnTo>
                    <a:lnTo>
                      <a:pt x="19" y="34"/>
                    </a:lnTo>
                    <a:lnTo>
                      <a:pt x="18" y="33"/>
                    </a:lnTo>
                    <a:lnTo>
                      <a:pt x="16" y="30"/>
                    </a:lnTo>
                    <a:lnTo>
                      <a:pt x="16" y="28"/>
                    </a:lnTo>
                    <a:lnTo>
                      <a:pt x="18" y="25"/>
                    </a:lnTo>
                    <a:lnTo>
                      <a:pt x="11" y="21"/>
                    </a:lnTo>
                    <a:lnTo>
                      <a:pt x="6" y="15"/>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209">
                <a:extLst>
                  <a:ext uri="{FF2B5EF4-FFF2-40B4-BE49-F238E27FC236}">
                    <a16:creationId xmlns:a16="http://schemas.microsoft.com/office/drawing/2014/main" id="{0A40C92F-10E2-4515-BB1C-23E8C160C741}"/>
                  </a:ext>
                </a:extLst>
              </p:cNvPr>
              <p:cNvSpPr>
                <a:spLocks/>
              </p:cNvSpPr>
              <p:nvPr/>
            </p:nvSpPr>
            <p:spPr bwMode="auto">
              <a:xfrm>
                <a:off x="8982082" y="4565511"/>
                <a:ext cx="16580" cy="35234"/>
              </a:xfrm>
              <a:custGeom>
                <a:avLst/>
                <a:gdLst/>
                <a:ahLst/>
                <a:cxnLst>
                  <a:cxn ang="0">
                    <a:pos x="6" y="0"/>
                  </a:cxn>
                  <a:cxn ang="0">
                    <a:pos x="6" y="2"/>
                  </a:cxn>
                  <a:cxn ang="0">
                    <a:pos x="8" y="2"/>
                  </a:cxn>
                  <a:cxn ang="0">
                    <a:pos x="8" y="7"/>
                  </a:cxn>
                  <a:cxn ang="0">
                    <a:pos x="6" y="8"/>
                  </a:cxn>
                  <a:cxn ang="0">
                    <a:pos x="5" y="8"/>
                  </a:cxn>
                  <a:cxn ang="0">
                    <a:pos x="5" y="15"/>
                  </a:cxn>
                  <a:cxn ang="0">
                    <a:pos x="4" y="17"/>
                  </a:cxn>
                  <a:cxn ang="0">
                    <a:pos x="3" y="17"/>
                  </a:cxn>
                  <a:cxn ang="0">
                    <a:pos x="0" y="15"/>
                  </a:cxn>
                  <a:cxn ang="0">
                    <a:pos x="0" y="11"/>
                  </a:cxn>
                  <a:cxn ang="0">
                    <a:pos x="3" y="10"/>
                  </a:cxn>
                  <a:cxn ang="0">
                    <a:pos x="4" y="8"/>
                  </a:cxn>
                  <a:cxn ang="0">
                    <a:pos x="4" y="2"/>
                  </a:cxn>
                  <a:cxn ang="0">
                    <a:pos x="6" y="0"/>
                  </a:cxn>
                </a:cxnLst>
                <a:rect l="0" t="0" r="r" b="b"/>
                <a:pathLst>
                  <a:path w="8" h="17">
                    <a:moveTo>
                      <a:pt x="6" y="0"/>
                    </a:moveTo>
                    <a:lnTo>
                      <a:pt x="6" y="2"/>
                    </a:lnTo>
                    <a:lnTo>
                      <a:pt x="8" y="2"/>
                    </a:lnTo>
                    <a:lnTo>
                      <a:pt x="8" y="7"/>
                    </a:lnTo>
                    <a:lnTo>
                      <a:pt x="6" y="8"/>
                    </a:lnTo>
                    <a:lnTo>
                      <a:pt x="5" y="8"/>
                    </a:lnTo>
                    <a:lnTo>
                      <a:pt x="5" y="15"/>
                    </a:lnTo>
                    <a:lnTo>
                      <a:pt x="4" y="17"/>
                    </a:lnTo>
                    <a:lnTo>
                      <a:pt x="3" y="17"/>
                    </a:lnTo>
                    <a:lnTo>
                      <a:pt x="0" y="15"/>
                    </a:lnTo>
                    <a:lnTo>
                      <a:pt x="0" y="11"/>
                    </a:lnTo>
                    <a:lnTo>
                      <a:pt x="3" y="10"/>
                    </a:lnTo>
                    <a:lnTo>
                      <a:pt x="4" y="8"/>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1210">
                <a:extLst>
                  <a:ext uri="{FF2B5EF4-FFF2-40B4-BE49-F238E27FC236}">
                    <a16:creationId xmlns:a16="http://schemas.microsoft.com/office/drawing/2014/main" id="{244BEB0F-728D-4457-991E-7BE4F834BDF3}"/>
                  </a:ext>
                </a:extLst>
              </p:cNvPr>
              <p:cNvSpPr>
                <a:spLocks noEditPoints="1"/>
              </p:cNvSpPr>
              <p:nvPr/>
            </p:nvSpPr>
            <p:spPr bwMode="auto">
              <a:xfrm>
                <a:off x="9330267" y="4530279"/>
                <a:ext cx="93265" cy="55959"/>
              </a:xfrm>
              <a:custGeom>
                <a:avLst/>
                <a:gdLst/>
                <a:ahLst/>
                <a:cxnLst>
                  <a:cxn ang="0">
                    <a:pos x="12" y="24"/>
                  </a:cxn>
                  <a:cxn ang="0">
                    <a:pos x="13" y="25"/>
                  </a:cxn>
                  <a:cxn ang="0">
                    <a:pos x="12" y="24"/>
                  </a:cxn>
                  <a:cxn ang="0">
                    <a:pos x="40" y="0"/>
                  </a:cxn>
                  <a:cxn ang="0">
                    <a:pos x="43" y="0"/>
                  </a:cxn>
                  <a:cxn ang="0">
                    <a:pos x="45" y="3"/>
                  </a:cxn>
                  <a:cxn ang="0">
                    <a:pos x="45" y="9"/>
                  </a:cxn>
                  <a:cxn ang="0">
                    <a:pos x="44" y="12"/>
                  </a:cxn>
                  <a:cxn ang="0">
                    <a:pos x="43" y="13"/>
                  </a:cxn>
                  <a:cxn ang="0">
                    <a:pos x="40" y="14"/>
                  </a:cxn>
                  <a:cxn ang="0">
                    <a:pos x="39" y="15"/>
                  </a:cxn>
                  <a:cxn ang="0">
                    <a:pos x="38" y="18"/>
                  </a:cxn>
                  <a:cxn ang="0">
                    <a:pos x="38" y="20"/>
                  </a:cxn>
                  <a:cxn ang="0">
                    <a:pos x="25" y="25"/>
                  </a:cxn>
                  <a:cxn ang="0">
                    <a:pos x="18" y="27"/>
                  </a:cxn>
                  <a:cxn ang="0">
                    <a:pos x="17" y="27"/>
                  </a:cxn>
                  <a:cxn ang="0">
                    <a:pos x="13" y="25"/>
                  </a:cxn>
                  <a:cxn ang="0">
                    <a:pos x="13" y="24"/>
                  </a:cxn>
                  <a:cxn ang="0">
                    <a:pos x="12" y="24"/>
                  </a:cxn>
                  <a:cxn ang="0">
                    <a:pos x="12" y="23"/>
                  </a:cxn>
                  <a:cxn ang="0">
                    <a:pos x="9" y="22"/>
                  </a:cxn>
                  <a:cxn ang="0">
                    <a:pos x="8" y="22"/>
                  </a:cxn>
                  <a:cxn ang="0">
                    <a:pos x="5" y="20"/>
                  </a:cxn>
                  <a:cxn ang="0">
                    <a:pos x="3" y="20"/>
                  </a:cxn>
                  <a:cxn ang="0">
                    <a:pos x="2" y="19"/>
                  </a:cxn>
                  <a:cxn ang="0">
                    <a:pos x="0" y="17"/>
                  </a:cxn>
                  <a:cxn ang="0">
                    <a:pos x="15" y="17"/>
                  </a:cxn>
                  <a:cxn ang="0">
                    <a:pos x="18" y="15"/>
                  </a:cxn>
                  <a:cxn ang="0">
                    <a:pos x="22" y="14"/>
                  </a:cxn>
                  <a:cxn ang="0">
                    <a:pos x="25" y="14"/>
                  </a:cxn>
                  <a:cxn ang="0">
                    <a:pos x="28" y="13"/>
                  </a:cxn>
                  <a:cxn ang="0">
                    <a:pos x="30" y="13"/>
                  </a:cxn>
                  <a:cxn ang="0">
                    <a:pos x="35" y="10"/>
                  </a:cxn>
                  <a:cxn ang="0">
                    <a:pos x="37" y="8"/>
                  </a:cxn>
                  <a:cxn ang="0">
                    <a:pos x="38" y="7"/>
                  </a:cxn>
                  <a:cxn ang="0">
                    <a:pos x="38" y="4"/>
                  </a:cxn>
                  <a:cxn ang="0">
                    <a:pos x="39" y="2"/>
                  </a:cxn>
                  <a:cxn ang="0">
                    <a:pos x="40" y="0"/>
                  </a:cxn>
                </a:cxnLst>
                <a:rect l="0" t="0" r="r" b="b"/>
                <a:pathLst>
                  <a:path w="45" h="27">
                    <a:moveTo>
                      <a:pt x="12" y="24"/>
                    </a:moveTo>
                    <a:lnTo>
                      <a:pt x="13" y="25"/>
                    </a:lnTo>
                    <a:lnTo>
                      <a:pt x="12" y="24"/>
                    </a:lnTo>
                    <a:close/>
                    <a:moveTo>
                      <a:pt x="40" y="0"/>
                    </a:moveTo>
                    <a:lnTo>
                      <a:pt x="43" y="0"/>
                    </a:lnTo>
                    <a:lnTo>
                      <a:pt x="45" y="3"/>
                    </a:lnTo>
                    <a:lnTo>
                      <a:pt x="45" y="9"/>
                    </a:lnTo>
                    <a:lnTo>
                      <a:pt x="44" y="12"/>
                    </a:lnTo>
                    <a:lnTo>
                      <a:pt x="43" y="13"/>
                    </a:lnTo>
                    <a:lnTo>
                      <a:pt x="40" y="14"/>
                    </a:lnTo>
                    <a:lnTo>
                      <a:pt x="39" y="15"/>
                    </a:lnTo>
                    <a:lnTo>
                      <a:pt x="38" y="18"/>
                    </a:lnTo>
                    <a:lnTo>
                      <a:pt x="38" y="20"/>
                    </a:lnTo>
                    <a:lnTo>
                      <a:pt x="25" y="25"/>
                    </a:lnTo>
                    <a:lnTo>
                      <a:pt x="18" y="27"/>
                    </a:lnTo>
                    <a:lnTo>
                      <a:pt x="17" y="27"/>
                    </a:lnTo>
                    <a:lnTo>
                      <a:pt x="13" y="25"/>
                    </a:lnTo>
                    <a:lnTo>
                      <a:pt x="13" y="24"/>
                    </a:lnTo>
                    <a:lnTo>
                      <a:pt x="12" y="24"/>
                    </a:lnTo>
                    <a:lnTo>
                      <a:pt x="12" y="23"/>
                    </a:lnTo>
                    <a:lnTo>
                      <a:pt x="9" y="22"/>
                    </a:lnTo>
                    <a:lnTo>
                      <a:pt x="8" y="22"/>
                    </a:lnTo>
                    <a:lnTo>
                      <a:pt x="5" y="20"/>
                    </a:lnTo>
                    <a:lnTo>
                      <a:pt x="3" y="20"/>
                    </a:lnTo>
                    <a:lnTo>
                      <a:pt x="2" y="19"/>
                    </a:lnTo>
                    <a:lnTo>
                      <a:pt x="0" y="17"/>
                    </a:lnTo>
                    <a:lnTo>
                      <a:pt x="15" y="17"/>
                    </a:lnTo>
                    <a:lnTo>
                      <a:pt x="18" y="15"/>
                    </a:lnTo>
                    <a:lnTo>
                      <a:pt x="22" y="14"/>
                    </a:lnTo>
                    <a:lnTo>
                      <a:pt x="25" y="14"/>
                    </a:lnTo>
                    <a:lnTo>
                      <a:pt x="28" y="13"/>
                    </a:lnTo>
                    <a:lnTo>
                      <a:pt x="30" y="13"/>
                    </a:lnTo>
                    <a:lnTo>
                      <a:pt x="35" y="10"/>
                    </a:lnTo>
                    <a:lnTo>
                      <a:pt x="37" y="8"/>
                    </a:lnTo>
                    <a:lnTo>
                      <a:pt x="38" y="7"/>
                    </a:lnTo>
                    <a:lnTo>
                      <a:pt x="38" y="4"/>
                    </a:lnTo>
                    <a:lnTo>
                      <a:pt x="39"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1211">
                <a:extLst>
                  <a:ext uri="{FF2B5EF4-FFF2-40B4-BE49-F238E27FC236}">
                    <a16:creationId xmlns:a16="http://schemas.microsoft.com/office/drawing/2014/main" id="{DADF8BDC-9759-4DA4-A2A1-9F8C6EE5F94D}"/>
                  </a:ext>
                </a:extLst>
              </p:cNvPr>
              <p:cNvSpPr>
                <a:spLocks/>
              </p:cNvSpPr>
              <p:nvPr/>
            </p:nvSpPr>
            <p:spPr bwMode="auto">
              <a:xfrm>
                <a:off x="8901252" y="4437014"/>
                <a:ext cx="489118" cy="252849"/>
              </a:xfrm>
              <a:custGeom>
                <a:avLst/>
                <a:gdLst/>
                <a:ahLst/>
                <a:cxnLst>
                  <a:cxn ang="0">
                    <a:pos x="29" y="3"/>
                  </a:cxn>
                  <a:cxn ang="0">
                    <a:pos x="40" y="24"/>
                  </a:cxn>
                  <a:cxn ang="0">
                    <a:pos x="47" y="26"/>
                  </a:cxn>
                  <a:cxn ang="0">
                    <a:pos x="56" y="35"/>
                  </a:cxn>
                  <a:cxn ang="0">
                    <a:pos x="61" y="31"/>
                  </a:cxn>
                  <a:cxn ang="0">
                    <a:pos x="67" y="25"/>
                  </a:cxn>
                  <a:cxn ang="0">
                    <a:pos x="74" y="21"/>
                  </a:cxn>
                  <a:cxn ang="0">
                    <a:pos x="86" y="13"/>
                  </a:cxn>
                  <a:cxn ang="0">
                    <a:pos x="91" y="15"/>
                  </a:cxn>
                  <a:cxn ang="0">
                    <a:pos x="98" y="21"/>
                  </a:cxn>
                  <a:cxn ang="0">
                    <a:pos x="113" y="24"/>
                  </a:cxn>
                  <a:cxn ang="0">
                    <a:pos x="119" y="26"/>
                  </a:cxn>
                  <a:cxn ang="0">
                    <a:pos x="148" y="35"/>
                  </a:cxn>
                  <a:cxn ang="0">
                    <a:pos x="160" y="41"/>
                  </a:cxn>
                  <a:cxn ang="0">
                    <a:pos x="163" y="45"/>
                  </a:cxn>
                  <a:cxn ang="0">
                    <a:pos x="178" y="55"/>
                  </a:cxn>
                  <a:cxn ang="0">
                    <a:pos x="190" y="67"/>
                  </a:cxn>
                  <a:cxn ang="0">
                    <a:pos x="200" y="73"/>
                  </a:cxn>
                  <a:cxn ang="0">
                    <a:pos x="192" y="77"/>
                  </a:cxn>
                  <a:cxn ang="0">
                    <a:pos x="197" y="86"/>
                  </a:cxn>
                  <a:cxn ang="0">
                    <a:pos x="202" y="91"/>
                  </a:cxn>
                  <a:cxn ang="0">
                    <a:pos x="209" y="101"/>
                  </a:cxn>
                  <a:cxn ang="0">
                    <a:pos x="216" y="104"/>
                  </a:cxn>
                  <a:cxn ang="0">
                    <a:pos x="220" y="109"/>
                  </a:cxn>
                  <a:cxn ang="0">
                    <a:pos x="227" y="113"/>
                  </a:cxn>
                  <a:cxn ang="0">
                    <a:pos x="236" y="116"/>
                  </a:cxn>
                  <a:cxn ang="0">
                    <a:pos x="227" y="122"/>
                  </a:cxn>
                  <a:cxn ang="0">
                    <a:pos x="210" y="117"/>
                  </a:cxn>
                  <a:cxn ang="0">
                    <a:pos x="196" y="109"/>
                  </a:cxn>
                  <a:cxn ang="0">
                    <a:pos x="194" y="106"/>
                  </a:cxn>
                  <a:cxn ang="0">
                    <a:pos x="178" y="91"/>
                  </a:cxn>
                  <a:cxn ang="0">
                    <a:pos x="158" y="84"/>
                  </a:cxn>
                  <a:cxn ang="0">
                    <a:pos x="152" y="89"/>
                  </a:cxn>
                  <a:cxn ang="0">
                    <a:pos x="147" y="94"/>
                  </a:cxn>
                  <a:cxn ang="0">
                    <a:pos x="145" y="103"/>
                  </a:cxn>
                  <a:cxn ang="0">
                    <a:pos x="122" y="102"/>
                  </a:cxn>
                  <a:cxn ang="0">
                    <a:pos x="102" y="92"/>
                  </a:cxn>
                  <a:cxn ang="0">
                    <a:pos x="87" y="94"/>
                  </a:cxn>
                  <a:cxn ang="0">
                    <a:pos x="87" y="87"/>
                  </a:cxn>
                  <a:cxn ang="0">
                    <a:pos x="93" y="84"/>
                  </a:cxn>
                  <a:cxn ang="0">
                    <a:pos x="91" y="75"/>
                  </a:cxn>
                  <a:cxn ang="0">
                    <a:pos x="84" y="60"/>
                  </a:cxn>
                  <a:cxn ang="0">
                    <a:pos x="74" y="55"/>
                  </a:cxn>
                  <a:cxn ang="0">
                    <a:pos x="49" y="50"/>
                  </a:cxn>
                  <a:cxn ang="0">
                    <a:pos x="43" y="47"/>
                  </a:cxn>
                  <a:cxn ang="0">
                    <a:pos x="34" y="41"/>
                  </a:cxn>
                  <a:cxn ang="0">
                    <a:pos x="29" y="45"/>
                  </a:cxn>
                  <a:cxn ang="0">
                    <a:pos x="24" y="39"/>
                  </a:cxn>
                  <a:cxn ang="0">
                    <a:pos x="22" y="34"/>
                  </a:cxn>
                  <a:cxn ang="0">
                    <a:pos x="15" y="31"/>
                  </a:cxn>
                  <a:cxn ang="0">
                    <a:pos x="27" y="26"/>
                  </a:cxn>
                  <a:cxn ang="0">
                    <a:pos x="33" y="23"/>
                  </a:cxn>
                  <a:cxn ang="0">
                    <a:pos x="19" y="25"/>
                  </a:cxn>
                  <a:cxn ang="0">
                    <a:pos x="14" y="23"/>
                  </a:cxn>
                  <a:cxn ang="0">
                    <a:pos x="4" y="15"/>
                  </a:cxn>
                  <a:cxn ang="0">
                    <a:pos x="0" y="11"/>
                  </a:cxn>
                  <a:cxn ang="0">
                    <a:pos x="13" y="4"/>
                  </a:cxn>
                </a:cxnLst>
                <a:rect l="0" t="0" r="r" b="b"/>
                <a:pathLst>
                  <a:path w="236" h="122">
                    <a:moveTo>
                      <a:pt x="18" y="0"/>
                    </a:moveTo>
                    <a:lnTo>
                      <a:pt x="22" y="0"/>
                    </a:lnTo>
                    <a:lnTo>
                      <a:pt x="29" y="3"/>
                    </a:lnTo>
                    <a:lnTo>
                      <a:pt x="37" y="8"/>
                    </a:lnTo>
                    <a:lnTo>
                      <a:pt x="40" y="9"/>
                    </a:lnTo>
                    <a:lnTo>
                      <a:pt x="40" y="24"/>
                    </a:lnTo>
                    <a:lnTo>
                      <a:pt x="42" y="25"/>
                    </a:lnTo>
                    <a:lnTo>
                      <a:pt x="44" y="26"/>
                    </a:lnTo>
                    <a:lnTo>
                      <a:pt x="47" y="26"/>
                    </a:lnTo>
                    <a:lnTo>
                      <a:pt x="47" y="28"/>
                    </a:lnTo>
                    <a:lnTo>
                      <a:pt x="54" y="35"/>
                    </a:lnTo>
                    <a:lnTo>
                      <a:pt x="56" y="35"/>
                    </a:lnTo>
                    <a:lnTo>
                      <a:pt x="57" y="34"/>
                    </a:lnTo>
                    <a:lnTo>
                      <a:pt x="59" y="33"/>
                    </a:lnTo>
                    <a:lnTo>
                      <a:pt x="61" y="31"/>
                    </a:lnTo>
                    <a:lnTo>
                      <a:pt x="62" y="29"/>
                    </a:lnTo>
                    <a:lnTo>
                      <a:pt x="62" y="28"/>
                    </a:lnTo>
                    <a:lnTo>
                      <a:pt x="67" y="25"/>
                    </a:lnTo>
                    <a:lnTo>
                      <a:pt x="68" y="24"/>
                    </a:lnTo>
                    <a:lnTo>
                      <a:pt x="72" y="23"/>
                    </a:lnTo>
                    <a:lnTo>
                      <a:pt x="74" y="21"/>
                    </a:lnTo>
                    <a:lnTo>
                      <a:pt x="79" y="16"/>
                    </a:lnTo>
                    <a:lnTo>
                      <a:pt x="83" y="14"/>
                    </a:lnTo>
                    <a:lnTo>
                      <a:pt x="86" y="13"/>
                    </a:lnTo>
                    <a:lnTo>
                      <a:pt x="86" y="14"/>
                    </a:lnTo>
                    <a:lnTo>
                      <a:pt x="88" y="15"/>
                    </a:lnTo>
                    <a:lnTo>
                      <a:pt x="91" y="15"/>
                    </a:lnTo>
                    <a:lnTo>
                      <a:pt x="94" y="16"/>
                    </a:lnTo>
                    <a:lnTo>
                      <a:pt x="97" y="19"/>
                    </a:lnTo>
                    <a:lnTo>
                      <a:pt x="98" y="21"/>
                    </a:lnTo>
                    <a:lnTo>
                      <a:pt x="101" y="23"/>
                    </a:lnTo>
                    <a:lnTo>
                      <a:pt x="112" y="23"/>
                    </a:lnTo>
                    <a:lnTo>
                      <a:pt x="113" y="24"/>
                    </a:lnTo>
                    <a:lnTo>
                      <a:pt x="116" y="25"/>
                    </a:lnTo>
                    <a:lnTo>
                      <a:pt x="117" y="25"/>
                    </a:lnTo>
                    <a:lnTo>
                      <a:pt x="119" y="26"/>
                    </a:lnTo>
                    <a:lnTo>
                      <a:pt x="127" y="31"/>
                    </a:lnTo>
                    <a:lnTo>
                      <a:pt x="138" y="34"/>
                    </a:lnTo>
                    <a:lnTo>
                      <a:pt x="148" y="35"/>
                    </a:lnTo>
                    <a:lnTo>
                      <a:pt x="151" y="36"/>
                    </a:lnTo>
                    <a:lnTo>
                      <a:pt x="152" y="38"/>
                    </a:lnTo>
                    <a:lnTo>
                      <a:pt x="160" y="41"/>
                    </a:lnTo>
                    <a:lnTo>
                      <a:pt x="160" y="43"/>
                    </a:lnTo>
                    <a:lnTo>
                      <a:pt x="162" y="44"/>
                    </a:lnTo>
                    <a:lnTo>
                      <a:pt x="163" y="45"/>
                    </a:lnTo>
                    <a:lnTo>
                      <a:pt x="165" y="45"/>
                    </a:lnTo>
                    <a:lnTo>
                      <a:pt x="172" y="49"/>
                    </a:lnTo>
                    <a:lnTo>
                      <a:pt x="178" y="55"/>
                    </a:lnTo>
                    <a:lnTo>
                      <a:pt x="182" y="60"/>
                    </a:lnTo>
                    <a:lnTo>
                      <a:pt x="187" y="65"/>
                    </a:lnTo>
                    <a:lnTo>
                      <a:pt x="190" y="67"/>
                    </a:lnTo>
                    <a:lnTo>
                      <a:pt x="197" y="67"/>
                    </a:lnTo>
                    <a:lnTo>
                      <a:pt x="200" y="69"/>
                    </a:lnTo>
                    <a:lnTo>
                      <a:pt x="200" y="73"/>
                    </a:lnTo>
                    <a:lnTo>
                      <a:pt x="197" y="75"/>
                    </a:lnTo>
                    <a:lnTo>
                      <a:pt x="194" y="75"/>
                    </a:lnTo>
                    <a:lnTo>
                      <a:pt x="192" y="77"/>
                    </a:lnTo>
                    <a:lnTo>
                      <a:pt x="192" y="79"/>
                    </a:lnTo>
                    <a:lnTo>
                      <a:pt x="196" y="83"/>
                    </a:lnTo>
                    <a:lnTo>
                      <a:pt x="197" y="86"/>
                    </a:lnTo>
                    <a:lnTo>
                      <a:pt x="200" y="87"/>
                    </a:lnTo>
                    <a:lnTo>
                      <a:pt x="200" y="88"/>
                    </a:lnTo>
                    <a:lnTo>
                      <a:pt x="202" y="91"/>
                    </a:lnTo>
                    <a:lnTo>
                      <a:pt x="204" y="94"/>
                    </a:lnTo>
                    <a:lnTo>
                      <a:pt x="205" y="97"/>
                    </a:lnTo>
                    <a:lnTo>
                      <a:pt x="209" y="101"/>
                    </a:lnTo>
                    <a:lnTo>
                      <a:pt x="210" y="103"/>
                    </a:lnTo>
                    <a:lnTo>
                      <a:pt x="214" y="104"/>
                    </a:lnTo>
                    <a:lnTo>
                      <a:pt x="216" y="104"/>
                    </a:lnTo>
                    <a:lnTo>
                      <a:pt x="219" y="107"/>
                    </a:lnTo>
                    <a:lnTo>
                      <a:pt x="219" y="108"/>
                    </a:lnTo>
                    <a:lnTo>
                      <a:pt x="220" y="109"/>
                    </a:lnTo>
                    <a:lnTo>
                      <a:pt x="224" y="109"/>
                    </a:lnTo>
                    <a:lnTo>
                      <a:pt x="226" y="111"/>
                    </a:lnTo>
                    <a:lnTo>
                      <a:pt x="227" y="113"/>
                    </a:lnTo>
                    <a:lnTo>
                      <a:pt x="227" y="114"/>
                    </a:lnTo>
                    <a:lnTo>
                      <a:pt x="229" y="116"/>
                    </a:lnTo>
                    <a:lnTo>
                      <a:pt x="236" y="116"/>
                    </a:lnTo>
                    <a:lnTo>
                      <a:pt x="234" y="117"/>
                    </a:lnTo>
                    <a:lnTo>
                      <a:pt x="231" y="122"/>
                    </a:lnTo>
                    <a:lnTo>
                      <a:pt x="227" y="122"/>
                    </a:lnTo>
                    <a:lnTo>
                      <a:pt x="225" y="121"/>
                    </a:lnTo>
                    <a:lnTo>
                      <a:pt x="221" y="117"/>
                    </a:lnTo>
                    <a:lnTo>
                      <a:pt x="210" y="117"/>
                    </a:lnTo>
                    <a:lnTo>
                      <a:pt x="202" y="114"/>
                    </a:lnTo>
                    <a:lnTo>
                      <a:pt x="199" y="112"/>
                    </a:lnTo>
                    <a:lnTo>
                      <a:pt x="196" y="109"/>
                    </a:lnTo>
                    <a:lnTo>
                      <a:pt x="195" y="107"/>
                    </a:lnTo>
                    <a:lnTo>
                      <a:pt x="195" y="106"/>
                    </a:lnTo>
                    <a:lnTo>
                      <a:pt x="194" y="106"/>
                    </a:lnTo>
                    <a:lnTo>
                      <a:pt x="191" y="104"/>
                    </a:lnTo>
                    <a:lnTo>
                      <a:pt x="185" y="98"/>
                    </a:lnTo>
                    <a:lnTo>
                      <a:pt x="178" y="91"/>
                    </a:lnTo>
                    <a:lnTo>
                      <a:pt x="171" y="87"/>
                    </a:lnTo>
                    <a:lnTo>
                      <a:pt x="162" y="84"/>
                    </a:lnTo>
                    <a:lnTo>
                      <a:pt x="158" y="84"/>
                    </a:lnTo>
                    <a:lnTo>
                      <a:pt x="155" y="86"/>
                    </a:lnTo>
                    <a:lnTo>
                      <a:pt x="153" y="88"/>
                    </a:lnTo>
                    <a:lnTo>
                      <a:pt x="152" y="89"/>
                    </a:lnTo>
                    <a:lnTo>
                      <a:pt x="151" y="92"/>
                    </a:lnTo>
                    <a:lnTo>
                      <a:pt x="148" y="93"/>
                    </a:lnTo>
                    <a:lnTo>
                      <a:pt x="147" y="94"/>
                    </a:lnTo>
                    <a:lnTo>
                      <a:pt x="147" y="99"/>
                    </a:lnTo>
                    <a:lnTo>
                      <a:pt x="146" y="101"/>
                    </a:lnTo>
                    <a:lnTo>
                      <a:pt x="145" y="103"/>
                    </a:lnTo>
                    <a:lnTo>
                      <a:pt x="145" y="104"/>
                    </a:lnTo>
                    <a:lnTo>
                      <a:pt x="130" y="104"/>
                    </a:lnTo>
                    <a:lnTo>
                      <a:pt x="122" y="102"/>
                    </a:lnTo>
                    <a:lnTo>
                      <a:pt x="112" y="94"/>
                    </a:lnTo>
                    <a:lnTo>
                      <a:pt x="104" y="92"/>
                    </a:lnTo>
                    <a:lnTo>
                      <a:pt x="102" y="92"/>
                    </a:lnTo>
                    <a:lnTo>
                      <a:pt x="99" y="93"/>
                    </a:lnTo>
                    <a:lnTo>
                      <a:pt x="99" y="94"/>
                    </a:lnTo>
                    <a:lnTo>
                      <a:pt x="87" y="94"/>
                    </a:lnTo>
                    <a:lnTo>
                      <a:pt x="84" y="92"/>
                    </a:lnTo>
                    <a:lnTo>
                      <a:pt x="84" y="88"/>
                    </a:lnTo>
                    <a:lnTo>
                      <a:pt x="87" y="87"/>
                    </a:lnTo>
                    <a:lnTo>
                      <a:pt x="88" y="86"/>
                    </a:lnTo>
                    <a:lnTo>
                      <a:pt x="91" y="84"/>
                    </a:lnTo>
                    <a:lnTo>
                      <a:pt x="93" y="84"/>
                    </a:lnTo>
                    <a:lnTo>
                      <a:pt x="94" y="83"/>
                    </a:lnTo>
                    <a:lnTo>
                      <a:pt x="92" y="79"/>
                    </a:lnTo>
                    <a:lnTo>
                      <a:pt x="91" y="75"/>
                    </a:lnTo>
                    <a:lnTo>
                      <a:pt x="89" y="73"/>
                    </a:lnTo>
                    <a:lnTo>
                      <a:pt x="89" y="65"/>
                    </a:lnTo>
                    <a:lnTo>
                      <a:pt x="84" y="60"/>
                    </a:lnTo>
                    <a:lnTo>
                      <a:pt x="81" y="58"/>
                    </a:lnTo>
                    <a:lnTo>
                      <a:pt x="78" y="57"/>
                    </a:lnTo>
                    <a:lnTo>
                      <a:pt x="74" y="55"/>
                    </a:lnTo>
                    <a:lnTo>
                      <a:pt x="72" y="54"/>
                    </a:lnTo>
                    <a:lnTo>
                      <a:pt x="62" y="52"/>
                    </a:lnTo>
                    <a:lnTo>
                      <a:pt x="49" y="50"/>
                    </a:lnTo>
                    <a:lnTo>
                      <a:pt x="47" y="50"/>
                    </a:lnTo>
                    <a:lnTo>
                      <a:pt x="45" y="48"/>
                    </a:lnTo>
                    <a:lnTo>
                      <a:pt x="43" y="47"/>
                    </a:lnTo>
                    <a:lnTo>
                      <a:pt x="42" y="44"/>
                    </a:lnTo>
                    <a:lnTo>
                      <a:pt x="37" y="41"/>
                    </a:lnTo>
                    <a:lnTo>
                      <a:pt x="34" y="41"/>
                    </a:lnTo>
                    <a:lnTo>
                      <a:pt x="34" y="38"/>
                    </a:lnTo>
                    <a:lnTo>
                      <a:pt x="32" y="43"/>
                    </a:lnTo>
                    <a:lnTo>
                      <a:pt x="29" y="45"/>
                    </a:lnTo>
                    <a:lnTo>
                      <a:pt x="25" y="45"/>
                    </a:lnTo>
                    <a:lnTo>
                      <a:pt x="24" y="44"/>
                    </a:lnTo>
                    <a:lnTo>
                      <a:pt x="24" y="39"/>
                    </a:lnTo>
                    <a:lnTo>
                      <a:pt x="23" y="38"/>
                    </a:lnTo>
                    <a:lnTo>
                      <a:pt x="23" y="35"/>
                    </a:lnTo>
                    <a:lnTo>
                      <a:pt x="22" y="34"/>
                    </a:lnTo>
                    <a:lnTo>
                      <a:pt x="19" y="33"/>
                    </a:lnTo>
                    <a:lnTo>
                      <a:pt x="18" y="31"/>
                    </a:lnTo>
                    <a:lnTo>
                      <a:pt x="15" y="31"/>
                    </a:lnTo>
                    <a:lnTo>
                      <a:pt x="15" y="30"/>
                    </a:lnTo>
                    <a:lnTo>
                      <a:pt x="20" y="28"/>
                    </a:lnTo>
                    <a:lnTo>
                      <a:pt x="27" y="26"/>
                    </a:lnTo>
                    <a:lnTo>
                      <a:pt x="32" y="25"/>
                    </a:lnTo>
                    <a:lnTo>
                      <a:pt x="35" y="23"/>
                    </a:lnTo>
                    <a:lnTo>
                      <a:pt x="33" y="23"/>
                    </a:lnTo>
                    <a:lnTo>
                      <a:pt x="28" y="24"/>
                    </a:lnTo>
                    <a:lnTo>
                      <a:pt x="22" y="25"/>
                    </a:lnTo>
                    <a:lnTo>
                      <a:pt x="19" y="25"/>
                    </a:lnTo>
                    <a:lnTo>
                      <a:pt x="18" y="24"/>
                    </a:lnTo>
                    <a:lnTo>
                      <a:pt x="15" y="24"/>
                    </a:lnTo>
                    <a:lnTo>
                      <a:pt x="14" y="23"/>
                    </a:lnTo>
                    <a:lnTo>
                      <a:pt x="12" y="18"/>
                    </a:lnTo>
                    <a:lnTo>
                      <a:pt x="7" y="15"/>
                    </a:lnTo>
                    <a:lnTo>
                      <a:pt x="4" y="15"/>
                    </a:lnTo>
                    <a:lnTo>
                      <a:pt x="3" y="14"/>
                    </a:lnTo>
                    <a:lnTo>
                      <a:pt x="0" y="13"/>
                    </a:lnTo>
                    <a:lnTo>
                      <a:pt x="0" y="11"/>
                    </a:lnTo>
                    <a:lnTo>
                      <a:pt x="4" y="8"/>
                    </a:lnTo>
                    <a:lnTo>
                      <a:pt x="9" y="8"/>
                    </a:lnTo>
                    <a:lnTo>
                      <a:pt x="13" y="4"/>
                    </a:lnTo>
                    <a:lnTo>
                      <a:pt x="15"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212">
                <a:extLst>
                  <a:ext uri="{FF2B5EF4-FFF2-40B4-BE49-F238E27FC236}">
                    <a16:creationId xmlns:a16="http://schemas.microsoft.com/office/drawing/2014/main" id="{3824B6B2-2B2D-49FB-890D-820C638E1C02}"/>
                  </a:ext>
                </a:extLst>
              </p:cNvPr>
              <p:cNvSpPr>
                <a:spLocks/>
              </p:cNvSpPr>
              <p:nvPr/>
            </p:nvSpPr>
            <p:spPr bwMode="auto">
              <a:xfrm>
                <a:off x="9398660" y="4490900"/>
                <a:ext cx="49741" cy="49741"/>
              </a:xfrm>
              <a:custGeom>
                <a:avLst/>
                <a:gdLst/>
                <a:ahLst/>
                <a:cxnLst>
                  <a:cxn ang="0">
                    <a:pos x="0" y="0"/>
                  </a:cxn>
                  <a:cxn ang="0">
                    <a:pos x="5" y="3"/>
                  </a:cxn>
                  <a:cxn ang="0">
                    <a:pos x="9" y="5"/>
                  </a:cxn>
                  <a:cxn ang="0">
                    <a:pos x="12" y="9"/>
                  </a:cxn>
                  <a:cxn ang="0">
                    <a:pos x="15" y="13"/>
                  </a:cxn>
                  <a:cxn ang="0">
                    <a:pos x="20" y="15"/>
                  </a:cxn>
                  <a:cxn ang="0">
                    <a:pos x="21" y="17"/>
                  </a:cxn>
                  <a:cxn ang="0">
                    <a:pos x="24" y="18"/>
                  </a:cxn>
                  <a:cxn ang="0">
                    <a:pos x="24" y="24"/>
                  </a:cxn>
                  <a:cxn ang="0">
                    <a:pos x="21" y="24"/>
                  </a:cxn>
                  <a:cxn ang="0">
                    <a:pos x="19" y="23"/>
                  </a:cxn>
                  <a:cxn ang="0">
                    <a:pos x="18" y="22"/>
                  </a:cxn>
                  <a:cxn ang="0">
                    <a:pos x="16" y="19"/>
                  </a:cxn>
                  <a:cxn ang="0">
                    <a:pos x="16" y="15"/>
                  </a:cxn>
                  <a:cxn ang="0">
                    <a:pos x="14" y="14"/>
                  </a:cxn>
                  <a:cxn ang="0">
                    <a:pos x="12" y="13"/>
                  </a:cxn>
                  <a:cxn ang="0">
                    <a:pos x="10" y="8"/>
                  </a:cxn>
                  <a:cxn ang="0">
                    <a:pos x="7" y="5"/>
                  </a:cxn>
                  <a:cxn ang="0">
                    <a:pos x="5" y="4"/>
                  </a:cxn>
                  <a:cxn ang="0">
                    <a:pos x="2" y="4"/>
                  </a:cxn>
                  <a:cxn ang="0">
                    <a:pos x="1" y="3"/>
                  </a:cxn>
                  <a:cxn ang="0">
                    <a:pos x="0" y="0"/>
                  </a:cxn>
                </a:cxnLst>
                <a:rect l="0" t="0" r="r" b="b"/>
                <a:pathLst>
                  <a:path w="24" h="24">
                    <a:moveTo>
                      <a:pt x="0" y="0"/>
                    </a:moveTo>
                    <a:lnTo>
                      <a:pt x="5" y="3"/>
                    </a:lnTo>
                    <a:lnTo>
                      <a:pt x="9" y="5"/>
                    </a:lnTo>
                    <a:lnTo>
                      <a:pt x="12" y="9"/>
                    </a:lnTo>
                    <a:lnTo>
                      <a:pt x="15" y="13"/>
                    </a:lnTo>
                    <a:lnTo>
                      <a:pt x="20" y="15"/>
                    </a:lnTo>
                    <a:lnTo>
                      <a:pt x="21" y="17"/>
                    </a:lnTo>
                    <a:lnTo>
                      <a:pt x="24" y="18"/>
                    </a:lnTo>
                    <a:lnTo>
                      <a:pt x="24" y="24"/>
                    </a:lnTo>
                    <a:lnTo>
                      <a:pt x="21" y="24"/>
                    </a:lnTo>
                    <a:lnTo>
                      <a:pt x="19" y="23"/>
                    </a:lnTo>
                    <a:lnTo>
                      <a:pt x="18" y="22"/>
                    </a:lnTo>
                    <a:lnTo>
                      <a:pt x="16" y="19"/>
                    </a:lnTo>
                    <a:lnTo>
                      <a:pt x="16" y="15"/>
                    </a:lnTo>
                    <a:lnTo>
                      <a:pt x="14" y="14"/>
                    </a:lnTo>
                    <a:lnTo>
                      <a:pt x="12" y="13"/>
                    </a:lnTo>
                    <a:lnTo>
                      <a:pt x="10" y="8"/>
                    </a:lnTo>
                    <a:lnTo>
                      <a:pt x="7" y="5"/>
                    </a:lnTo>
                    <a:lnTo>
                      <a:pt x="5" y="4"/>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1213">
                <a:extLst>
                  <a:ext uri="{FF2B5EF4-FFF2-40B4-BE49-F238E27FC236}">
                    <a16:creationId xmlns:a16="http://schemas.microsoft.com/office/drawing/2014/main" id="{B1E97C60-7D20-40C9-B8C6-B7B161D507D8}"/>
                  </a:ext>
                </a:extLst>
              </p:cNvPr>
              <p:cNvSpPr>
                <a:spLocks/>
              </p:cNvSpPr>
              <p:nvPr/>
            </p:nvSpPr>
            <p:spPr bwMode="auto">
              <a:xfrm>
                <a:off x="9483635" y="4561366"/>
                <a:ext cx="24870" cy="31089"/>
              </a:xfrm>
              <a:custGeom>
                <a:avLst/>
                <a:gdLst/>
                <a:ahLst/>
                <a:cxnLst>
                  <a:cxn ang="0">
                    <a:pos x="0" y="0"/>
                  </a:cxn>
                  <a:cxn ang="0">
                    <a:pos x="2" y="2"/>
                  </a:cxn>
                  <a:cxn ang="0">
                    <a:pos x="4" y="3"/>
                  </a:cxn>
                  <a:cxn ang="0">
                    <a:pos x="5" y="5"/>
                  </a:cxn>
                  <a:cxn ang="0">
                    <a:pos x="8" y="7"/>
                  </a:cxn>
                  <a:cxn ang="0">
                    <a:pos x="12" y="10"/>
                  </a:cxn>
                  <a:cxn ang="0">
                    <a:pos x="12" y="13"/>
                  </a:cxn>
                  <a:cxn ang="0">
                    <a:pos x="9" y="15"/>
                  </a:cxn>
                  <a:cxn ang="0">
                    <a:pos x="7" y="13"/>
                  </a:cxn>
                  <a:cxn ang="0">
                    <a:pos x="7" y="9"/>
                  </a:cxn>
                  <a:cxn ang="0">
                    <a:pos x="4" y="9"/>
                  </a:cxn>
                  <a:cxn ang="0">
                    <a:pos x="3" y="7"/>
                  </a:cxn>
                  <a:cxn ang="0">
                    <a:pos x="2" y="5"/>
                  </a:cxn>
                  <a:cxn ang="0">
                    <a:pos x="0" y="3"/>
                  </a:cxn>
                  <a:cxn ang="0">
                    <a:pos x="0" y="0"/>
                  </a:cxn>
                </a:cxnLst>
                <a:rect l="0" t="0" r="r" b="b"/>
                <a:pathLst>
                  <a:path w="12" h="15">
                    <a:moveTo>
                      <a:pt x="0" y="0"/>
                    </a:moveTo>
                    <a:lnTo>
                      <a:pt x="2" y="2"/>
                    </a:lnTo>
                    <a:lnTo>
                      <a:pt x="4" y="3"/>
                    </a:lnTo>
                    <a:lnTo>
                      <a:pt x="5" y="5"/>
                    </a:lnTo>
                    <a:lnTo>
                      <a:pt x="8" y="7"/>
                    </a:lnTo>
                    <a:lnTo>
                      <a:pt x="12" y="10"/>
                    </a:lnTo>
                    <a:lnTo>
                      <a:pt x="12" y="13"/>
                    </a:lnTo>
                    <a:lnTo>
                      <a:pt x="9" y="15"/>
                    </a:lnTo>
                    <a:lnTo>
                      <a:pt x="7" y="13"/>
                    </a:lnTo>
                    <a:lnTo>
                      <a:pt x="7" y="9"/>
                    </a:lnTo>
                    <a:lnTo>
                      <a:pt x="4" y="9"/>
                    </a:lnTo>
                    <a:lnTo>
                      <a:pt x="3" y="7"/>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214">
                <a:extLst>
                  <a:ext uri="{FF2B5EF4-FFF2-40B4-BE49-F238E27FC236}">
                    <a16:creationId xmlns:a16="http://schemas.microsoft.com/office/drawing/2014/main" id="{B0423FFF-E949-427F-B323-A9B28DF99E3C}"/>
                  </a:ext>
                </a:extLst>
              </p:cNvPr>
              <p:cNvSpPr>
                <a:spLocks/>
              </p:cNvSpPr>
              <p:nvPr/>
            </p:nvSpPr>
            <p:spPr bwMode="auto">
              <a:xfrm>
                <a:off x="9647364" y="4673283"/>
                <a:ext cx="14508" cy="18653"/>
              </a:xfrm>
              <a:custGeom>
                <a:avLst/>
                <a:gdLst/>
                <a:ahLst/>
                <a:cxnLst>
                  <a:cxn ang="0">
                    <a:pos x="0" y="0"/>
                  </a:cxn>
                  <a:cxn ang="0">
                    <a:pos x="3" y="2"/>
                  </a:cxn>
                  <a:cxn ang="0">
                    <a:pos x="7" y="5"/>
                  </a:cxn>
                  <a:cxn ang="0">
                    <a:pos x="7" y="9"/>
                  </a:cxn>
                  <a:cxn ang="0">
                    <a:pos x="4" y="8"/>
                  </a:cxn>
                  <a:cxn ang="0">
                    <a:pos x="3" y="7"/>
                  </a:cxn>
                  <a:cxn ang="0">
                    <a:pos x="0" y="2"/>
                  </a:cxn>
                  <a:cxn ang="0">
                    <a:pos x="0" y="0"/>
                  </a:cxn>
                </a:cxnLst>
                <a:rect l="0" t="0" r="r" b="b"/>
                <a:pathLst>
                  <a:path w="7" h="9">
                    <a:moveTo>
                      <a:pt x="0" y="0"/>
                    </a:moveTo>
                    <a:lnTo>
                      <a:pt x="3" y="2"/>
                    </a:lnTo>
                    <a:lnTo>
                      <a:pt x="7" y="5"/>
                    </a:lnTo>
                    <a:lnTo>
                      <a:pt x="7" y="9"/>
                    </a:lnTo>
                    <a:lnTo>
                      <a:pt x="4" y="8"/>
                    </a:lnTo>
                    <a:lnTo>
                      <a:pt x="3"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1215">
                <a:extLst>
                  <a:ext uri="{FF2B5EF4-FFF2-40B4-BE49-F238E27FC236}">
                    <a16:creationId xmlns:a16="http://schemas.microsoft.com/office/drawing/2014/main" id="{FB63C6BB-23DB-462F-88CA-EA3A8335405C}"/>
                  </a:ext>
                </a:extLst>
              </p:cNvPr>
              <p:cNvSpPr>
                <a:spLocks/>
              </p:cNvSpPr>
              <p:nvPr/>
            </p:nvSpPr>
            <p:spPr bwMode="auto">
              <a:xfrm>
                <a:off x="9612132" y="4660848"/>
                <a:ext cx="24870" cy="12435"/>
              </a:xfrm>
              <a:custGeom>
                <a:avLst/>
                <a:gdLst/>
                <a:ahLst/>
                <a:cxnLst>
                  <a:cxn ang="0">
                    <a:pos x="0" y="0"/>
                  </a:cxn>
                  <a:cxn ang="0">
                    <a:pos x="4" y="0"/>
                  </a:cxn>
                  <a:cxn ang="0">
                    <a:pos x="7" y="1"/>
                  </a:cxn>
                  <a:cxn ang="0">
                    <a:pos x="12" y="6"/>
                  </a:cxn>
                  <a:cxn ang="0">
                    <a:pos x="9" y="6"/>
                  </a:cxn>
                  <a:cxn ang="0">
                    <a:pos x="5" y="5"/>
                  </a:cxn>
                  <a:cxn ang="0">
                    <a:pos x="2" y="4"/>
                  </a:cxn>
                  <a:cxn ang="0">
                    <a:pos x="1" y="3"/>
                  </a:cxn>
                  <a:cxn ang="0">
                    <a:pos x="0" y="0"/>
                  </a:cxn>
                </a:cxnLst>
                <a:rect l="0" t="0" r="r" b="b"/>
                <a:pathLst>
                  <a:path w="12" h="6">
                    <a:moveTo>
                      <a:pt x="0" y="0"/>
                    </a:moveTo>
                    <a:lnTo>
                      <a:pt x="4" y="0"/>
                    </a:lnTo>
                    <a:lnTo>
                      <a:pt x="7" y="1"/>
                    </a:lnTo>
                    <a:lnTo>
                      <a:pt x="12" y="6"/>
                    </a:lnTo>
                    <a:lnTo>
                      <a:pt x="9" y="6"/>
                    </a:lnTo>
                    <a:lnTo>
                      <a:pt x="5" y="5"/>
                    </a:lnTo>
                    <a:lnTo>
                      <a:pt x="2"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216">
                <a:extLst>
                  <a:ext uri="{FF2B5EF4-FFF2-40B4-BE49-F238E27FC236}">
                    <a16:creationId xmlns:a16="http://schemas.microsoft.com/office/drawing/2014/main" id="{5D4D575E-4005-4BEC-8452-788141204CF4}"/>
                  </a:ext>
                </a:extLst>
              </p:cNvPr>
              <p:cNvSpPr>
                <a:spLocks/>
              </p:cNvSpPr>
              <p:nvPr/>
            </p:nvSpPr>
            <p:spPr bwMode="auto">
              <a:xfrm>
                <a:off x="9614204" y="4629761"/>
                <a:ext cx="26944" cy="26944"/>
              </a:xfrm>
              <a:custGeom>
                <a:avLst/>
                <a:gdLst/>
                <a:ahLst/>
                <a:cxnLst>
                  <a:cxn ang="0">
                    <a:pos x="0" y="0"/>
                  </a:cxn>
                  <a:cxn ang="0">
                    <a:pos x="8" y="5"/>
                  </a:cxn>
                  <a:cxn ang="0">
                    <a:pos x="13" y="13"/>
                  </a:cxn>
                  <a:cxn ang="0">
                    <a:pos x="8" y="10"/>
                  </a:cxn>
                  <a:cxn ang="0">
                    <a:pos x="5" y="8"/>
                  </a:cxn>
                  <a:cxn ang="0">
                    <a:pos x="3" y="4"/>
                  </a:cxn>
                  <a:cxn ang="0">
                    <a:pos x="1" y="1"/>
                  </a:cxn>
                  <a:cxn ang="0">
                    <a:pos x="0" y="0"/>
                  </a:cxn>
                </a:cxnLst>
                <a:rect l="0" t="0" r="r" b="b"/>
                <a:pathLst>
                  <a:path w="13" h="13">
                    <a:moveTo>
                      <a:pt x="0" y="0"/>
                    </a:moveTo>
                    <a:lnTo>
                      <a:pt x="8" y="5"/>
                    </a:lnTo>
                    <a:lnTo>
                      <a:pt x="13" y="13"/>
                    </a:lnTo>
                    <a:lnTo>
                      <a:pt x="8" y="10"/>
                    </a:lnTo>
                    <a:lnTo>
                      <a:pt x="5" y="8"/>
                    </a:lnTo>
                    <a:lnTo>
                      <a:pt x="3" y="4"/>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217">
                <a:extLst>
                  <a:ext uri="{FF2B5EF4-FFF2-40B4-BE49-F238E27FC236}">
                    <a16:creationId xmlns:a16="http://schemas.microsoft.com/office/drawing/2014/main" id="{DB674D68-1334-44B2-97DA-07D77DBA98AC}"/>
                  </a:ext>
                </a:extLst>
              </p:cNvPr>
              <p:cNvSpPr>
                <a:spLocks/>
              </p:cNvSpPr>
              <p:nvPr/>
            </p:nvSpPr>
            <p:spPr bwMode="auto">
              <a:xfrm>
                <a:off x="9564463" y="4609035"/>
                <a:ext cx="31089" cy="18653"/>
              </a:xfrm>
              <a:custGeom>
                <a:avLst/>
                <a:gdLst/>
                <a:ahLst/>
                <a:cxnLst>
                  <a:cxn ang="0">
                    <a:pos x="1" y="0"/>
                  </a:cxn>
                  <a:cxn ang="0">
                    <a:pos x="4" y="1"/>
                  </a:cxn>
                  <a:cxn ang="0">
                    <a:pos x="8" y="3"/>
                  </a:cxn>
                  <a:cxn ang="0">
                    <a:pos x="13" y="5"/>
                  </a:cxn>
                  <a:cxn ang="0">
                    <a:pos x="15" y="8"/>
                  </a:cxn>
                  <a:cxn ang="0">
                    <a:pos x="15" y="9"/>
                  </a:cxn>
                  <a:cxn ang="0">
                    <a:pos x="10" y="9"/>
                  </a:cxn>
                  <a:cxn ang="0">
                    <a:pos x="7" y="8"/>
                  </a:cxn>
                  <a:cxn ang="0">
                    <a:pos x="4" y="5"/>
                  </a:cxn>
                  <a:cxn ang="0">
                    <a:pos x="1" y="4"/>
                  </a:cxn>
                  <a:cxn ang="0">
                    <a:pos x="0" y="1"/>
                  </a:cxn>
                  <a:cxn ang="0">
                    <a:pos x="1" y="0"/>
                  </a:cxn>
                </a:cxnLst>
                <a:rect l="0" t="0" r="r" b="b"/>
                <a:pathLst>
                  <a:path w="15" h="9">
                    <a:moveTo>
                      <a:pt x="1" y="0"/>
                    </a:moveTo>
                    <a:lnTo>
                      <a:pt x="4" y="1"/>
                    </a:lnTo>
                    <a:lnTo>
                      <a:pt x="8" y="3"/>
                    </a:lnTo>
                    <a:lnTo>
                      <a:pt x="13" y="5"/>
                    </a:lnTo>
                    <a:lnTo>
                      <a:pt x="15" y="8"/>
                    </a:lnTo>
                    <a:lnTo>
                      <a:pt x="15" y="9"/>
                    </a:lnTo>
                    <a:lnTo>
                      <a:pt x="10" y="9"/>
                    </a:lnTo>
                    <a:lnTo>
                      <a:pt x="7" y="8"/>
                    </a:lnTo>
                    <a:lnTo>
                      <a:pt x="4" y="5"/>
                    </a:lnTo>
                    <a:lnTo>
                      <a:pt x="1" y="4"/>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218">
                <a:extLst>
                  <a:ext uri="{FF2B5EF4-FFF2-40B4-BE49-F238E27FC236}">
                    <a16:creationId xmlns:a16="http://schemas.microsoft.com/office/drawing/2014/main" id="{A036FD80-A0BD-49C5-8381-748EFEE7BD6E}"/>
                  </a:ext>
                </a:extLst>
              </p:cNvPr>
              <p:cNvSpPr>
                <a:spLocks/>
              </p:cNvSpPr>
              <p:nvPr/>
            </p:nvSpPr>
            <p:spPr bwMode="auto">
              <a:xfrm>
                <a:off x="9525085" y="4590382"/>
                <a:ext cx="20725" cy="8290"/>
              </a:xfrm>
              <a:custGeom>
                <a:avLst/>
                <a:gdLst/>
                <a:ahLst/>
                <a:cxnLst>
                  <a:cxn ang="0">
                    <a:pos x="0" y="0"/>
                  </a:cxn>
                  <a:cxn ang="0">
                    <a:pos x="3" y="0"/>
                  </a:cxn>
                  <a:cxn ang="0">
                    <a:pos x="10" y="4"/>
                  </a:cxn>
                  <a:cxn ang="0">
                    <a:pos x="7" y="4"/>
                  </a:cxn>
                  <a:cxn ang="0">
                    <a:pos x="0" y="0"/>
                  </a:cxn>
                </a:cxnLst>
                <a:rect l="0" t="0" r="r" b="b"/>
                <a:pathLst>
                  <a:path w="10" h="4">
                    <a:moveTo>
                      <a:pt x="0" y="0"/>
                    </a:moveTo>
                    <a:lnTo>
                      <a:pt x="3" y="0"/>
                    </a:lnTo>
                    <a:lnTo>
                      <a:pt x="10" y="4"/>
                    </a:lnTo>
                    <a:lnTo>
                      <a:pt x="7"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219">
                <a:extLst>
                  <a:ext uri="{FF2B5EF4-FFF2-40B4-BE49-F238E27FC236}">
                    <a16:creationId xmlns:a16="http://schemas.microsoft.com/office/drawing/2014/main" id="{00A2D5E8-DCEA-4EF3-871A-70F1B1C1FE37}"/>
                  </a:ext>
                </a:extLst>
              </p:cNvPr>
              <p:cNvSpPr>
                <a:spLocks noEditPoints="1"/>
              </p:cNvSpPr>
              <p:nvPr/>
            </p:nvSpPr>
            <p:spPr bwMode="auto">
              <a:xfrm>
                <a:off x="9525085" y="4588310"/>
                <a:ext cx="6218" cy="2073"/>
              </a:xfrm>
              <a:custGeom>
                <a:avLst/>
                <a:gdLst/>
                <a:ahLst/>
                <a:cxnLst>
                  <a:cxn ang="0">
                    <a:pos x="2" y="1"/>
                  </a:cxn>
                  <a:cxn ang="0">
                    <a:pos x="3" y="1"/>
                  </a:cxn>
                  <a:cxn ang="0">
                    <a:pos x="2" y="1"/>
                  </a:cxn>
                  <a:cxn ang="0">
                    <a:pos x="0" y="0"/>
                  </a:cxn>
                  <a:cxn ang="0">
                    <a:pos x="2" y="0"/>
                  </a:cxn>
                  <a:cxn ang="0">
                    <a:pos x="2" y="1"/>
                  </a:cxn>
                  <a:cxn ang="0">
                    <a:pos x="0" y="0"/>
                  </a:cxn>
                </a:cxnLst>
                <a:rect l="0" t="0" r="r" b="b"/>
                <a:pathLst>
                  <a:path w="3" h="1">
                    <a:moveTo>
                      <a:pt x="2" y="1"/>
                    </a:moveTo>
                    <a:lnTo>
                      <a:pt x="3" y="1"/>
                    </a:lnTo>
                    <a:lnTo>
                      <a:pt x="2" y="1"/>
                    </a:lnTo>
                    <a:close/>
                    <a:moveTo>
                      <a:pt x="0" y="0"/>
                    </a:moveTo>
                    <a:lnTo>
                      <a:pt x="2" y="0"/>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308">
                <a:extLst>
                  <a:ext uri="{FF2B5EF4-FFF2-40B4-BE49-F238E27FC236}">
                    <a16:creationId xmlns:a16="http://schemas.microsoft.com/office/drawing/2014/main" id="{690AFA0D-896A-415A-9BA2-82223C5CD261}"/>
                  </a:ext>
                </a:extLst>
              </p:cNvPr>
              <p:cNvSpPr>
                <a:spLocks/>
              </p:cNvSpPr>
              <p:nvPr/>
            </p:nvSpPr>
            <p:spPr bwMode="auto">
              <a:xfrm>
                <a:off x="8834931" y="4501264"/>
                <a:ext cx="70466" cy="20725"/>
              </a:xfrm>
              <a:custGeom>
                <a:avLst/>
                <a:gdLst/>
                <a:ahLst/>
                <a:cxnLst>
                  <a:cxn ang="0">
                    <a:pos x="2" y="0"/>
                  </a:cxn>
                  <a:cxn ang="0">
                    <a:pos x="21" y="0"/>
                  </a:cxn>
                  <a:cxn ang="0">
                    <a:pos x="21" y="2"/>
                  </a:cxn>
                  <a:cxn ang="0">
                    <a:pos x="29" y="2"/>
                  </a:cxn>
                  <a:cxn ang="0">
                    <a:pos x="29" y="3"/>
                  </a:cxn>
                  <a:cxn ang="0">
                    <a:pos x="30" y="5"/>
                  </a:cxn>
                  <a:cxn ang="0">
                    <a:pos x="32" y="5"/>
                  </a:cxn>
                  <a:cxn ang="0">
                    <a:pos x="34" y="8"/>
                  </a:cxn>
                  <a:cxn ang="0">
                    <a:pos x="34" y="10"/>
                  </a:cxn>
                  <a:cxn ang="0">
                    <a:pos x="27" y="10"/>
                  </a:cxn>
                  <a:cxn ang="0">
                    <a:pos x="25" y="9"/>
                  </a:cxn>
                  <a:cxn ang="0">
                    <a:pos x="22" y="7"/>
                  </a:cxn>
                  <a:cxn ang="0">
                    <a:pos x="20" y="5"/>
                  </a:cxn>
                  <a:cxn ang="0">
                    <a:pos x="2" y="5"/>
                  </a:cxn>
                  <a:cxn ang="0">
                    <a:pos x="1" y="4"/>
                  </a:cxn>
                  <a:cxn ang="0">
                    <a:pos x="0" y="4"/>
                  </a:cxn>
                  <a:cxn ang="0">
                    <a:pos x="0" y="3"/>
                  </a:cxn>
                  <a:cxn ang="0">
                    <a:pos x="1" y="2"/>
                  </a:cxn>
                  <a:cxn ang="0">
                    <a:pos x="2" y="2"/>
                  </a:cxn>
                  <a:cxn ang="0">
                    <a:pos x="2" y="0"/>
                  </a:cxn>
                </a:cxnLst>
                <a:rect l="0" t="0" r="r" b="b"/>
                <a:pathLst>
                  <a:path w="34" h="10">
                    <a:moveTo>
                      <a:pt x="2" y="0"/>
                    </a:moveTo>
                    <a:lnTo>
                      <a:pt x="21" y="0"/>
                    </a:lnTo>
                    <a:lnTo>
                      <a:pt x="21" y="2"/>
                    </a:lnTo>
                    <a:lnTo>
                      <a:pt x="29" y="2"/>
                    </a:lnTo>
                    <a:lnTo>
                      <a:pt x="29" y="3"/>
                    </a:lnTo>
                    <a:lnTo>
                      <a:pt x="30" y="5"/>
                    </a:lnTo>
                    <a:lnTo>
                      <a:pt x="32" y="5"/>
                    </a:lnTo>
                    <a:lnTo>
                      <a:pt x="34" y="8"/>
                    </a:lnTo>
                    <a:lnTo>
                      <a:pt x="34" y="10"/>
                    </a:lnTo>
                    <a:lnTo>
                      <a:pt x="27" y="10"/>
                    </a:lnTo>
                    <a:lnTo>
                      <a:pt x="25" y="9"/>
                    </a:lnTo>
                    <a:lnTo>
                      <a:pt x="22" y="7"/>
                    </a:lnTo>
                    <a:lnTo>
                      <a:pt x="20" y="5"/>
                    </a:lnTo>
                    <a:lnTo>
                      <a:pt x="2" y="5"/>
                    </a:lnTo>
                    <a:lnTo>
                      <a:pt x="1" y="4"/>
                    </a:lnTo>
                    <a:lnTo>
                      <a:pt x="0" y="4"/>
                    </a:lnTo>
                    <a:lnTo>
                      <a:pt x="0" y="3"/>
                    </a:lnTo>
                    <a:lnTo>
                      <a:pt x="1" y="2"/>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314">
                <a:extLst>
                  <a:ext uri="{FF2B5EF4-FFF2-40B4-BE49-F238E27FC236}">
                    <a16:creationId xmlns:a16="http://schemas.microsoft.com/office/drawing/2014/main" id="{D38DA74C-5EAA-4388-B489-4575F37F75DB}"/>
                  </a:ext>
                </a:extLst>
              </p:cNvPr>
              <p:cNvSpPr>
                <a:spLocks/>
              </p:cNvSpPr>
              <p:nvPr/>
            </p:nvSpPr>
            <p:spPr bwMode="auto">
              <a:xfrm>
                <a:off x="8743740" y="4130279"/>
                <a:ext cx="33161" cy="58031"/>
              </a:xfrm>
              <a:custGeom>
                <a:avLst/>
                <a:gdLst/>
                <a:ahLst/>
                <a:cxnLst>
                  <a:cxn ang="0">
                    <a:pos x="4" y="0"/>
                  </a:cxn>
                  <a:cxn ang="0">
                    <a:pos x="6" y="1"/>
                  </a:cxn>
                  <a:cxn ang="0">
                    <a:pos x="9" y="1"/>
                  </a:cxn>
                  <a:cxn ang="0">
                    <a:pos x="11" y="2"/>
                  </a:cxn>
                  <a:cxn ang="0">
                    <a:pos x="11" y="5"/>
                  </a:cxn>
                  <a:cxn ang="0">
                    <a:pos x="14" y="5"/>
                  </a:cxn>
                  <a:cxn ang="0">
                    <a:pos x="14" y="11"/>
                  </a:cxn>
                  <a:cxn ang="0">
                    <a:pos x="15" y="13"/>
                  </a:cxn>
                  <a:cxn ang="0">
                    <a:pos x="16" y="15"/>
                  </a:cxn>
                  <a:cxn ang="0">
                    <a:pos x="16" y="17"/>
                  </a:cxn>
                  <a:cxn ang="0">
                    <a:pos x="15" y="18"/>
                  </a:cxn>
                  <a:cxn ang="0">
                    <a:pos x="10" y="18"/>
                  </a:cxn>
                  <a:cxn ang="0">
                    <a:pos x="10" y="21"/>
                  </a:cxn>
                  <a:cxn ang="0">
                    <a:pos x="12" y="26"/>
                  </a:cxn>
                  <a:cxn ang="0">
                    <a:pos x="12" y="28"/>
                  </a:cxn>
                  <a:cxn ang="0">
                    <a:pos x="11" y="28"/>
                  </a:cxn>
                  <a:cxn ang="0">
                    <a:pos x="10" y="27"/>
                  </a:cxn>
                  <a:cxn ang="0">
                    <a:pos x="9" y="27"/>
                  </a:cxn>
                  <a:cxn ang="0">
                    <a:pos x="7" y="26"/>
                  </a:cxn>
                  <a:cxn ang="0">
                    <a:pos x="7" y="21"/>
                  </a:cxn>
                  <a:cxn ang="0">
                    <a:pos x="6" y="21"/>
                  </a:cxn>
                  <a:cxn ang="0">
                    <a:pos x="2" y="17"/>
                  </a:cxn>
                  <a:cxn ang="0">
                    <a:pos x="2" y="13"/>
                  </a:cxn>
                  <a:cxn ang="0">
                    <a:pos x="7" y="13"/>
                  </a:cxn>
                  <a:cxn ang="0">
                    <a:pos x="9" y="12"/>
                  </a:cxn>
                  <a:cxn ang="0">
                    <a:pos x="6" y="7"/>
                  </a:cxn>
                  <a:cxn ang="0">
                    <a:pos x="4" y="5"/>
                  </a:cxn>
                  <a:cxn ang="0">
                    <a:pos x="1" y="3"/>
                  </a:cxn>
                  <a:cxn ang="0">
                    <a:pos x="0" y="1"/>
                  </a:cxn>
                  <a:cxn ang="0">
                    <a:pos x="2" y="1"/>
                  </a:cxn>
                  <a:cxn ang="0">
                    <a:pos x="4" y="0"/>
                  </a:cxn>
                </a:cxnLst>
                <a:rect l="0" t="0" r="r" b="b"/>
                <a:pathLst>
                  <a:path w="16" h="28">
                    <a:moveTo>
                      <a:pt x="4" y="0"/>
                    </a:moveTo>
                    <a:lnTo>
                      <a:pt x="6" y="1"/>
                    </a:lnTo>
                    <a:lnTo>
                      <a:pt x="9" y="1"/>
                    </a:lnTo>
                    <a:lnTo>
                      <a:pt x="11" y="2"/>
                    </a:lnTo>
                    <a:lnTo>
                      <a:pt x="11" y="5"/>
                    </a:lnTo>
                    <a:lnTo>
                      <a:pt x="14" y="5"/>
                    </a:lnTo>
                    <a:lnTo>
                      <a:pt x="14" y="11"/>
                    </a:lnTo>
                    <a:lnTo>
                      <a:pt x="15" y="13"/>
                    </a:lnTo>
                    <a:lnTo>
                      <a:pt x="16" y="15"/>
                    </a:lnTo>
                    <a:lnTo>
                      <a:pt x="16" y="17"/>
                    </a:lnTo>
                    <a:lnTo>
                      <a:pt x="15" y="18"/>
                    </a:lnTo>
                    <a:lnTo>
                      <a:pt x="10" y="18"/>
                    </a:lnTo>
                    <a:lnTo>
                      <a:pt x="10" y="21"/>
                    </a:lnTo>
                    <a:lnTo>
                      <a:pt x="12" y="26"/>
                    </a:lnTo>
                    <a:lnTo>
                      <a:pt x="12" y="28"/>
                    </a:lnTo>
                    <a:lnTo>
                      <a:pt x="11" y="28"/>
                    </a:lnTo>
                    <a:lnTo>
                      <a:pt x="10" y="27"/>
                    </a:lnTo>
                    <a:lnTo>
                      <a:pt x="9" y="27"/>
                    </a:lnTo>
                    <a:lnTo>
                      <a:pt x="7" y="26"/>
                    </a:lnTo>
                    <a:lnTo>
                      <a:pt x="7" y="21"/>
                    </a:lnTo>
                    <a:lnTo>
                      <a:pt x="6" y="21"/>
                    </a:lnTo>
                    <a:lnTo>
                      <a:pt x="2" y="17"/>
                    </a:lnTo>
                    <a:lnTo>
                      <a:pt x="2" y="13"/>
                    </a:lnTo>
                    <a:lnTo>
                      <a:pt x="7" y="13"/>
                    </a:lnTo>
                    <a:lnTo>
                      <a:pt x="9" y="12"/>
                    </a:lnTo>
                    <a:lnTo>
                      <a:pt x="6" y="7"/>
                    </a:lnTo>
                    <a:lnTo>
                      <a:pt x="4" y="5"/>
                    </a:lnTo>
                    <a:lnTo>
                      <a:pt x="1" y="3"/>
                    </a:lnTo>
                    <a:lnTo>
                      <a:pt x="0" y="1"/>
                    </a:lnTo>
                    <a:lnTo>
                      <a:pt x="2"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318">
                <a:extLst>
                  <a:ext uri="{FF2B5EF4-FFF2-40B4-BE49-F238E27FC236}">
                    <a16:creationId xmlns:a16="http://schemas.microsoft.com/office/drawing/2014/main" id="{2446AB9E-1EB7-4308-BD0E-DEAE31C017A3}"/>
                  </a:ext>
                </a:extLst>
              </p:cNvPr>
              <p:cNvSpPr>
                <a:spLocks/>
              </p:cNvSpPr>
              <p:nvPr/>
            </p:nvSpPr>
            <p:spPr bwMode="auto">
              <a:xfrm>
                <a:off x="8737523" y="4188310"/>
                <a:ext cx="18653" cy="16580"/>
              </a:xfrm>
              <a:custGeom>
                <a:avLst/>
                <a:gdLst/>
                <a:ahLst/>
                <a:cxnLst>
                  <a:cxn ang="0">
                    <a:pos x="4" y="0"/>
                  </a:cxn>
                  <a:cxn ang="0">
                    <a:pos x="7" y="2"/>
                  </a:cxn>
                  <a:cxn ang="0">
                    <a:pos x="8" y="2"/>
                  </a:cxn>
                  <a:cxn ang="0">
                    <a:pos x="9" y="0"/>
                  </a:cxn>
                  <a:cxn ang="0">
                    <a:pos x="9" y="3"/>
                  </a:cxn>
                  <a:cxn ang="0">
                    <a:pos x="8" y="6"/>
                  </a:cxn>
                  <a:cxn ang="0">
                    <a:pos x="3" y="8"/>
                  </a:cxn>
                  <a:cxn ang="0">
                    <a:pos x="2" y="7"/>
                  </a:cxn>
                  <a:cxn ang="0">
                    <a:pos x="0" y="7"/>
                  </a:cxn>
                  <a:cxn ang="0">
                    <a:pos x="0" y="4"/>
                  </a:cxn>
                  <a:cxn ang="0">
                    <a:pos x="4" y="0"/>
                  </a:cxn>
                </a:cxnLst>
                <a:rect l="0" t="0" r="r" b="b"/>
                <a:pathLst>
                  <a:path w="9" h="8">
                    <a:moveTo>
                      <a:pt x="4" y="0"/>
                    </a:moveTo>
                    <a:lnTo>
                      <a:pt x="7" y="2"/>
                    </a:lnTo>
                    <a:lnTo>
                      <a:pt x="8" y="2"/>
                    </a:lnTo>
                    <a:lnTo>
                      <a:pt x="9" y="0"/>
                    </a:lnTo>
                    <a:lnTo>
                      <a:pt x="9" y="3"/>
                    </a:lnTo>
                    <a:lnTo>
                      <a:pt x="8" y="6"/>
                    </a:lnTo>
                    <a:lnTo>
                      <a:pt x="3" y="8"/>
                    </a:lnTo>
                    <a:lnTo>
                      <a:pt x="2" y="7"/>
                    </a:lnTo>
                    <a:lnTo>
                      <a:pt x="0" y="7"/>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3" name="Group 512">
              <a:extLst>
                <a:ext uri="{FF2B5EF4-FFF2-40B4-BE49-F238E27FC236}">
                  <a16:creationId xmlns:a16="http://schemas.microsoft.com/office/drawing/2014/main" id="{199B573B-2DF8-42BB-8868-C1CF36A54C25}"/>
                </a:ext>
              </a:extLst>
            </p:cNvPr>
            <p:cNvGrpSpPr/>
            <p:nvPr/>
          </p:nvGrpSpPr>
          <p:grpSpPr>
            <a:xfrm>
              <a:off x="6389342" y="1817332"/>
              <a:ext cx="3937813" cy="2901547"/>
              <a:chOff x="6389342" y="1817332"/>
              <a:chExt cx="3937813" cy="2901547"/>
            </a:xfrm>
            <a:grpFill/>
          </p:grpSpPr>
          <p:sp>
            <p:nvSpPr>
              <p:cNvPr id="550" name="Freeform 1297">
                <a:extLst>
                  <a:ext uri="{FF2B5EF4-FFF2-40B4-BE49-F238E27FC236}">
                    <a16:creationId xmlns:a16="http://schemas.microsoft.com/office/drawing/2014/main" id="{7D62B521-BE41-4B99-97E7-D157E5E8F840}"/>
                  </a:ext>
                </a:extLst>
              </p:cNvPr>
              <p:cNvSpPr>
                <a:spLocks/>
              </p:cNvSpPr>
              <p:nvPr/>
            </p:nvSpPr>
            <p:spPr bwMode="auto">
              <a:xfrm>
                <a:off x="7676385" y="4196600"/>
                <a:ext cx="47669" cy="95337"/>
              </a:xfrm>
              <a:custGeom>
                <a:avLst/>
                <a:gdLst/>
                <a:ahLst/>
                <a:cxnLst>
                  <a:cxn ang="0">
                    <a:pos x="5" y="0"/>
                  </a:cxn>
                  <a:cxn ang="0">
                    <a:pos x="10" y="7"/>
                  </a:cxn>
                  <a:cxn ang="0">
                    <a:pos x="17" y="13"/>
                  </a:cxn>
                  <a:cxn ang="0">
                    <a:pos x="22" y="19"/>
                  </a:cxn>
                  <a:cxn ang="0">
                    <a:pos x="23" y="28"/>
                  </a:cxn>
                  <a:cxn ang="0">
                    <a:pos x="23" y="32"/>
                  </a:cxn>
                  <a:cxn ang="0">
                    <a:pos x="22" y="35"/>
                  </a:cxn>
                  <a:cxn ang="0">
                    <a:pos x="17" y="43"/>
                  </a:cxn>
                  <a:cxn ang="0">
                    <a:pos x="14" y="44"/>
                  </a:cxn>
                  <a:cxn ang="0">
                    <a:pos x="10" y="46"/>
                  </a:cxn>
                  <a:cxn ang="0">
                    <a:pos x="7" y="44"/>
                  </a:cxn>
                  <a:cxn ang="0">
                    <a:pos x="4" y="43"/>
                  </a:cxn>
                  <a:cxn ang="0">
                    <a:pos x="2" y="41"/>
                  </a:cxn>
                  <a:cxn ang="0">
                    <a:pos x="0" y="37"/>
                  </a:cxn>
                  <a:cxn ang="0">
                    <a:pos x="0" y="34"/>
                  </a:cxn>
                  <a:cxn ang="0">
                    <a:pos x="2" y="23"/>
                  </a:cxn>
                  <a:cxn ang="0">
                    <a:pos x="4" y="12"/>
                  </a:cxn>
                  <a:cxn ang="0">
                    <a:pos x="5" y="0"/>
                  </a:cxn>
                </a:cxnLst>
                <a:rect l="0" t="0" r="r" b="b"/>
                <a:pathLst>
                  <a:path w="23" h="46">
                    <a:moveTo>
                      <a:pt x="5" y="0"/>
                    </a:moveTo>
                    <a:lnTo>
                      <a:pt x="10" y="7"/>
                    </a:lnTo>
                    <a:lnTo>
                      <a:pt x="17" y="13"/>
                    </a:lnTo>
                    <a:lnTo>
                      <a:pt x="22" y="19"/>
                    </a:lnTo>
                    <a:lnTo>
                      <a:pt x="23" y="28"/>
                    </a:lnTo>
                    <a:lnTo>
                      <a:pt x="23" y="32"/>
                    </a:lnTo>
                    <a:lnTo>
                      <a:pt x="22" y="35"/>
                    </a:lnTo>
                    <a:lnTo>
                      <a:pt x="17" y="43"/>
                    </a:lnTo>
                    <a:lnTo>
                      <a:pt x="14" y="44"/>
                    </a:lnTo>
                    <a:lnTo>
                      <a:pt x="10" y="46"/>
                    </a:lnTo>
                    <a:lnTo>
                      <a:pt x="7" y="44"/>
                    </a:lnTo>
                    <a:lnTo>
                      <a:pt x="4" y="43"/>
                    </a:lnTo>
                    <a:lnTo>
                      <a:pt x="2" y="41"/>
                    </a:lnTo>
                    <a:lnTo>
                      <a:pt x="0" y="37"/>
                    </a:lnTo>
                    <a:lnTo>
                      <a:pt x="0" y="34"/>
                    </a:lnTo>
                    <a:lnTo>
                      <a:pt x="2" y="23"/>
                    </a:lnTo>
                    <a:lnTo>
                      <a:pt x="4" y="1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1298">
                <a:extLst>
                  <a:ext uri="{FF2B5EF4-FFF2-40B4-BE49-F238E27FC236}">
                    <a16:creationId xmlns:a16="http://schemas.microsoft.com/office/drawing/2014/main" id="{B5A8E79E-05EC-40DC-94A8-8754BCCE4565}"/>
                  </a:ext>
                </a:extLst>
              </p:cNvPr>
              <p:cNvSpPr>
                <a:spLocks/>
              </p:cNvSpPr>
              <p:nvPr/>
            </p:nvSpPr>
            <p:spPr bwMode="auto">
              <a:xfrm>
                <a:off x="8051513" y="4296082"/>
                <a:ext cx="254922" cy="275648"/>
              </a:xfrm>
              <a:custGeom>
                <a:avLst/>
                <a:gdLst/>
                <a:ahLst/>
                <a:cxnLst>
                  <a:cxn ang="0">
                    <a:pos x="5" y="0"/>
                  </a:cxn>
                  <a:cxn ang="0">
                    <a:pos x="9" y="3"/>
                  </a:cxn>
                  <a:cxn ang="0">
                    <a:pos x="24" y="4"/>
                  </a:cxn>
                  <a:cxn ang="0">
                    <a:pos x="34" y="11"/>
                  </a:cxn>
                  <a:cxn ang="0">
                    <a:pos x="40" y="20"/>
                  </a:cxn>
                  <a:cxn ang="0">
                    <a:pos x="41" y="21"/>
                  </a:cxn>
                  <a:cxn ang="0">
                    <a:pos x="46" y="23"/>
                  </a:cxn>
                  <a:cxn ang="0">
                    <a:pos x="54" y="29"/>
                  </a:cxn>
                  <a:cxn ang="0">
                    <a:pos x="64" y="39"/>
                  </a:cxn>
                  <a:cxn ang="0">
                    <a:pos x="80" y="49"/>
                  </a:cxn>
                  <a:cxn ang="0">
                    <a:pos x="85" y="50"/>
                  </a:cxn>
                  <a:cxn ang="0">
                    <a:pos x="93" y="57"/>
                  </a:cxn>
                  <a:cxn ang="0">
                    <a:pos x="92" y="60"/>
                  </a:cxn>
                  <a:cxn ang="0">
                    <a:pos x="95" y="62"/>
                  </a:cxn>
                  <a:cxn ang="0">
                    <a:pos x="99" y="65"/>
                  </a:cxn>
                  <a:cxn ang="0">
                    <a:pos x="98" y="72"/>
                  </a:cxn>
                  <a:cxn ang="0">
                    <a:pos x="105" y="76"/>
                  </a:cxn>
                  <a:cxn ang="0">
                    <a:pos x="107" y="83"/>
                  </a:cxn>
                  <a:cxn ang="0">
                    <a:pos x="110" y="87"/>
                  </a:cxn>
                  <a:cxn ang="0">
                    <a:pos x="114" y="91"/>
                  </a:cxn>
                  <a:cxn ang="0">
                    <a:pos x="120" y="94"/>
                  </a:cxn>
                  <a:cxn ang="0">
                    <a:pos x="123" y="98"/>
                  </a:cxn>
                  <a:cxn ang="0">
                    <a:pos x="120" y="117"/>
                  </a:cxn>
                  <a:cxn ang="0">
                    <a:pos x="118" y="131"/>
                  </a:cxn>
                  <a:cxn ang="0">
                    <a:pos x="114" y="133"/>
                  </a:cxn>
                  <a:cxn ang="0">
                    <a:pos x="107" y="131"/>
                  </a:cxn>
                  <a:cxn ang="0">
                    <a:pos x="102" y="125"/>
                  </a:cxn>
                  <a:cxn ang="0">
                    <a:pos x="100" y="122"/>
                  </a:cxn>
                  <a:cxn ang="0">
                    <a:pos x="70" y="96"/>
                  </a:cxn>
                  <a:cxn ang="0">
                    <a:pos x="62" y="79"/>
                  </a:cxn>
                  <a:cxn ang="0">
                    <a:pos x="55" y="69"/>
                  </a:cxn>
                  <a:cxn ang="0">
                    <a:pos x="54" y="65"/>
                  </a:cxn>
                  <a:cxn ang="0">
                    <a:pos x="48" y="64"/>
                  </a:cxn>
                  <a:cxn ang="0">
                    <a:pos x="44" y="58"/>
                  </a:cxn>
                  <a:cxn ang="0">
                    <a:pos x="41" y="49"/>
                  </a:cxn>
                  <a:cxn ang="0">
                    <a:pos x="38" y="43"/>
                  </a:cxn>
                  <a:cxn ang="0">
                    <a:pos x="26" y="35"/>
                  </a:cxn>
                  <a:cxn ang="0">
                    <a:pos x="24" y="29"/>
                  </a:cxn>
                  <a:cxn ang="0">
                    <a:pos x="20" y="23"/>
                  </a:cxn>
                  <a:cxn ang="0">
                    <a:pos x="16" y="20"/>
                  </a:cxn>
                  <a:cxn ang="0">
                    <a:pos x="9" y="19"/>
                  </a:cxn>
                  <a:cxn ang="0">
                    <a:pos x="3" y="9"/>
                  </a:cxn>
                  <a:cxn ang="0">
                    <a:pos x="0" y="0"/>
                  </a:cxn>
                </a:cxnLst>
                <a:rect l="0" t="0" r="r" b="b"/>
                <a:pathLst>
                  <a:path w="123" h="133">
                    <a:moveTo>
                      <a:pt x="0" y="0"/>
                    </a:moveTo>
                    <a:lnTo>
                      <a:pt x="5" y="0"/>
                    </a:lnTo>
                    <a:lnTo>
                      <a:pt x="6" y="1"/>
                    </a:lnTo>
                    <a:lnTo>
                      <a:pt x="9" y="3"/>
                    </a:lnTo>
                    <a:lnTo>
                      <a:pt x="10" y="4"/>
                    </a:lnTo>
                    <a:lnTo>
                      <a:pt x="24" y="4"/>
                    </a:lnTo>
                    <a:lnTo>
                      <a:pt x="29" y="6"/>
                    </a:lnTo>
                    <a:lnTo>
                      <a:pt x="34" y="11"/>
                    </a:lnTo>
                    <a:lnTo>
                      <a:pt x="39" y="19"/>
                    </a:lnTo>
                    <a:lnTo>
                      <a:pt x="40" y="20"/>
                    </a:lnTo>
                    <a:lnTo>
                      <a:pt x="41" y="20"/>
                    </a:lnTo>
                    <a:lnTo>
                      <a:pt x="41" y="21"/>
                    </a:lnTo>
                    <a:lnTo>
                      <a:pt x="43" y="21"/>
                    </a:lnTo>
                    <a:lnTo>
                      <a:pt x="46" y="23"/>
                    </a:lnTo>
                    <a:lnTo>
                      <a:pt x="50" y="25"/>
                    </a:lnTo>
                    <a:lnTo>
                      <a:pt x="54" y="29"/>
                    </a:lnTo>
                    <a:lnTo>
                      <a:pt x="56" y="33"/>
                    </a:lnTo>
                    <a:lnTo>
                      <a:pt x="64" y="39"/>
                    </a:lnTo>
                    <a:lnTo>
                      <a:pt x="70" y="45"/>
                    </a:lnTo>
                    <a:lnTo>
                      <a:pt x="80" y="49"/>
                    </a:lnTo>
                    <a:lnTo>
                      <a:pt x="83" y="50"/>
                    </a:lnTo>
                    <a:lnTo>
                      <a:pt x="85" y="50"/>
                    </a:lnTo>
                    <a:lnTo>
                      <a:pt x="89" y="53"/>
                    </a:lnTo>
                    <a:lnTo>
                      <a:pt x="93" y="57"/>
                    </a:lnTo>
                    <a:lnTo>
                      <a:pt x="93" y="59"/>
                    </a:lnTo>
                    <a:lnTo>
                      <a:pt x="92" y="60"/>
                    </a:lnTo>
                    <a:lnTo>
                      <a:pt x="92" y="62"/>
                    </a:lnTo>
                    <a:lnTo>
                      <a:pt x="95" y="62"/>
                    </a:lnTo>
                    <a:lnTo>
                      <a:pt x="98" y="63"/>
                    </a:lnTo>
                    <a:lnTo>
                      <a:pt x="99" y="65"/>
                    </a:lnTo>
                    <a:lnTo>
                      <a:pt x="98" y="69"/>
                    </a:lnTo>
                    <a:lnTo>
                      <a:pt x="98" y="72"/>
                    </a:lnTo>
                    <a:lnTo>
                      <a:pt x="102" y="76"/>
                    </a:lnTo>
                    <a:lnTo>
                      <a:pt x="105" y="76"/>
                    </a:lnTo>
                    <a:lnTo>
                      <a:pt x="105" y="79"/>
                    </a:lnTo>
                    <a:lnTo>
                      <a:pt x="107" y="83"/>
                    </a:lnTo>
                    <a:lnTo>
                      <a:pt x="108" y="86"/>
                    </a:lnTo>
                    <a:lnTo>
                      <a:pt x="110" y="87"/>
                    </a:lnTo>
                    <a:lnTo>
                      <a:pt x="112" y="89"/>
                    </a:lnTo>
                    <a:lnTo>
                      <a:pt x="114" y="91"/>
                    </a:lnTo>
                    <a:lnTo>
                      <a:pt x="115" y="92"/>
                    </a:lnTo>
                    <a:lnTo>
                      <a:pt x="120" y="94"/>
                    </a:lnTo>
                    <a:lnTo>
                      <a:pt x="122" y="96"/>
                    </a:lnTo>
                    <a:lnTo>
                      <a:pt x="123" y="98"/>
                    </a:lnTo>
                    <a:lnTo>
                      <a:pt x="123" y="116"/>
                    </a:lnTo>
                    <a:lnTo>
                      <a:pt x="120" y="117"/>
                    </a:lnTo>
                    <a:lnTo>
                      <a:pt x="120" y="130"/>
                    </a:lnTo>
                    <a:lnTo>
                      <a:pt x="118" y="131"/>
                    </a:lnTo>
                    <a:lnTo>
                      <a:pt x="117" y="132"/>
                    </a:lnTo>
                    <a:lnTo>
                      <a:pt x="114" y="133"/>
                    </a:lnTo>
                    <a:lnTo>
                      <a:pt x="108" y="133"/>
                    </a:lnTo>
                    <a:lnTo>
                      <a:pt x="107" y="131"/>
                    </a:lnTo>
                    <a:lnTo>
                      <a:pt x="103" y="127"/>
                    </a:lnTo>
                    <a:lnTo>
                      <a:pt x="102" y="125"/>
                    </a:lnTo>
                    <a:lnTo>
                      <a:pt x="100" y="123"/>
                    </a:lnTo>
                    <a:lnTo>
                      <a:pt x="100" y="122"/>
                    </a:lnTo>
                    <a:lnTo>
                      <a:pt x="78" y="104"/>
                    </a:lnTo>
                    <a:lnTo>
                      <a:pt x="70" y="96"/>
                    </a:lnTo>
                    <a:lnTo>
                      <a:pt x="67" y="88"/>
                    </a:lnTo>
                    <a:lnTo>
                      <a:pt x="62" y="79"/>
                    </a:lnTo>
                    <a:lnTo>
                      <a:pt x="58" y="72"/>
                    </a:lnTo>
                    <a:lnTo>
                      <a:pt x="55" y="69"/>
                    </a:lnTo>
                    <a:lnTo>
                      <a:pt x="54" y="69"/>
                    </a:lnTo>
                    <a:lnTo>
                      <a:pt x="54" y="65"/>
                    </a:lnTo>
                    <a:lnTo>
                      <a:pt x="53" y="64"/>
                    </a:lnTo>
                    <a:lnTo>
                      <a:pt x="48" y="64"/>
                    </a:lnTo>
                    <a:lnTo>
                      <a:pt x="45" y="62"/>
                    </a:lnTo>
                    <a:lnTo>
                      <a:pt x="44" y="58"/>
                    </a:lnTo>
                    <a:lnTo>
                      <a:pt x="44" y="54"/>
                    </a:lnTo>
                    <a:lnTo>
                      <a:pt x="41" y="49"/>
                    </a:lnTo>
                    <a:lnTo>
                      <a:pt x="40" y="45"/>
                    </a:lnTo>
                    <a:lnTo>
                      <a:pt x="38" y="43"/>
                    </a:lnTo>
                    <a:lnTo>
                      <a:pt x="28" y="38"/>
                    </a:lnTo>
                    <a:lnTo>
                      <a:pt x="26" y="35"/>
                    </a:lnTo>
                    <a:lnTo>
                      <a:pt x="25" y="32"/>
                    </a:lnTo>
                    <a:lnTo>
                      <a:pt x="24" y="29"/>
                    </a:lnTo>
                    <a:lnTo>
                      <a:pt x="21" y="26"/>
                    </a:lnTo>
                    <a:lnTo>
                      <a:pt x="20" y="23"/>
                    </a:lnTo>
                    <a:lnTo>
                      <a:pt x="19" y="21"/>
                    </a:lnTo>
                    <a:lnTo>
                      <a:pt x="16" y="20"/>
                    </a:lnTo>
                    <a:lnTo>
                      <a:pt x="11" y="20"/>
                    </a:lnTo>
                    <a:lnTo>
                      <a:pt x="9" y="19"/>
                    </a:lnTo>
                    <a:lnTo>
                      <a:pt x="8" y="16"/>
                    </a:lnTo>
                    <a:lnTo>
                      <a:pt x="3"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1299">
                <a:extLst>
                  <a:ext uri="{FF2B5EF4-FFF2-40B4-BE49-F238E27FC236}">
                    <a16:creationId xmlns:a16="http://schemas.microsoft.com/office/drawing/2014/main" id="{0481F8BF-D159-470E-90CD-C80D8CD4B354}"/>
                  </a:ext>
                </a:extLst>
              </p:cNvPr>
              <p:cNvSpPr>
                <a:spLocks/>
              </p:cNvSpPr>
              <p:nvPr/>
            </p:nvSpPr>
            <p:spPr bwMode="auto">
              <a:xfrm>
                <a:off x="8378974" y="4262922"/>
                <a:ext cx="244559" cy="267357"/>
              </a:xfrm>
              <a:custGeom>
                <a:avLst/>
                <a:gdLst/>
                <a:ahLst/>
                <a:cxnLst>
                  <a:cxn ang="0">
                    <a:pos x="97" y="0"/>
                  </a:cxn>
                  <a:cxn ang="0">
                    <a:pos x="100" y="2"/>
                  </a:cxn>
                  <a:cxn ang="0">
                    <a:pos x="108" y="16"/>
                  </a:cxn>
                  <a:cxn ang="0">
                    <a:pos x="113" y="17"/>
                  </a:cxn>
                  <a:cxn ang="0">
                    <a:pos x="118" y="19"/>
                  </a:cxn>
                  <a:cxn ang="0">
                    <a:pos x="117" y="24"/>
                  </a:cxn>
                  <a:cxn ang="0">
                    <a:pos x="109" y="25"/>
                  </a:cxn>
                  <a:cxn ang="0">
                    <a:pos x="111" y="29"/>
                  </a:cxn>
                  <a:cxn ang="0">
                    <a:pos x="107" y="30"/>
                  </a:cxn>
                  <a:cxn ang="0">
                    <a:pos x="100" y="34"/>
                  </a:cxn>
                  <a:cxn ang="0">
                    <a:pos x="100" y="36"/>
                  </a:cxn>
                  <a:cxn ang="0">
                    <a:pos x="98" y="40"/>
                  </a:cxn>
                  <a:cxn ang="0">
                    <a:pos x="104" y="55"/>
                  </a:cxn>
                  <a:cxn ang="0">
                    <a:pos x="116" y="66"/>
                  </a:cxn>
                  <a:cxn ang="0">
                    <a:pos x="103" y="71"/>
                  </a:cxn>
                  <a:cxn ang="0">
                    <a:pos x="99" y="81"/>
                  </a:cxn>
                  <a:cxn ang="0">
                    <a:pos x="95" y="90"/>
                  </a:cxn>
                  <a:cxn ang="0">
                    <a:pos x="93" y="95"/>
                  </a:cxn>
                  <a:cxn ang="0">
                    <a:pos x="87" y="105"/>
                  </a:cxn>
                  <a:cxn ang="0">
                    <a:pos x="89" y="112"/>
                  </a:cxn>
                  <a:cxn ang="0">
                    <a:pos x="85" y="118"/>
                  </a:cxn>
                  <a:cxn ang="0">
                    <a:pos x="84" y="123"/>
                  </a:cxn>
                  <a:cxn ang="0">
                    <a:pos x="77" y="128"/>
                  </a:cxn>
                  <a:cxn ang="0">
                    <a:pos x="69" y="129"/>
                  </a:cxn>
                  <a:cxn ang="0">
                    <a:pos x="65" y="125"/>
                  </a:cxn>
                  <a:cxn ang="0">
                    <a:pos x="62" y="123"/>
                  </a:cxn>
                  <a:cxn ang="0">
                    <a:pos x="55" y="119"/>
                  </a:cxn>
                  <a:cxn ang="0">
                    <a:pos x="45" y="118"/>
                  </a:cxn>
                  <a:cxn ang="0">
                    <a:pos x="42" y="122"/>
                  </a:cxn>
                  <a:cxn ang="0">
                    <a:pos x="34" y="120"/>
                  </a:cxn>
                  <a:cxn ang="0">
                    <a:pos x="30" y="114"/>
                  </a:cxn>
                  <a:cxn ang="0">
                    <a:pos x="25" y="115"/>
                  </a:cxn>
                  <a:cxn ang="0">
                    <a:pos x="15" y="110"/>
                  </a:cxn>
                  <a:cxn ang="0">
                    <a:pos x="14" y="99"/>
                  </a:cxn>
                  <a:cxn ang="0">
                    <a:pos x="11" y="90"/>
                  </a:cxn>
                  <a:cxn ang="0">
                    <a:pos x="6" y="89"/>
                  </a:cxn>
                  <a:cxn ang="0">
                    <a:pos x="1" y="79"/>
                  </a:cxn>
                  <a:cxn ang="0">
                    <a:pos x="0" y="73"/>
                  </a:cxn>
                  <a:cxn ang="0">
                    <a:pos x="3" y="68"/>
                  </a:cxn>
                  <a:cxn ang="0">
                    <a:pos x="21" y="66"/>
                  </a:cxn>
                  <a:cxn ang="0">
                    <a:pos x="28" y="56"/>
                  </a:cxn>
                  <a:cxn ang="0">
                    <a:pos x="30" y="53"/>
                  </a:cxn>
                  <a:cxn ang="0">
                    <a:pos x="34" y="48"/>
                  </a:cxn>
                  <a:cxn ang="0">
                    <a:pos x="43" y="46"/>
                  </a:cxn>
                  <a:cxn ang="0">
                    <a:pos x="50" y="39"/>
                  </a:cxn>
                  <a:cxn ang="0">
                    <a:pos x="52" y="36"/>
                  </a:cxn>
                  <a:cxn ang="0">
                    <a:pos x="58" y="31"/>
                  </a:cxn>
                  <a:cxn ang="0">
                    <a:pos x="59" y="30"/>
                  </a:cxn>
                  <a:cxn ang="0">
                    <a:pos x="62" y="26"/>
                  </a:cxn>
                  <a:cxn ang="0">
                    <a:pos x="72" y="24"/>
                  </a:cxn>
                  <a:cxn ang="0">
                    <a:pos x="75" y="21"/>
                  </a:cxn>
                  <a:cxn ang="0">
                    <a:pos x="89" y="2"/>
                  </a:cxn>
                </a:cxnLst>
                <a:rect l="0" t="0" r="r" b="b"/>
                <a:pathLst>
                  <a:path w="118" h="129">
                    <a:moveTo>
                      <a:pt x="94" y="0"/>
                    </a:moveTo>
                    <a:lnTo>
                      <a:pt x="97" y="0"/>
                    </a:lnTo>
                    <a:lnTo>
                      <a:pt x="99" y="1"/>
                    </a:lnTo>
                    <a:lnTo>
                      <a:pt x="100" y="2"/>
                    </a:lnTo>
                    <a:lnTo>
                      <a:pt x="100" y="12"/>
                    </a:lnTo>
                    <a:lnTo>
                      <a:pt x="108" y="16"/>
                    </a:lnTo>
                    <a:lnTo>
                      <a:pt x="111" y="16"/>
                    </a:lnTo>
                    <a:lnTo>
                      <a:pt x="113" y="17"/>
                    </a:lnTo>
                    <a:lnTo>
                      <a:pt x="116" y="17"/>
                    </a:lnTo>
                    <a:lnTo>
                      <a:pt x="118" y="19"/>
                    </a:lnTo>
                    <a:lnTo>
                      <a:pt x="118" y="22"/>
                    </a:lnTo>
                    <a:lnTo>
                      <a:pt x="117" y="24"/>
                    </a:lnTo>
                    <a:lnTo>
                      <a:pt x="111" y="24"/>
                    </a:lnTo>
                    <a:lnTo>
                      <a:pt x="109" y="25"/>
                    </a:lnTo>
                    <a:lnTo>
                      <a:pt x="109" y="29"/>
                    </a:lnTo>
                    <a:lnTo>
                      <a:pt x="111" y="29"/>
                    </a:lnTo>
                    <a:lnTo>
                      <a:pt x="109" y="30"/>
                    </a:lnTo>
                    <a:lnTo>
                      <a:pt x="107" y="30"/>
                    </a:lnTo>
                    <a:lnTo>
                      <a:pt x="102" y="32"/>
                    </a:lnTo>
                    <a:lnTo>
                      <a:pt x="100" y="34"/>
                    </a:lnTo>
                    <a:lnTo>
                      <a:pt x="99" y="34"/>
                    </a:lnTo>
                    <a:lnTo>
                      <a:pt x="100" y="36"/>
                    </a:lnTo>
                    <a:lnTo>
                      <a:pt x="100" y="37"/>
                    </a:lnTo>
                    <a:lnTo>
                      <a:pt x="98" y="40"/>
                    </a:lnTo>
                    <a:lnTo>
                      <a:pt x="99" y="46"/>
                    </a:lnTo>
                    <a:lnTo>
                      <a:pt x="104" y="55"/>
                    </a:lnTo>
                    <a:lnTo>
                      <a:pt x="109" y="63"/>
                    </a:lnTo>
                    <a:lnTo>
                      <a:pt x="116" y="66"/>
                    </a:lnTo>
                    <a:lnTo>
                      <a:pt x="113" y="71"/>
                    </a:lnTo>
                    <a:lnTo>
                      <a:pt x="103" y="71"/>
                    </a:lnTo>
                    <a:lnTo>
                      <a:pt x="100" y="76"/>
                    </a:lnTo>
                    <a:lnTo>
                      <a:pt x="99" y="81"/>
                    </a:lnTo>
                    <a:lnTo>
                      <a:pt x="98" y="85"/>
                    </a:lnTo>
                    <a:lnTo>
                      <a:pt x="95" y="90"/>
                    </a:lnTo>
                    <a:lnTo>
                      <a:pt x="95" y="94"/>
                    </a:lnTo>
                    <a:lnTo>
                      <a:pt x="93" y="95"/>
                    </a:lnTo>
                    <a:lnTo>
                      <a:pt x="87" y="102"/>
                    </a:lnTo>
                    <a:lnTo>
                      <a:pt x="87" y="105"/>
                    </a:lnTo>
                    <a:lnTo>
                      <a:pt x="89" y="108"/>
                    </a:lnTo>
                    <a:lnTo>
                      <a:pt x="89" y="112"/>
                    </a:lnTo>
                    <a:lnTo>
                      <a:pt x="88" y="114"/>
                    </a:lnTo>
                    <a:lnTo>
                      <a:pt x="85" y="118"/>
                    </a:lnTo>
                    <a:lnTo>
                      <a:pt x="84" y="120"/>
                    </a:lnTo>
                    <a:lnTo>
                      <a:pt x="84" y="123"/>
                    </a:lnTo>
                    <a:lnTo>
                      <a:pt x="80" y="124"/>
                    </a:lnTo>
                    <a:lnTo>
                      <a:pt x="77" y="128"/>
                    </a:lnTo>
                    <a:lnTo>
                      <a:pt x="74" y="129"/>
                    </a:lnTo>
                    <a:lnTo>
                      <a:pt x="69" y="129"/>
                    </a:lnTo>
                    <a:lnTo>
                      <a:pt x="67" y="128"/>
                    </a:lnTo>
                    <a:lnTo>
                      <a:pt x="65" y="125"/>
                    </a:lnTo>
                    <a:lnTo>
                      <a:pt x="65" y="124"/>
                    </a:lnTo>
                    <a:lnTo>
                      <a:pt x="62" y="123"/>
                    </a:lnTo>
                    <a:lnTo>
                      <a:pt x="59" y="122"/>
                    </a:lnTo>
                    <a:lnTo>
                      <a:pt x="55" y="119"/>
                    </a:lnTo>
                    <a:lnTo>
                      <a:pt x="52" y="118"/>
                    </a:lnTo>
                    <a:lnTo>
                      <a:pt x="45" y="118"/>
                    </a:lnTo>
                    <a:lnTo>
                      <a:pt x="44" y="120"/>
                    </a:lnTo>
                    <a:lnTo>
                      <a:pt x="42" y="122"/>
                    </a:lnTo>
                    <a:lnTo>
                      <a:pt x="37" y="122"/>
                    </a:lnTo>
                    <a:lnTo>
                      <a:pt x="34" y="120"/>
                    </a:lnTo>
                    <a:lnTo>
                      <a:pt x="34" y="114"/>
                    </a:lnTo>
                    <a:lnTo>
                      <a:pt x="30" y="114"/>
                    </a:lnTo>
                    <a:lnTo>
                      <a:pt x="28" y="115"/>
                    </a:lnTo>
                    <a:lnTo>
                      <a:pt x="25" y="115"/>
                    </a:lnTo>
                    <a:lnTo>
                      <a:pt x="19" y="114"/>
                    </a:lnTo>
                    <a:lnTo>
                      <a:pt x="15" y="110"/>
                    </a:lnTo>
                    <a:lnTo>
                      <a:pt x="14" y="105"/>
                    </a:lnTo>
                    <a:lnTo>
                      <a:pt x="14" y="99"/>
                    </a:lnTo>
                    <a:lnTo>
                      <a:pt x="11" y="94"/>
                    </a:lnTo>
                    <a:lnTo>
                      <a:pt x="11" y="90"/>
                    </a:lnTo>
                    <a:lnTo>
                      <a:pt x="10" y="89"/>
                    </a:lnTo>
                    <a:lnTo>
                      <a:pt x="6" y="89"/>
                    </a:lnTo>
                    <a:lnTo>
                      <a:pt x="4" y="87"/>
                    </a:lnTo>
                    <a:lnTo>
                      <a:pt x="1" y="79"/>
                    </a:lnTo>
                    <a:lnTo>
                      <a:pt x="1" y="76"/>
                    </a:lnTo>
                    <a:lnTo>
                      <a:pt x="0" y="73"/>
                    </a:lnTo>
                    <a:lnTo>
                      <a:pt x="0" y="69"/>
                    </a:lnTo>
                    <a:lnTo>
                      <a:pt x="3" y="68"/>
                    </a:lnTo>
                    <a:lnTo>
                      <a:pt x="19" y="68"/>
                    </a:lnTo>
                    <a:lnTo>
                      <a:pt x="21" y="66"/>
                    </a:lnTo>
                    <a:lnTo>
                      <a:pt x="24" y="64"/>
                    </a:lnTo>
                    <a:lnTo>
                      <a:pt x="28" y="56"/>
                    </a:lnTo>
                    <a:lnTo>
                      <a:pt x="28" y="54"/>
                    </a:lnTo>
                    <a:lnTo>
                      <a:pt x="30" y="53"/>
                    </a:lnTo>
                    <a:lnTo>
                      <a:pt x="31" y="50"/>
                    </a:lnTo>
                    <a:lnTo>
                      <a:pt x="34" y="48"/>
                    </a:lnTo>
                    <a:lnTo>
                      <a:pt x="37" y="46"/>
                    </a:lnTo>
                    <a:lnTo>
                      <a:pt x="43" y="46"/>
                    </a:lnTo>
                    <a:lnTo>
                      <a:pt x="48" y="44"/>
                    </a:lnTo>
                    <a:lnTo>
                      <a:pt x="50" y="39"/>
                    </a:lnTo>
                    <a:lnTo>
                      <a:pt x="52" y="37"/>
                    </a:lnTo>
                    <a:lnTo>
                      <a:pt x="52" y="36"/>
                    </a:lnTo>
                    <a:lnTo>
                      <a:pt x="57" y="31"/>
                    </a:lnTo>
                    <a:lnTo>
                      <a:pt x="58" y="31"/>
                    </a:lnTo>
                    <a:lnTo>
                      <a:pt x="58" y="30"/>
                    </a:lnTo>
                    <a:lnTo>
                      <a:pt x="59" y="30"/>
                    </a:lnTo>
                    <a:lnTo>
                      <a:pt x="60" y="29"/>
                    </a:lnTo>
                    <a:lnTo>
                      <a:pt x="62" y="26"/>
                    </a:lnTo>
                    <a:lnTo>
                      <a:pt x="67" y="24"/>
                    </a:lnTo>
                    <a:lnTo>
                      <a:pt x="72" y="24"/>
                    </a:lnTo>
                    <a:lnTo>
                      <a:pt x="74" y="22"/>
                    </a:lnTo>
                    <a:lnTo>
                      <a:pt x="75" y="21"/>
                    </a:lnTo>
                    <a:lnTo>
                      <a:pt x="79" y="15"/>
                    </a:lnTo>
                    <a:lnTo>
                      <a:pt x="89" y="2"/>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1300">
                <a:extLst>
                  <a:ext uri="{FF2B5EF4-FFF2-40B4-BE49-F238E27FC236}">
                    <a16:creationId xmlns:a16="http://schemas.microsoft.com/office/drawing/2014/main" id="{21326CA5-C886-4E0C-9BF1-6CAC3C9BE2F6}"/>
                  </a:ext>
                </a:extLst>
              </p:cNvPr>
              <p:cNvSpPr>
                <a:spLocks/>
              </p:cNvSpPr>
              <p:nvPr/>
            </p:nvSpPr>
            <p:spPr bwMode="auto">
              <a:xfrm>
                <a:off x="8615242" y="4389347"/>
                <a:ext cx="151296" cy="180311"/>
              </a:xfrm>
              <a:custGeom>
                <a:avLst/>
                <a:gdLst/>
                <a:ahLst/>
                <a:cxnLst>
                  <a:cxn ang="0">
                    <a:pos x="73" y="0"/>
                  </a:cxn>
                  <a:cxn ang="0">
                    <a:pos x="72" y="4"/>
                  </a:cxn>
                  <a:cxn ang="0">
                    <a:pos x="67" y="14"/>
                  </a:cxn>
                  <a:cxn ang="0">
                    <a:pos x="55" y="17"/>
                  </a:cxn>
                  <a:cxn ang="0">
                    <a:pos x="49" y="14"/>
                  </a:cxn>
                  <a:cxn ang="0">
                    <a:pos x="38" y="15"/>
                  </a:cxn>
                  <a:cxn ang="0">
                    <a:pos x="19" y="17"/>
                  </a:cxn>
                  <a:cxn ang="0">
                    <a:pos x="17" y="19"/>
                  </a:cxn>
                  <a:cxn ang="0">
                    <a:pos x="19" y="33"/>
                  </a:cxn>
                  <a:cxn ang="0">
                    <a:pos x="27" y="36"/>
                  </a:cxn>
                  <a:cxn ang="0">
                    <a:pos x="30" y="33"/>
                  </a:cxn>
                  <a:cxn ang="0">
                    <a:pos x="49" y="27"/>
                  </a:cxn>
                  <a:cxn ang="0">
                    <a:pos x="53" y="29"/>
                  </a:cxn>
                  <a:cxn ang="0">
                    <a:pos x="43" y="37"/>
                  </a:cxn>
                  <a:cxn ang="0">
                    <a:pos x="32" y="42"/>
                  </a:cxn>
                  <a:cxn ang="0">
                    <a:pos x="33" y="46"/>
                  </a:cxn>
                  <a:cxn ang="0">
                    <a:pos x="37" y="52"/>
                  </a:cxn>
                  <a:cxn ang="0">
                    <a:pos x="40" y="57"/>
                  </a:cxn>
                  <a:cxn ang="0">
                    <a:pos x="39" y="61"/>
                  </a:cxn>
                  <a:cxn ang="0">
                    <a:pos x="40" y="64"/>
                  </a:cxn>
                  <a:cxn ang="0">
                    <a:pos x="44" y="68"/>
                  </a:cxn>
                  <a:cxn ang="0">
                    <a:pos x="45" y="70"/>
                  </a:cxn>
                  <a:cxn ang="0">
                    <a:pos x="42" y="72"/>
                  </a:cxn>
                  <a:cxn ang="0">
                    <a:pos x="38" y="75"/>
                  </a:cxn>
                  <a:cxn ang="0">
                    <a:pos x="37" y="77"/>
                  </a:cxn>
                  <a:cxn ang="0">
                    <a:pos x="32" y="73"/>
                  </a:cxn>
                  <a:cxn ang="0">
                    <a:pos x="27" y="66"/>
                  </a:cxn>
                  <a:cxn ang="0">
                    <a:pos x="27" y="52"/>
                  </a:cxn>
                  <a:cxn ang="0">
                    <a:pos x="19" y="53"/>
                  </a:cxn>
                  <a:cxn ang="0">
                    <a:pos x="17" y="57"/>
                  </a:cxn>
                  <a:cxn ang="0">
                    <a:pos x="20" y="67"/>
                  </a:cxn>
                  <a:cxn ang="0">
                    <a:pos x="19" y="78"/>
                  </a:cxn>
                  <a:cxn ang="0">
                    <a:pos x="18" y="85"/>
                  </a:cxn>
                  <a:cxn ang="0">
                    <a:pos x="14" y="87"/>
                  </a:cxn>
                  <a:cxn ang="0">
                    <a:pos x="10" y="85"/>
                  </a:cxn>
                  <a:cxn ang="0">
                    <a:pos x="8" y="81"/>
                  </a:cxn>
                  <a:cxn ang="0">
                    <a:pos x="4" y="62"/>
                  </a:cxn>
                  <a:cxn ang="0">
                    <a:pos x="0" y="59"/>
                  </a:cxn>
                  <a:cxn ang="0">
                    <a:pos x="2" y="49"/>
                  </a:cxn>
                  <a:cxn ang="0">
                    <a:pos x="7" y="34"/>
                  </a:cxn>
                  <a:cxn ang="0">
                    <a:pos x="10" y="28"/>
                  </a:cxn>
                  <a:cxn ang="0">
                    <a:pos x="14" y="13"/>
                  </a:cxn>
                  <a:cxn ang="0">
                    <a:pos x="27" y="5"/>
                  </a:cxn>
                  <a:cxn ang="0">
                    <a:pos x="58" y="10"/>
                  </a:cxn>
                  <a:cxn ang="0">
                    <a:pos x="71" y="0"/>
                  </a:cxn>
                </a:cxnLst>
                <a:rect l="0" t="0" r="r" b="b"/>
                <a:pathLst>
                  <a:path w="73" h="87">
                    <a:moveTo>
                      <a:pt x="71" y="0"/>
                    </a:moveTo>
                    <a:lnTo>
                      <a:pt x="73" y="0"/>
                    </a:lnTo>
                    <a:lnTo>
                      <a:pt x="73" y="4"/>
                    </a:lnTo>
                    <a:lnTo>
                      <a:pt x="72" y="4"/>
                    </a:lnTo>
                    <a:lnTo>
                      <a:pt x="69" y="12"/>
                    </a:lnTo>
                    <a:lnTo>
                      <a:pt x="67" y="14"/>
                    </a:lnTo>
                    <a:lnTo>
                      <a:pt x="59" y="17"/>
                    </a:lnTo>
                    <a:lnTo>
                      <a:pt x="55" y="17"/>
                    </a:lnTo>
                    <a:lnTo>
                      <a:pt x="53" y="15"/>
                    </a:lnTo>
                    <a:lnTo>
                      <a:pt x="49" y="14"/>
                    </a:lnTo>
                    <a:lnTo>
                      <a:pt x="42" y="14"/>
                    </a:lnTo>
                    <a:lnTo>
                      <a:pt x="38" y="15"/>
                    </a:lnTo>
                    <a:lnTo>
                      <a:pt x="22" y="15"/>
                    </a:lnTo>
                    <a:lnTo>
                      <a:pt x="19" y="17"/>
                    </a:lnTo>
                    <a:lnTo>
                      <a:pt x="18" y="17"/>
                    </a:lnTo>
                    <a:lnTo>
                      <a:pt x="17" y="19"/>
                    </a:lnTo>
                    <a:lnTo>
                      <a:pt x="17" y="26"/>
                    </a:lnTo>
                    <a:lnTo>
                      <a:pt x="19" y="33"/>
                    </a:lnTo>
                    <a:lnTo>
                      <a:pt x="24" y="36"/>
                    </a:lnTo>
                    <a:lnTo>
                      <a:pt x="27" y="36"/>
                    </a:lnTo>
                    <a:lnTo>
                      <a:pt x="28" y="34"/>
                    </a:lnTo>
                    <a:lnTo>
                      <a:pt x="30" y="33"/>
                    </a:lnTo>
                    <a:lnTo>
                      <a:pt x="43" y="28"/>
                    </a:lnTo>
                    <a:lnTo>
                      <a:pt x="49" y="27"/>
                    </a:lnTo>
                    <a:lnTo>
                      <a:pt x="53" y="27"/>
                    </a:lnTo>
                    <a:lnTo>
                      <a:pt x="53" y="29"/>
                    </a:lnTo>
                    <a:lnTo>
                      <a:pt x="47" y="33"/>
                    </a:lnTo>
                    <a:lnTo>
                      <a:pt x="43" y="37"/>
                    </a:lnTo>
                    <a:lnTo>
                      <a:pt x="38" y="41"/>
                    </a:lnTo>
                    <a:lnTo>
                      <a:pt x="32" y="42"/>
                    </a:lnTo>
                    <a:lnTo>
                      <a:pt x="32" y="43"/>
                    </a:lnTo>
                    <a:lnTo>
                      <a:pt x="33" y="46"/>
                    </a:lnTo>
                    <a:lnTo>
                      <a:pt x="35" y="48"/>
                    </a:lnTo>
                    <a:lnTo>
                      <a:pt x="37" y="52"/>
                    </a:lnTo>
                    <a:lnTo>
                      <a:pt x="39" y="54"/>
                    </a:lnTo>
                    <a:lnTo>
                      <a:pt x="40" y="57"/>
                    </a:lnTo>
                    <a:lnTo>
                      <a:pt x="42" y="58"/>
                    </a:lnTo>
                    <a:lnTo>
                      <a:pt x="39" y="61"/>
                    </a:lnTo>
                    <a:lnTo>
                      <a:pt x="39" y="62"/>
                    </a:lnTo>
                    <a:lnTo>
                      <a:pt x="40" y="64"/>
                    </a:lnTo>
                    <a:lnTo>
                      <a:pt x="43" y="66"/>
                    </a:lnTo>
                    <a:lnTo>
                      <a:pt x="44" y="68"/>
                    </a:lnTo>
                    <a:lnTo>
                      <a:pt x="45" y="68"/>
                    </a:lnTo>
                    <a:lnTo>
                      <a:pt x="45" y="70"/>
                    </a:lnTo>
                    <a:lnTo>
                      <a:pt x="44" y="71"/>
                    </a:lnTo>
                    <a:lnTo>
                      <a:pt x="42" y="72"/>
                    </a:lnTo>
                    <a:lnTo>
                      <a:pt x="40" y="73"/>
                    </a:lnTo>
                    <a:lnTo>
                      <a:pt x="38" y="75"/>
                    </a:lnTo>
                    <a:lnTo>
                      <a:pt x="37" y="76"/>
                    </a:lnTo>
                    <a:lnTo>
                      <a:pt x="37" y="77"/>
                    </a:lnTo>
                    <a:lnTo>
                      <a:pt x="32" y="77"/>
                    </a:lnTo>
                    <a:lnTo>
                      <a:pt x="32" y="73"/>
                    </a:lnTo>
                    <a:lnTo>
                      <a:pt x="29" y="68"/>
                    </a:lnTo>
                    <a:lnTo>
                      <a:pt x="27" y="66"/>
                    </a:lnTo>
                    <a:lnTo>
                      <a:pt x="24" y="61"/>
                    </a:lnTo>
                    <a:lnTo>
                      <a:pt x="27" y="52"/>
                    </a:lnTo>
                    <a:lnTo>
                      <a:pt x="20" y="52"/>
                    </a:lnTo>
                    <a:lnTo>
                      <a:pt x="19" y="53"/>
                    </a:lnTo>
                    <a:lnTo>
                      <a:pt x="18" y="56"/>
                    </a:lnTo>
                    <a:lnTo>
                      <a:pt x="17" y="57"/>
                    </a:lnTo>
                    <a:lnTo>
                      <a:pt x="17" y="59"/>
                    </a:lnTo>
                    <a:lnTo>
                      <a:pt x="20" y="67"/>
                    </a:lnTo>
                    <a:lnTo>
                      <a:pt x="20" y="75"/>
                    </a:lnTo>
                    <a:lnTo>
                      <a:pt x="19" y="78"/>
                    </a:lnTo>
                    <a:lnTo>
                      <a:pt x="19" y="81"/>
                    </a:lnTo>
                    <a:lnTo>
                      <a:pt x="18" y="85"/>
                    </a:lnTo>
                    <a:lnTo>
                      <a:pt x="17" y="86"/>
                    </a:lnTo>
                    <a:lnTo>
                      <a:pt x="14" y="87"/>
                    </a:lnTo>
                    <a:lnTo>
                      <a:pt x="12" y="87"/>
                    </a:lnTo>
                    <a:lnTo>
                      <a:pt x="10" y="85"/>
                    </a:lnTo>
                    <a:lnTo>
                      <a:pt x="9" y="83"/>
                    </a:lnTo>
                    <a:lnTo>
                      <a:pt x="8" y="81"/>
                    </a:lnTo>
                    <a:lnTo>
                      <a:pt x="8" y="62"/>
                    </a:lnTo>
                    <a:lnTo>
                      <a:pt x="4" y="62"/>
                    </a:lnTo>
                    <a:lnTo>
                      <a:pt x="3" y="61"/>
                    </a:lnTo>
                    <a:lnTo>
                      <a:pt x="0" y="59"/>
                    </a:lnTo>
                    <a:lnTo>
                      <a:pt x="0" y="57"/>
                    </a:lnTo>
                    <a:lnTo>
                      <a:pt x="2" y="49"/>
                    </a:lnTo>
                    <a:lnTo>
                      <a:pt x="4" y="43"/>
                    </a:lnTo>
                    <a:lnTo>
                      <a:pt x="7" y="34"/>
                    </a:lnTo>
                    <a:lnTo>
                      <a:pt x="8" y="33"/>
                    </a:lnTo>
                    <a:lnTo>
                      <a:pt x="10" y="28"/>
                    </a:lnTo>
                    <a:lnTo>
                      <a:pt x="12" y="20"/>
                    </a:lnTo>
                    <a:lnTo>
                      <a:pt x="14" y="13"/>
                    </a:lnTo>
                    <a:lnTo>
                      <a:pt x="19" y="8"/>
                    </a:lnTo>
                    <a:lnTo>
                      <a:pt x="27" y="5"/>
                    </a:lnTo>
                    <a:lnTo>
                      <a:pt x="54" y="10"/>
                    </a:lnTo>
                    <a:lnTo>
                      <a:pt x="58" y="10"/>
                    </a:lnTo>
                    <a:lnTo>
                      <a:pt x="63" y="5"/>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1301">
                <a:extLst>
                  <a:ext uri="{FF2B5EF4-FFF2-40B4-BE49-F238E27FC236}">
                    <a16:creationId xmlns:a16="http://schemas.microsoft.com/office/drawing/2014/main" id="{18F5EC5F-0685-40EA-A5F1-E0843D9399FD}"/>
                  </a:ext>
                </a:extLst>
              </p:cNvPr>
              <p:cNvSpPr>
                <a:spLocks/>
              </p:cNvSpPr>
              <p:nvPr/>
            </p:nvSpPr>
            <p:spPr bwMode="auto">
              <a:xfrm>
                <a:off x="8296072" y="4571730"/>
                <a:ext cx="244559" cy="70466"/>
              </a:xfrm>
              <a:custGeom>
                <a:avLst/>
                <a:gdLst/>
                <a:ahLst/>
                <a:cxnLst>
                  <a:cxn ang="0">
                    <a:pos x="19" y="0"/>
                  </a:cxn>
                  <a:cxn ang="0">
                    <a:pos x="20" y="0"/>
                  </a:cxn>
                  <a:cxn ang="0">
                    <a:pos x="29" y="3"/>
                  </a:cxn>
                  <a:cxn ang="0">
                    <a:pos x="35" y="7"/>
                  </a:cxn>
                  <a:cxn ang="0">
                    <a:pos x="43" y="10"/>
                  </a:cxn>
                  <a:cxn ang="0">
                    <a:pos x="51" y="13"/>
                  </a:cxn>
                  <a:cxn ang="0">
                    <a:pos x="56" y="10"/>
                  </a:cxn>
                  <a:cxn ang="0">
                    <a:pos x="58" y="9"/>
                  </a:cxn>
                  <a:cxn ang="0">
                    <a:pos x="63" y="7"/>
                  </a:cxn>
                  <a:cxn ang="0">
                    <a:pos x="66" y="7"/>
                  </a:cxn>
                  <a:cxn ang="0">
                    <a:pos x="70" y="9"/>
                  </a:cxn>
                  <a:cxn ang="0">
                    <a:pos x="75" y="12"/>
                  </a:cxn>
                  <a:cxn ang="0">
                    <a:pos x="78" y="14"/>
                  </a:cxn>
                  <a:cxn ang="0">
                    <a:pos x="82" y="14"/>
                  </a:cxn>
                  <a:cxn ang="0">
                    <a:pos x="94" y="13"/>
                  </a:cxn>
                  <a:cxn ang="0">
                    <a:pos x="97" y="13"/>
                  </a:cxn>
                  <a:cxn ang="0">
                    <a:pos x="95" y="14"/>
                  </a:cxn>
                  <a:cxn ang="0">
                    <a:pos x="94" y="14"/>
                  </a:cxn>
                  <a:cxn ang="0">
                    <a:pos x="92" y="15"/>
                  </a:cxn>
                  <a:cxn ang="0">
                    <a:pos x="82" y="15"/>
                  </a:cxn>
                  <a:cxn ang="0">
                    <a:pos x="89" y="21"/>
                  </a:cxn>
                  <a:cxn ang="0">
                    <a:pos x="100" y="21"/>
                  </a:cxn>
                  <a:cxn ang="0">
                    <a:pos x="102" y="23"/>
                  </a:cxn>
                  <a:cxn ang="0">
                    <a:pos x="102" y="24"/>
                  </a:cxn>
                  <a:cxn ang="0">
                    <a:pos x="104" y="26"/>
                  </a:cxn>
                  <a:cxn ang="0">
                    <a:pos x="112" y="26"/>
                  </a:cxn>
                  <a:cxn ang="0">
                    <a:pos x="114" y="27"/>
                  </a:cxn>
                  <a:cxn ang="0">
                    <a:pos x="115" y="28"/>
                  </a:cxn>
                  <a:cxn ang="0">
                    <a:pos x="117" y="28"/>
                  </a:cxn>
                  <a:cxn ang="0">
                    <a:pos x="118" y="29"/>
                  </a:cxn>
                  <a:cxn ang="0">
                    <a:pos x="118" y="31"/>
                  </a:cxn>
                  <a:cxn ang="0">
                    <a:pos x="117" y="32"/>
                  </a:cxn>
                  <a:cxn ang="0">
                    <a:pos x="115" y="34"/>
                  </a:cxn>
                  <a:cxn ang="0">
                    <a:pos x="113" y="34"/>
                  </a:cxn>
                  <a:cxn ang="0">
                    <a:pos x="110" y="33"/>
                  </a:cxn>
                  <a:cxn ang="0">
                    <a:pos x="108" y="31"/>
                  </a:cxn>
                  <a:cxn ang="0">
                    <a:pos x="105" y="31"/>
                  </a:cxn>
                  <a:cxn ang="0">
                    <a:pos x="105" y="34"/>
                  </a:cxn>
                  <a:cxn ang="0">
                    <a:pos x="84" y="31"/>
                  </a:cxn>
                  <a:cxn ang="0">
                    <a:pos x="63" y="29"/>
                  </a:cxn>
                  <a:cxn ang="0">
                    <a:pos x="58" y="27"/>
                  </a:cxn>
                  <a:cxn ang="0">
                    <a:pos x="55" y="24"/>
                  </a:cxn>
                  <a:cxn ang="0">
                    <a:pos x="53" y="23"/>
                  </a:cxn>
                  <a:cxn ang="0">
                    <a:pos x="41" y="23"/>
                  </a:cxn>
                  <a:cxn ang="0">
                    <a:pos x="30" y="21"/>
                  </a:cxn>
                  <a:cxn ang="0">
                    <a:pos x="16" y="21"/>
                  </a:cxn>
                  <a:cxn ang="0">
                    <a:pos x="14" y="19"/>
                  </a:cxn>
                  <a:cxn ang="0">
                    <a:pos x="11" y="17"/>
                  </a:cxn>
                  <a:cxn ang="0">
                    <a:pos x="9" y="13"/>
                  </a:cxn>
                  <a:cxn ang="0">
                    <a:pos x="6" y="12"/>
                  </a:cxn>
                  <a:cxn ang="0">
                    <a:pos x="4" y="9"/>
                  </a:cxn>
                  <a:cxn ang="0">
                    <a:pos x="0" y="9"/>
                  </a:cxn>
                  <a:cxn ang="0">
                    <a:pos x="0" y="8"/>
                  </a:cxn>
                  <a:cxn ang="0">
                    <a:pos x="2" y="7"/>
                  </a:cxn>
                  <a:cxn ang="0">
                    <a:pos x="6" y="3"/>
                  </a:cxn>
                  <a:cxn ang="0">
                    <a:pos x="9" y="2"/>
                  </a:cxn>
                  <a:cxn ang="0">
                    <a:pos x="10" y="2"/>
                  </a:cxn>
                  <a:cxn ang="0">
                    <a:pos x="13" y="3"/>
                  </a:cxn>
                  <a:cxn ang="0">
                    <a:pos x="15" y="3"/>
                  </a:cxn>
                  <a:cxn ang="0">
                    <a:pos x="18" y="2"/>
                  </a:cxn>
                  <a:cxn ang="0">
                    <a:pos x="19" y="0"/>
                  </a:cxn>
                </a:cxnLst>
                <a:rect l="0" t="0" r="r" b="b"/>
                <a:pathLst>
                  <a:path w="118" h="34">
                    <a:moveTo>
                      <a:pt x="19" y="0"/>
                    </a:moveTo>
                    <a:lnTo>
                      <a:pt x="20" y="0"/>
                    </a:lnTo>
                    <a:lnTo>
                      <a:pt x="29" y="3"/>
                    </a:lnTo>
                    <a:lnTo>
                      <a:pt x="35" y="7"/>
                    </a:lnTo>
                    <a:lnTo>
                      <a:pt x="43" y="10"/>
                    </a:lnTo>
                    <a:lnTo>
                      <a:pt x="51" y="13"/>
                    </a:lnTo>
                    <a:lnTo>
                      <a:pt x="56" y="10"/>
                    </a:lnTo>
                    <a:lnTo>
                      <a:pt x="58" y="9"/>
                    </a:lnTo>
                    <a:lnTo>
                      <a:pt x="63" y="7"/>
                    </a:lnTo>
                    <a:lnTo>
                      <a:pt x="66" y="7"/>
                    </a:lnTo>
                    <a:lnTo>
                      <a:pt x="70" y="9"/>
                    </a:lnTo>
                    <a:lnTo>
                      <a:pt x="75" y="12"/>
                    </a:lnTo>
                    <a:lnTo>
                      <a:pt x="78" y="14"/>
                    </a:lnTo>
                    <a:lnTo>
                      <a:pt x="82" y="14"/>
                    </a:lnTo>
                    <a:lnTo>
                      <a:pt x="94" y="13"/>
                    </a:lnTo>
                    <a:lnTo>
                      <a:pt x="97" y="13"/>
                    </a:lnTo>
                    <a:lnTo>
                      <a:pt x="95" y="14"/>
                    </a:lnTo>
                    <a:lnTo>
                      <a:pt x="94" y="14"/>
                    </a:lnTo>
                    <a:lnTo>
                      <a:pt x="92" y="15"/>
                    </a:lnTo>
                    <a:lnTo>
                      <a:pt x="82" y="15"/>
                    </a:lnTo>
                    <a:lnTo>
                      <a:pt x="89" y="21"/>
                    </a:lnTo>
                    <a:lnTo>
                      <a:pt x="100" y="21"/>
                    </a:lnTo>
                    <a:lnTo>
                      <a:pt x="102" y="23"/>
                    </a:lnTo>
                    <a:lnTo>
                      <a:pt x="102" y="24"/>
                    </a:lnTo>
                    <a:lnTo>
                      <a:pt x="104" y="26"/>
                    </a:lnTo>
                    <a:lnTo>
                      <a:pt x="112" y="26"/>
                    </a:lnTo>
                    <a:lnTo>
                      <a:pt x="114" y="27"/>
                    </a:lnTo>
                    <a:lnTo>
                      <a:pt x="115" y="28"/>
                    </a:lnTo>
                    <a:lnTo>
                      <a:pt x="117" y="28"/>
                    </a:lnTo>
                    <a:lnTo>
                      <a:pt x="118" y="29"/>
                    </a:lnTo>
                    <a:lnTo>
                      <a:pt x="118" y="31"/>
                    </a:lnTo>
                    <a:lnTo>
                      <a:pt x="117" y="32"/>
                    </a:lnTo>
                    <a:lnTo>
                      <a:pt x="115" y="34"/>
                    </a:lnTo>
                    <a:lnTo>
                      <a:pt x="113" y="34"/>
                    </a:lnTo>
                    <a:lnTo>
                      <a:pt x="110" y="33"/>
                    </a:lnTo>
                    <a:lnTo>
                      <a:pt x="108" y="31"/>
                    </a:lnTo>
                    <a:lnTo>
                      <a:pt x="105" y="31"/>
                    </a:lnTo>
                    <a:lnTo>
                      <a:pt x="105" y="34"/>
                    </a:lnTo>
                    <a:lnTo>
                      <a:pt x="84" y="31"/>
                    </a:lnTo>
                    <a:lnTo>
                      <a:pt x="63" y="29"/>
                    </a:lnTo>
                    <a:lnTo>
                      <a:pt x="58" y="27"/>
                    </a:lnTo>
                    <a:lnTo>
                      <a:pt x="55" y="24"/>
                    </a:lnTo>
                    <a:lnTo>
                      <a:pt x="53" y="23"/>
                    </a:lnTo>
                    <a:lnTo>
                      <a:pt x="41" y="23"/>
                    </a:lnTo>
                    <a:lnTo>
                      <a:pt x="30" y="21"/>
                    </a:lnTo>
                    <a:lnTo>
                      <a:pt x="16" y="21"/>
                    </a:lnTo>
                    <a:lnTo>
                      <a:pt x="14" y="19"/>
                    </a:lnTo>
                    <a:lnTo>
                      <a:pt x="11" y="17"/>
                    </a:lnTo>
                    <a:lnTo>
                      <a:pt x="9" y="13"/>
                    </a:lnTo>
                    <a:lnTo>
                      <a:pt x="6" y="12"/>
                    </a:lnTo>
                    <a:lnTo>
                      <a:pt x="4" y="9"/>
                    </a:lnTo>
                    <a:lnTo>
                      <a:pt x="0" y="9"/>
                    </a:lnTo>
                    <a:lnTo>
                      <a:pt x="0" y="8"/>
                    </a:lnTo>
                    <a:lnTo>
                      <a:pt x="2" y="7"/>
                    </a:lnTo>
                    <a:lnTo>
                      <a:pt x="6" y="3"/>
                    </a:lnTo>
                    <a:lnTo>
                      <a:pt x="9" y="2"/>
                    </a:lnTo>
                    <a:lnTo>
                      <a:pt x="10" y="2"/>
                    </a:lnTo>
                    <a:lnTo>
                      <a:pt x="13" y="3"/>
                    </a:lnTo>
                    <a:lnTo>
                      <a:pt x="15" y="3"/>
                    </a:lnTo>
                    <a:lnTo>
                      <a:pt x="18"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1302">
                <a:extLst>
                  <a:ext uri="{FF2B5EF4-FFF2-40B4-BE49-F238E27FC236}">
                    <a16:creationId xmlns:a16="http://schemas.microsoft.com/office/drawing/2014/main" id="{58470A84-3BA7-4FC1-9B95-9332FC607722}"/>
                  </a:ext>
                </a:extLst>
              </p:cNvPr>
              <p:cNvSpPr>
                <a:spLocks/>
              </p:cNvSpPr>
              <p:nvPr/>
            </p:nvSpPr>
            <p:spPr bwMode="auto">
              <a:xfrm>
                <a:off x="8642186" y="4629761"/>
                <a:ext cx="74611" cy="16580"/>
              </a:xfrm>
              <a:custGeom>
                <a:avLst/>
                <a:gdLst/>
                <a:ahLst/>
                <a:cxnLst>
                  <a:cxn ang="0">
                    <a:pos x="36" y="0"/>
                  </a:cxn>
                  <a:cxn ang="0">
                    <a:pos x="34" y="3"/>
                  </a:cxn>
                  <a:cxn ang="0">
                    <a:pos x="30" y="5"/>
                  </a:cxn>
                  <a:cxn ang="0">
                    <a:pos x="27" y="6"/>
                  </a:cxn>
                  <a:cxn ang="0">
                    <a:pos x="24" y="8"/>
                  </a:cxn>
                  <a:cxn ang="0">
                    <a:pos x="1" y="8"/>
                  </a:cxn>
                  <a:cxn ang="0">
                    <a:pos x="0" y="6"/>
                  </a:cxn>
                  <a:cxn ang="0">
                    <a:pos x="0" y="3"/>
                  </a:cxn>
                  <a:cxn ang="0">
                    <a:pos x="2" y="1"/>
                  </a:cxn>
                  <a:cxn ang="0">
                    <a:pos x="11" y="1"/>
                  </a:cxn>
                  <a:cxn ang="0">
                    <a:pos x="15" y="3"/>
                  </a:cxn>
                  <a:cxn ang="0">
                    <a:pos x="17" y="3"/>
                  </a:cxn>
                  <a:cxn ang="0">
                    <a:pos x="20" y="4"/>
                  </a:cxn>
                  <a:cxn ang="0">
                    <a:pos x="27" y="4"/>
                  </a:cxn>
                  <a:cxn ang="0">
                    <a:pos x="31" y="3"/>
                  </a:cxn>
                  <a:cxn ang="0">
                    <a:pos x="36" y="0"/>
                  </a:cxn>
                </a:cxnLst>
                <a:rect l="0" t="0" r="r" b="b"/>
                <a:pathLst>
                  <a:path w="36" h="8">
                    <a:moveTo>
                      <a:pt x="36" y="0"/>
                    </a:moveTo>
                    <a:lnTo>
                      <a:pt x="34" y="3"/>
                    </a:lnTo>
                    <a:lnTo>
                      <a:pt x="30" y="5"/>
                    </a:lnTo>
                    <a:lnTo>
                      <a:pt x="27" y="6"/>
                    </a:lnTo>
                    <a:lnTo>
                      <a:pt x="24" y="8"/>
                    </a:lnTo>
                    <a:lnTo>
                      <a:pt x="1" y="8"/>
                    </a:lnTo>
                    <a:lnTo>
                      <a:pt x="0" y="6"/>
                    </a:lnTo>
                    <a:lnTo>
                      <a:pt x="0" y="3"/>
                    </a:lnTo>
                    <a:lnTo>
                      <a:pt x="2" y="1"/>
                    </a:lnTo>
                    <a:lnTo>
                      <a:pt x="11" y="1"/>
                    </a:lnTo>
                    <a:lnTo>
                      <a:pt x="15" y="3"/>
                    </a:lnTo>
                    <a:lnTo>
                      <a:pt x="17" y="3"/>
                    </a:lnTo>
                    <a:lnTo>
                      <a:pt x="20" y="4"/>
                    </a:lnTo>
                    <a:lnTo>
                      <a:pt x="27" y="4"/>
                    </a:lnTo>
                    <a:lnTo>
                      <a:pt x="31"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1303">
                <a:extLst>
                  <a:ext uri="{FF2B5EF4-FFF2-40B4-BE49-F238E27FC236}">
                    <a16:creationId xmlns:a16="http://schemas.microsoft.com/office/drawing/2014/main" id="{0D99E32A-0147-448F-8AA6-14486393FCE4}"/>
                  </a:ext>
                </a:extLst>
              </p:cNvPr>
              <p:cNvSpPr>
                <a:spLocks/>
              </p:cNvSpPr>
              <p:nvPr/>
            </p:nvSpPr>
            <p:spPr bwMode="auto">
              <a:xfrm>
                <a:off x="8569647" y="4631832"/>
                <a:ext cx="51814" cy="18653"/>
              </a:xfrm>
              <a:custGeom>
                <a:avLst/>
                <a:gdLst/>
                <a:ahLst/>
                <a:cxnLst>
                  <a:cxn ang="0">
                    <a:pos x="15" y="0"/>
                  </a:cxn>
                  <a:cxn ang="0">
                    <a:pos x="25" y="0"/>
                  </a:cxn>
                  <a:cxn ang="0">
                    <a:pos x="25" y="7"/>
                  </a:cxn>
                  <a:cxn ang="0">
                    <a:pos x="21" y="7"/>
                  </a:cxn>
                  <a:cxn ang="0">
                    <a:pos x="17" y="5"/>
                  </a:cxn>
                  <a:cxn ang="0">
                    <a:pos x="15" y="7"/>
                  </a:cxn>
                  <a:cxn ang="0">
                    <a:pos x="14" y="8"/>
                  </a:cxn>
                  <a:cxn ang="0">
                    <a:pos x="11" y="9"/>
                  </a:cxn>
                  <a:cxn ang="0">
                    <a:pos x="6" y="9"/>
                  </a:cxn>
                  <a:cxn ang="0">
                    <a:pos x="2" y="8"/>
                  </a:cxn>
                  <a:cxn ang="0">
                    <a:pos x="1" y="8"/>
                  </a:cxn>
                  <a:cxn ang="0">
                    <a:pos x="0" y="7"/>
                  </a:cxn>
                  <a:cxn ang="0">
                    <a:pos x="0" y="4"/>
                  </a:cxn>
                  <a:cxn ang="0">
                    <a:pos x="1" y="3"/>
                  </a:cxn>
                  <a:cxn ang="0">
                    <a:pos x="12" y="3"/>
                  </a:cxn>
                  <a:cxn ang="0">
                    <a:pos x="15" y="4"/>
                  </a:cxn>
                  <a:cxn ang="0">
                    <a:pos x="15" y="0"/>
                  </a:cxn>
                </a:cxnLst>
                <a:rect l="0" t="0" r="r" b="b"/>
                <a:pathLst>
                  <a:path w="25" h="9">
                    <a:moveTo>
                      <a:pt x="15" y="0"/>
                    </a:moveTo>
                    <a:lnTo>
                      <a:pt x="25" y="0"/>
                    </a:lnTo>
                    <a:lnTo>
                      <a:pt x="25" y="7"/>
                    </a:lnTo>
                    <a:lnTo>
                      <a:pt x="21" y="7"/>
                    </a:lnTo>
                    <a:lnTo>
                      <a:pt x="17" y="5"/>
                    </a:lnTo>
                    <a:lnTo>
                      <a:pt x="15" y="7"/>
                    </a:lnTo>
                    <a:lnTo>
                      <a:pt x="14" y="8"/>
                    </a:lnTo>
                    <a:lnTo>
                      <a:pt x="11" y="9"/>
                    </a:lnTo>
                    <a:lnTo>
                      <a:pt x="6" y="9"/>
                    </a:lnTo>
                    <a:lnTo>
                      <a:pt x="2" y="8"/>
                    </a:lnTo>
                    <a:lnTo>
                      <a:pt x="1" y="8"/>
                    </a:lnTo>
                    <a:lnTo>
                      <a:pt x="0" y="7"/>
                    </a:lnTo>
                    <a:lnTo>
                      <a:pt x="0" y="4"/>
                    </a:lnTo>
                    <a:lnTo>
                      <a:pt x="1" y="3"/>
                    </a:lnTo>
                    <a:lnTo>
                      <a:pt x="12" y="3"/>
                    </a:lnTo>
                    <a:lnTo>
                      <a:pt x="15"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1304">
                <a:extLst>
                  <a:ext uri="{FF2B5EF4-FFF2-40B4-BE49-F238E27FC236}">
                    <a16:creationId xmlns:a16="http://schemas.microsoft.com/office/drawing/2014/main" id="{CD8B6A0A-81E9-4B18-8360-BDFADBDFCAE7}"/>
                  </a:ext>
                </a:extLst>
              </p:cNvPr>
              <p:cNvSpPr>
                <a:spLocks/>
              </p:cNvSpPr>
              <p:nvPr/>
            </p:nvSpPr>
            <p:spPr bwMode="auto">
              <a:xfrm>
                <a:off x="8623533" y="4656703"/>
                <a:ext cx="37306" cy="24870"/>
              </a:xfrm>
              <a:custGeom>
                <a:avLst/>
                <a:gdLst/>
                <a:ahLst/>
                <a:cxnLst>
                  <a:cxn ang="0">
                    <a:pos x="3" y="0"/>
                  </a:cxn>
                  <a:cxn ang="0">
                    <a:pos x="13" y="0"/>
                  </a:cxn>
                  <a:cxn ang="0">
                    <a:pos x="13" y="2"/>
                  </a:cxn>
                  <a:cxn ang="0">
                    <a:pos x="18" y="7"/>
                  </a:cxn>
                  <a:cxn ang="0">
                    <a:pos x="18" y="10"/>
                  </a:cxn>
                  <a:cxn ang="0">
                    <a:pos x="15" y="12"/>
                  </a:cxn>
                  <a:cxn ang="0">
                    <a:pos x="13" y="12"/>
                  </a:cxn>
                  <a:cxn ang="0">
                    <a:pos x="11" y="10"/>
                  </a:cxn>
                  <a:cxn ang="0">
                    <a:pos x="11" y="7"/>
                  </a:cxn>
                  <a:cxn ang="0">
                    <a:pos x="4" y="7"/>
                  </a:cxn>
                  <a:cxn ang="0">
                    <a:pos x="1" y="6"/>
                  </a:cxn>
                  <a:cxn ang="0">
                    <a:pos x="0" y="5"/>
                  </a:cxn>
                  <a:cxn ang="0">
                    <a:pos x="0" y="1"/>
                  </a:cxn>
                  <a:cxn ang="0">
                    <a:pos x="3" y="0"/>
                  </a:cxn>
                </a:cxnLst>
                <a:rect l="0" t="0" r="r" b="b"/>
                <a:pathLst>
                  <a:path w="18" h="12">
                    <a:moveTo>
                      <a:pt x="3" y="0"/>
                    </a:moveTo>
                    <a:lnTo>
                      <a:pt x="13" y="0"/>
                    </a:lnTo>
                    <a:lnTo>
                      <a:pt x="13" y="2"/>
                    </a:lnTo>
                    <a:lnTo>
                      <a:pt x="18" y="7"/>
                    </a:lnTo>
                    <a:lnTo>
                      <a:pt x="18" y="10"/>
                    </a:lnTo>
                    <a:lnTo>
                      <a:pt x="15" y="12"/>
                    </a:lnTo>
                    <a:lnTo>
                      <a:pt x="13" y="12"/>
                    </a:lnTo>
                    <a:lnTo>
                      <a:pt x="11" y="10"/>
                    </a:lnTo>
                    <a:lnTo>
                      <a:pt x="11" y="7"/>
                    </a:lnTo>
                    <a:lnTo>
                      <a:pt x="4" y="7"/>
                    </a:lnTo>
                    <a:lnTo>
                      <a:pt x="1" y="6"/>
                    </a:lnTo>
                    <a:lnTo>
                      <a:pt x="0" y="5"/>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1305">
                <a:extLst>
                  <a:ext uri="{FF2B5EF4-FFF2-40B4-BE49-F238E27FC236}">
                    <a16:creationId xmlns:a16="http://schemas.microsoft.com/office/drawing/2014/main" id="{708FC98D-7693-414D-83EE-81B1358DAA49}"/>
                  </a:ext>
                </a:extLst>
              </p:cNvPr>
              <p:cNvSpPr>
                <a:spLocks/>
              </p:cNvSpPr>
              <p:nvPr/>
            </p:nvSpPr>
            <p:spPr bwMode="auto">
              <a:xfrm>
                <a:off x="8550995" y="4631832"/>
                <a:ext cx="14508" cy="14508"/>
              </a:xfrm>
              <a:custGeom>
                <a:avLst/>
                <a:gdLst/>
                <a:ahLst/>
                <a:cxnLst>
                  <a:cxn ang="0">
                    <a:pos x="0" y="0"/>
                  </a:cxn>
                  <a:cxn ang="0">
                    <a:pos x="5" y="0"/>
                  </a:cxn>
                  <a:cxn ang="0">
                    <a:pos x="5" y="2"/>
                  </a:cxn>
                  <a:cxn ang="0">
                    <a:pos x="6" y="3"/>
                  </a:cxn>
                  <a:cxn ang="0">
                    <a:pos x="7" y="3"/>
                  </a:cxn>
                  <a:cxn ang="0">
                    <a:pos x="6" y="5"/>
                  </a:cxn>
                  <a:cxn ang="0">
                    <a:pos x="5" y="7"/>
                  </a:cxn>
                  <a:cxn ang="0">
                    <a:pos x="2" y="7"/>
                  </a:cxn>
                  <a:cxn ang="0">
                    <a:pos x="0" y="4"/>
                  </a:cxn>
                  <a:cxn ang="0">
                    <a:pos x="0" y="0"/>
                  </a:cxn>
                </a:cxnLst>
                <a:rect l="0" t="0" r="r" b="b"/>
                <a:pathLst>
                  <a:path w="7" h="7">
                    <a:moveTo>
                      <a:pt x="0" y="0"/>
                    </a:moveTo>
                    <a:lnTo>
                      <a:pt x="5" y="0"/>
                    </a:lnTo>
                    <a:lnTo>
                      <a:pt x="5" y="2"/>
                    </a:lnTo>
                    <a:lnTo>
                      <a:pt x="6" y="3"/>
                    </a:lnTo>
                    <a:lnTo>
                      <a:pt x="7" y="3"/>
                    </a:lnTo>
                    <a:lnTo>
                      <a:pt x="6" y="5"/>
                    </a:lnTo>
                    <a:lnTo>
                      <a:pt x="5" y="7"/>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1306">
                <a:extLst>
                  <a:ext uri="{FF2B5EF4-FFF2-40B4-BE49-F238E27FC236}">
                    <a16:creationId xmlns:a16="http://schemas.microsoft.com/office/drawing/2014/main" id="{7D09F353-E8E1-4B72-914F-402CDB6EDF35}"/>
                  </a:ext>
                </a:extLst>
              </p:cNvPr>
              <p:cNvSpPr>
                <a:spLocks/>
              </p:cNvSpPr>
              <p:nvPr/>
            </p:nvSpPr>
            <p:spPr bwMode="auto">
              <a:xfrm>
                <a:off x="8729232" y="4638051"/>
                <a:ext cx="87046" cy="45596"/>
              </a:xfrm>
              <a:custGeom>
                <a:avLst/>
                <a:gdLst/>
                <a:ahLst/>
                <a:cxnLst>
                  <a:cxn ang="0">
                    <a:pos x="29" y="0"/>
                  </a:cxn>
                  <a:cxn ang="0">
                    <a:pos x="37" y="0"/>
                  </a:cxn>
                  <a:cxn ang="0">
                    <a:pos x="42" y="1"/>
                  </a:cxn>
                  <a:cxn ang="0">
                    <a:pos x="36" y="6"/>
                  </a:cxn>
                  <a:cxn ang="0">
                    <a:pos x="26" y="9"/>
                  </a:cxn>
                  <a:cxn ang="0">
                    <a:pos x="18" y="10"/>
                  </a:cxn>
                  <a:cxn ang="0">
                    <a:pos x="17" y="10"/>
                  </a:cxn>
                  <a:cxn ang="0">
                    <a:pos x="17" y="15"/>
                  </a:cxn>
                  <a:cxn ang="0">
                    <a:pos x="14" y="17"/>
                  </a:cxn>
                  <a:cxn ang="0">
                    <a:pos x="11" y="20"/>
                  </a:cxn>
                  <a:cxn ang="0">
                    <a:pos x="3" y="22"/>
                  </a:cxn>
                  <a:cxn ang="0">
                    <a:pos x="0" y="20"/>
                  </a:cxn>
                  <a:cxn ang="0">
                    <a:pos x="0" y="15"/>
                  </a:cxn>
                  <a:cxn ang="0">
                    <a:pos x="4" y="11"/>
                  </a:cxn>
                  <a:cxn ang="0">
                    <a:pos x="9" y="9"/>
                  </a:cxn>
                  <a:cxn ang="0">
                    <a:pos x="12" y="9"/>
                  </a:cxn>
                  <a:cxn ang="0">
                    <a:pos x="14" y="7"/>
                  </a:cxn>
                  <a:cxn ang="0">
                    <a:pos x="16" y="7"/>
                  </a:cxn>
                  <a:cxn ang="0">
                    <a:pos x="16" y="4"/>
                  </a:cxn>
                  <a:cxn ang="0">
                    <a:pos x="22" y="1"/>
                  </a:cxn>
                  <a:cxn ang="0">
                    <a:pos x="29" y="0"/>
                  </a:cxn>
                </a:cxnLst>
                <a:rect l="0" t="0" r="r" b="b"/>
                <a:pathLst>
                  <a:path w="42" h="22">
                    <a:moveTo>
                      <a:pt x="29" y="0"/>
                    </a:moveTo>
                    <a:lnTo>
                      <a:pt x="37" y="0"/>
                    </a:lnTo>
                    <a:lnTo>
                      <a:pt x="42" y="1"/>
                    </a:lnTo>
                    <a:lnTo>
                      <a:pt x="36" y="6"/>
                    </a:lnTo>
                    <a:lnTo>
                      <a:pt x="26" y="9"/>
                    </a:lnTo>
                    <a:lnTo>
                      <a:pt x="18" y="10"/>
                    </a:lnTo>
                    <a:lnTo>
                      <a:pt x="17" y="10"/>
                    </a:lnTo>
                    <a:lnTo>
                      <a:pt x="17" y="15"/>
                    </a:lnTo>
                    <a:lnTo>
                      <a:pt x="14" y="17"/>
                    </a:lnTo>
                    <a:lnTo>
                      <a:pt x="11" y="20"/>
                    </a:lnTo>
                    <a:lnTo>
                      <a:pt x="3" y="22"/>
                    </a:lnTo>
                    <a:lnTo>
                      <a:pt x="0" y="20"/>
                    </a:lnTo>
                    <a:lnTo>
                      <a:pt x="0" y="15"/>
                    </a:lnTo>
                    <a:lnTo>
                      <a:pt x="4" y="11"/>
                    </a:lnTo>
                    <a:lnTo>
                      <a:pt x="9" y="9"/>
                    </a:lnTo>
                    <a:lnTo>
                      <a:pt x="12" y="9"/>
                    </a:lnTo>
                    <a:lnTo>
                      <a:pt x="14" y="7"/>
                    </a:lnTo>
                    <a:lnTo>
                      <a:pt x="16" y="7"/>
                    </a:lnTo>
                    <a:lnTo>
                      <a:pt x="16" y="4"/>
                    </a:lnTo>
                    <a:lnTo>
                      <a:pt x="22"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1307">
                <a:extLst>
                  <a:ext uri="{FF2B5EF4-FFF2-40B4-BE49-F238E27FC236}">
                    <a16:creationId xmlns:a16="http://schemas.microsoft.com/office/drawing/2014/main" id="{7FD64B0E-D89E-4DB1-BD4A-54C3163C22AC}"/>
                  </a:ext>
                </a:extLst>
              </p:cNvPr>
              <p:cNvSpPr>
                <a:spLocks/>
              </p:cNvSpPr>
              <p:nvPr/>
            </p:nvSpPr>
            <p:spPr bwMode="auto">
              <a:xfrm>
                <a:off x="8789335" y="4505409"/>
                <a:ext cx="24870" cy="20725"/>
              </a:xfrm>
              <a:custGeom>
                <a:avLst/>
                <a:gdLst/>
                <a:ahLst/>
                <a:cxnLst>
                  <a:cxn ang="0">
                    <a:pos x="3" y="0"/>
                  </a:cxn>
                  <a:cxn ang="0">
                    <a:pos x="5" y="0"/>
                  </a:cxn>
                  <a:cxn ang="0">
                    <a:pos x="7" y="1"/>
                  </a:cxn>
                  <a:cxn ang="0">
                    <a:pos x="12" y="3"/>
                  </a:cxn>
                  <a:cxn ang="0">
                    <a:pos x="12" y="6"/>
                  </a:cxn>
                  <a:cxn ang="0">
                    <a:pos x="10" y="7"/>
                  </a:cxn>
                  <a:cxn ang="0">
                    <a:pos x="9" y="10"/>
                  </a:cxn>
                  <a:cxn ang="0">
                    <a:pos x="8" y="10"/>
                  </a:cxn>
                  <a:cxn ang="0">
                    <a:pos x="3" y="7"/>
                  </a:cxn>
                  <a:cxn ang="0">
                    <a:pos x="0" y="2"/>
                  </a:cxn>
                  <a:cxn ang="0">
                    <a:pos x="0" y="1"/>
                  </a:cxn>
                  <a:cxn ang="0">
                    <a:pos x="3" y="0"/>
                  </a:cxn>
                </a:cxnLst>
                <a:rect l="0" t="0" r="r" b="b"/>
                <a:pathLst>
                  <a:path w="12" h="10">
                    <a:moveTo>
                      <a:pt x="3" y="0"/>
                    </a:moveTo>
                    <a:lnTo>
                      <a:pt x="5" y="0"/>
                    </a:lnTo>
                    <a:lnTo>
                      <a:pt x="7" y="1"/>
                    </a:lnTo>
                    <a:lnTo>
                      <a:pt x="12" y="3"/>
                    </a:lnTo>
                    <a:lnTo>
                      <a:pt x="12" y="6"/>
                    </a:lnTo>
                    <a:lnTo>
                      <a:pt x="10" y="7"/>
                    </a:lnTo>
                    <a:lnTo>
                      <a:pt x="9" y="10"/>
                    </a:lnTo>
                    <a:lnTo>
                      <a:pt x="8" y="10"/>
                    </a:lnTo>
                    <a:lnTo>
                      <a:pt x="3" y="7"/>
                    </a:lnTo>
                    <a:lnTo>
                      <a:pt x="0"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1309">
                <a:extLst>
                  <a:ext uri="{FF2B5EF4-FFF2-40B4-BE49-F238E27FC236}">
                    <a16:creationId xmlns:a16="http://schemas.microsoft.com/office/drawing/2014/main" id="{0AFA8B48-7868-4413-803D-9EC84B24B064}"/>
                  </a:ext>
                </a:extLst>
              </p:cNvPr>
              <p:cNvSpPr>
                <a:spLocks/>
              </p:cNvSpPr>
              <p:nvPr/>
            </p:nvSpPr>
            <p:spPr bwMode="auto">
              <a:xfrm>
                <a:off x="8824569" y="4374838"/>
                <a:ext cx="26944" cy="68394"/>
              </a:xfrm>
              <a:custGeom>
                <a:avLst/>
                <a:gdLst/>
                <a:ahLst/>
                <a:cxnLst>
                  <a:cxn ang="0">
                    <a:pos x="3" y="0"/>
                  </a:cxn>
                  <a:cxn ang="0">
                    <a:pos x="6" y="7"/>
                  </a:cxn>
                  <a:cxn ang="0">
                    <a:pos x="10" y="10"/>
                  </a:cxn>
                  <a:cxn ang="0">
                    <a:pos x="13" y="11"/>
                  </a:cxn>
                  <a:cxn ang="0">
                    <a:pos x="13" y="12"/>
                  </a:cxn>
                  <a:cxn ang="0">
                    <a:pos x="12" y="14"/>
                  </a:cxn>
                  <a:cxn ang="0">
                    <a:pos x="10" y="15"/>
                  </a:cxn>
                  <a:cxn ang="0">
                    <a:pos x="10" y="17"/>
                  </a:cxn>
                  <a:cxn ang="0">
                    <a:pos x="12" y="20"/>
                  </a:cxn>
                  <a:cxn ang="0">
                    <a:pos x="12" y="22"/>
                  </a:cxn>
                  <a:cxn ang="0">
                    <a:pos x="11" y="22"/>
                  </a:cxn>
                  <a:cxn ang="0">
                    <a:pos x="8" y="24"/>
                  </a:cxn>
                  <a:cxn ang="0">
                    <a:pos x="3" y="24"/>
                  </a:cxn>
                  <a:cxn ang="0">
                    <a:pos x="3" y="26"/>
                  </a:cxn>
                  <a:cxn ang="0">
                    <a:pos x="5" y="29"/>
                  </a:cxn>
                  <a:cxn ang="0">
                    <a:pos x="8" y="33"/>
                  </a:cxn>
                  <a:cxn ang="0">
                    <a:pos x="6" y="33"/>
                  </a:cxn>
                  <a:cxn ang="0">
                    <a:pos x="5" y="30"/>
                  </a:cxn>
                  <a:cxn ang="0">
                    <a:pos x="3" y="29"/>
                  </a:cxn>
                  <a:cxn ang="0">
                    <a:pos x="2" y="26"/>
                  </a:cxn>
                  <a:cxn ang="0">
                    <a:pos x="2" y="16"/>
                  </a:cxn>
                  <a:cxn ang="0">
                    <a:pos x="1" y="15"/>
                  </a:cxn>
                  <a:cxn ang="0">
                    <a:pos x="0" y="12"/>
                  </a:cxn>
                  <a:cxn ang="0">
                    <a:pos x="0" y="4"/>
                  </a:cxn>
                  <a:cxn ang="0">
                    <a:pos x="3" y="0"/>
                  </a:cxn>
                </a:cxnLst>
                <a:rect l="0" t="0" r="r" b="b"/>
                <a:pathLst>
                  <a:path w="13" h="33">
                    <a:moveTo>
                      <a:pt x="3" y="0"/>
                    </a:moveTo>
                    <a:lnTo>
                      <a:pt x="6" y="7"/>
                    </a:lnTo>
                    <a:lnTo>
                      <a:pt x="10" y="10"/>
                    </a:lnTo>
                    <a:lnTo>
                      <a:pt x="13" y="11"/>
                    </a:lnTo>
                    <a:lnTo>
                      <a:pt x="13" y="12"/>
                    </a:lnTo>
                    <a:lnTo>
                      <a:pt x="12" y="14"/>
                    </a:lnTo>
                    <a:lnTo>
                      <a:pt x="10" y="15"/>
                    </a:lnTo>
                    <a:lnTo>
                      <a:pt x="10" y="17"/>
                    </a:lnTo>
                    <a:lnTo>
                      <a:pt x="12" y="20"/>
                    </a:lnTo>
                    <a:lnTo>
                      <a:pt x="12" y="22"/>
                    </a:lnTo>
                    <a:lnTo>
                      <a:pt x="11" y="22"/>
                    </a:lnTo>
                    <a:lnTo>
                      <a:pt x="8" y="24"/>
                    </a:lnTo>
                    <a:lnTo>
                      <a:pt x="3" y="24"/>
                    </a:lnTo>
                    <a:lnTo>
                      <a:pt x="3" y="26"/>
                    </a:lnTo>
                    <a:lnTo>
                      <a:pt x="5" y="29"/>
                    </a:lnTo>
                    <a:lnTo>
                      <a:pt x="8" y="33"/>
                    </a:lnTo>
                    <a:lnTo>
                      <a:pt x="6" y="33"/>
                    </a:lnTo>
                    <a:lnTo>
                      <a:pt x="5" y="30"/>
                    </a:lnTo>
                    <a:lnTo>
                      <a:pt x="3" y="29"/>
                    </a:lnTo>
                    <a:lnTo>
                      <a:pt x="2" y="26"/>
                    </a:lnTo>
                    <a:lnTo>
                      <a:pt x="2" y="16"/>
                    </a:lnTo>
                    <a:lnTo>
                      <a:pt x="1" y="15"/>
                    </a:lnTo>
                    <a:lnTo>
                      <a:pt x="0" y="12"/>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1310">
                <a:extLst>
                  <a:ext uri="{FF2B5EF4-FFF2-40B4-BE49-F238E27FC236}">
                    <a16:creationId xmlns:a16="http://schemas.microsoft.com/office/drawing/2014/main" id="{4DF7DFA1-73E6-4D61-A7D7-33167A3CD410}"/>
                  </a:ext>
                </a:extLst>
              </p:cNvPr>
              <p:cNvSpPr>
                <a:spLocks/>
              </p:cNvSpPr>
              <p:nvPr/>
            </p:nvSpPr>
            <p:spPr bwMode="auto">
              <a:xfrm>
                <a:off x="8884672" y="4706444"/>
                <a:ext cx="33161" cy="12435"/>
              </a:xfrm>
              <a:custGeom>
                <a:avLst/>
                <a:gdLst/>
                <a:ahLst/>
                <a:cxnLst>
                  <a:cxn ang="0">
                    <a:pos x="12" y="0"/>
                  </a:cxn>
                  <a:cxn ang="0">
                    <a:pos x="16" y="0"/>
                  </a:cxn>
                  <a:cxn ang="0">
                    <a:pos x="16" y="6"/>
                  </a:cxn>
                  <a:cxn ang="0">
                    <a:pos x="8" y="6"/>
                  </a:cxn>
                  <a:cxn ang="0">
                    <a:pos x="5" y="5"/>
                  </a:cxn>
                  <a:cxn ang="0">
                    <a:pos x="0" y="2"/>
                  </a:cxn>
                  <a:cxn ang="0">
                    <a:pos x="5" y="1"/>
                  </a:cxn>
                  <a:cxn ang="0">
                    <a:pos x="8" y="1"/>
                  </a:cxn>
                  <a:cxn ang="0">
                    <a:pos x="12" y="0"/>
                  </a:cxn>
                </a:cxnLst>
                <a:rect l="0" t="0" r="r" b="b"/>
                <a:pathLst>
                  <a:path w="16" h="6">
                    <a:moveTo>
                      <a:pt x="12" y="0"/>
                    </a:moveTo>
                    <a:lnTo>
                      <a:pt x="16" y="0"/>
                    </a:lnTo>
                    <a:lnTo>
                      <a:pt x="16" y="6"/>
                    </a:lnTo>
                    <a:lnTo>
                      <a:pt x="8" y="6"/>
                    </a:lnTo>
                    <a:lnTo>
                      <a:pt x="5" y="5"/>
                    </a:lnTo>
                    <a:lnTo>
                      <a:pt x="0" y="2"/>
                    </a:lnTo>
                    <a:lnTo>
                      <a:pt x="5" y="1"/>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1311">
                <a:extLst>
                  <a:ext uri="{FF2B5EF4-FFF2-40B4-BE49-F238E27FC236}">
                    <a16:creationId xmlns:a16="http://schemas.microsoft.com/office/drawing/2014/main" id="{6F8F6434-E89E-45EC-845A-2D268ADBAAFD}"/>
                  </a:ext>
                </a:extLst>
              </p:cNvPr>
              <p:cNvSpPr>
                <a:spLocks/>
              </p:cNvSpPr>
              <p:nvPr/>
            </p:nvSpPr>
            <p:spPr bwMode="auto">
              <a:xfrm>
                <a:off x="8698144" y="4194529"/>
                <a:ext cx="107772" cy="101555"/>
              </a:xfrm>
              <a:custGeom>
                <a:avLst/>
                <a:gdLst/>
                <a:ahLst/>
                <a:cxnLst>
                  <a:cxn ang="0">
                    <a:pos x="41" y="0"/>
                  </a:cxn>
                  <a:cxn ang="0">
                    <a:pos x="46" y="8"/>
                  </a:cxn>
                  <a:cxn ang="0">
                    <a:pos x="51" y="25"/>
                  </a:cxn>
                  <a:cxn ang="0">
                    <a:pos x="52" y="33"/>
                  </a:cxn>
                  <a:cxn ang="0">
                    <a:pos x="49" y="36"/>
                  </a:cxn>
                  <a:cxn ang="0">
                    <a:pos x="48" y="42"/>
                  </a:cxn>
                  <a:cxn ang="0">
                    <a:pos x="43" y="35"/>
                  </a:cxn>
                  <a:cxn ang="0">
                    <a:pos x="42" y="33"/>
                  </a:cxn>
                  <a:cxn ang="0">
                    <a:pos x="39" y="33"/>
                  </a:cxn>
                  <a:cxn ang="0">
                    <a:pos x="38" y="35"/>
                  </a:cxn>
                  <a:cxn ang="0">
                    <a:pos x="42" y="42"/>
                  </a:cxn>
                  <a:cxn ang="0">
                    <a:pos x="41" y="48"/>
                  </a:cxn>
                  <a:cxn ang="0">
                    <a:pos x="38" y="49"/>
                  </a:cxn>
                  <a:cxn ang="0">
                    <a:pos x="36" y="45"/>
                  </a:cxn>
                  <a:cxn ang="0">
                    <a:pos x="32" y="47"/>
                  </a:cxn>
                  <a:cxn ang="0">
                    <a:pos x="24" y="42"/>
                  </a:cxn>
                  <a:cxn ang="0">
                    <a:pos x="23" y="31"/>
                  </a:cxn>
                  <a:cxn ang="0">
                    <a:pos x="24" y="28"/>
                  </a:cxn>
                  <a:cxn ang="0">
                    <a:pos x="18" y="25"/>
                  </a:cxn>
                  <a:cxn ang="0">
                    <a:pos x="17" y="29"/>
                  </a:cxn>
                  <a:cxn ang="0">
                    <a:pos x="14" y="29"/>
                  </a:cxn>
                  <a:cxn ang="0">
                    <a:pos x="10" y="28"/>
                  </a:cxn>
                  <a:cxn ang="0">
                    <a:pos x="7" y="30"/>
                  </a:cxn>
                  <a:cxn ang="0">
                    <a:pos x="5" y="35"/>
                  </a:cxn>
                  <a:cxn ang="0">
                    <a:pos x="3" y="40"/>
                  </a:cxn>
                  <a:cxn ang="0">
                    <a:pos x="2" y="35"/>
                  </a:cxn>
                  <a:cxn ang="0">
                    <a:pos x="3" y="33"/>
                  </a:cxn>
                  <a:cxn ang="0">
                    <a:pos x="2" y="30"/>
                  </a:cxn>
                  <a:cxn ang="0">
                    <a:pos x="2" y="26"/>
                  </a:cxn>
                  <a:cxn ang="0">
                    <a:pos x="3" y="23"/>
                  </a:cxn>
                  <a:cxn ang="0">
                    <a:pos x="5" y="20"/>
                  </a:cxn>
                  <a:cxn ang="0">
                    <a:pos x="9" y="18"/>
                  </a:cxn>
                  <a:cxn ang="0">
                    <a:pos x="12" y="14"/>
                  </a:cxn>
                  <a:cxn ang="0">
                    <a:pos x="18" y="13"/>
                  </a:cxn>
                  <a:cxn ang="0">
                    <a:pos x="21" y="16"/>
                  </a:cxn>
                  <a:cxn ang="0">
                    <a:pos x="26" y="18"/>
                  </a:cxn>
                  <a:cxn ang="0">
                    <a:pos x="27" y="14"/>
                  </a:cxn>
                  <a:cxn ang="0">
                    <a:pos x="28" y="11"/>
                  </a:cxn>
                  <a:cxn ang="0">
                    <a:pos x="32" y="10"/>
                  </a:cxn>
                  <a:cxn ang="0">
                    <a:pos x="36" y="9"/>
                  </a:cxn>
                  <a:cxn ang="0">
                    <a:pos x="37" y="4"/>
                  </a:cxn>
                  <a:cxn ang="0">
                    <a:pos x="38" y="0"/>
                  </a:cxn>
                </a:cxnLst>
                <a:rect l="0" t="0" r="r" b="b"/>
                <a:pathLst>
                  <a:path w="52" h="49">
                    <a:moveTo>
                      <a:pt x="38" y="0"/>
                    </a:moveTo>
                    <a:lnTo>
                      <a:pt x="41" y="0"/>
                    </a:lnTo>
                    <a:lnTo>
                      <a:pt x="43" y="3"/>
                    </a:lnTo>
                    <a:lnTo>
                      <a:pt x="46" y="8"/>
                    </a:lnTo>
                    <a:lnTo>
                      <a:pt x="49" y="16"/>
                    </a:lnTo>
                    <a:lnTo>
                      <a:pt x="51" y="25"/>
                    </a:lnTo>
                    <a:lnTo>
                      <a:pt x="52" y="30"/>
                    </a:lnTo>
                    <a:lnTo>
                      <a:pt x="52" y="33"/>
                    </a:lnTo>
                    <a:lnTo>
                      <a:pt x="51" y="34"/>
                    </a:lnTo>
                    <a:lnTo>
                      <a:pt x="49" y="36"/>
                    </a:lnTo>
                    <a:lnTo>
                      <a:pt x="48" y="38"/>
                    </a:lnTo>
                    <a:lnTo>
                      <a:pt x="48" y="42"/>
                    </a:lnTo>
                    <a:lnTo>
                      <a:pt x="44" y="38"/>
                    </a:lnTo>
                    <a:lnTo>
                      <a:pt x="43" y="35"/>
                    </a:lnTo>
                    <a:lnTo>
                      <a:pt x="43" y="33"/>
                    </a:lnTo>
                    <a:lnTo>
                      <a:pt x="42" y="33"/>
                    </a:lnTo>
                    <a:lnTo>
                      <a:pt x="41" y="31"/>
                    </a:lnTo>
                    <a:lnTo>
                      <a:pt x="39" y="33"/>
                    </a:lnTo>
                    <a:lnTo>
                      <a:pt x="39" y="34"/>
                    </a:lnTo>
                    <a:lnTo>
                      <a:pt x="38" y="35"/>
                    </a:lnTo>
                    <a:lnTo>
                      <a:pt x="38" y="38"/>
                    </a:lnTo>
                    <a:lnTo>
                      <a:pt x="42" y="42"/>
                    </a:lnTo>
                    <a:lnTo>
                      <a:pt x="42" y="45"/>
                    </a:lnTo>
                    <a:lnTo>
                      <a:pt x="41" y="48"/>
                    </a:lnTo>
                    <a:lnTo>
                      <a:pt x="39" y="49"/>
                    </a:lnTo>
                    <a:lnTo>
                      <a:pt x="38" y="49"/>
                    </a:lnTo>
                    <a:lnTo>
                      <a:pt x="36" y="47"/>
                    </a:lnTo>
                    <a:lnTo>
                      <a:pt x="36" y="45"/>
                    </a:lnTo>
                    <a:lnTo>
                      <a:pt x="34" y="47"/>
                    </a:lnTo>
                    <a:lnTo>
                      <a:pt x="32" y="47"/>
                    </a:lnTo>
                    <a:lnTo>
                      <a:pt x="27" y="44"/>
                    </a:lnTo>
                    <a:lnTo>
                      <a:pt x="24" y="42"/>
                    </a:lnTo>
                    <a:lnTo>
                      <a:pt x="23" y="38"/>
                    </a:lnTo>
                    <a:lnTo>
                      <a:pt x="23" y="31"/>
                    </a:lnTo>
                    <a:lnTo>
                      <a:pt x="24" y="30"/>
                    </a:lnTo>
                    <a:lnTo>
                      <a:pt x="24" y="28"/>
                    </a:lnTo>
                    <a:lnTo>
                      <a:pt x="23" y="25"/>
                    </a:lnTo>
                    <a:lnTo>
                      <a:pt x="18" y="25"/>
                    </a:lnTo>
                    <a:lnTo>
                      <a:pt x="18" y="29"/>
                    </a:lnTo>
                    <a:lnTo>
                      <a:pt x="17" y="29"/>
                    </a:lnTo>
                    <a:lnTo>
                      <a:pt x="14" y="26"/>
                    </a:lnTo>
                    <a:lnTo>
                      <a:pt x="14" y="29"/>
                    </a:lnTo>
                    <a:lnTo>
                      <a:pt x="12" y="29"/>
                    </a:lnTo>
                    <a:lnTo>
                      <a:pt x="10" y="28"/>
                    </a:lnTo>
                    <a:lnTo>
                      <a:pt x="9" y="25"/>
                    </a:lnTo>
                    <a:lnTo>
                      <a:pt x="7" y="30"/>
                    </a:lnTo>
                    <a:lnTo>
                      <a:pt x="7" y="33"/>
                    </a:lnTo>
                    <a:lnTo>
                      <a:pt x="5" y="35"/>
                    </a:lnTo>
                    <a:lnTo>
                      <a:pt x="5" y="38"/>
                    </a:lnTo>
                    <a:lnTo>
                      <a:pt x="3" y="40"/>
                    </a:lnTo>
                    <a:lnTo>
                      <a:pt x="2" y="40"/>
                    </a:lnTo>
                    <a:lnTo>
                      <a:pt x="2" y="35"/>
                    </a:lnTo>
                    <a:lnTo>
                      <a:pt x="3" y="34"/>
                    </a:lnTo>
                    <a:lnTo>
                      <a:pt x="3" y="33"/>
                    </a:lnTo>
                    <a:lnTo>
                      <a:pt x="2" y="31"/>
                    </a:lnTo>
                    <a:lnTo>
                      <a:pt x="2" y="30"/>
                    </a:lnTo>
                    <a:lnTo>
                      <a:pt x="0" y="29"/>
                    </a:lnTo>
                    <a:lnTo>
                      <a:pt x="2" y="26"/>
                    </a:lnTo>
                    <a:lnTo>
                      <a:pt x="2" y="25"/>
                    </a:lnTo>
                    <a:lnTo>
                      <a:pt x="3" y="23"/>
                    </a:lnTo>
                    <a:lnTo>
                      <a:pt x="3" y="20"/>
                    </a:lnTo>
                    <a:lnTo>
                      <a:pt x="5" y="20"/>
                    </a:lnTo>
                    <a:lnTo>
                      <a:pt x="8" y="19"/>
                    </a:lnTo>
                    <a:lnTo>
                      <a:pt x="9" y="18"/>
                    </a:lnTo>
                    <a:lnTo>
                      <a:pt x="10" y="15"/>
                    </a:lnTo>
                    <a:lnTo>
                      <a:pt x="12" y="14"/>
                    </a:lnTo>
                    <a:lnTo>
                      <a:pt x="14" y="13"/>
                    </a:lnTo>
                    <a:lnTo>
                      <a:pt x="18" y="13"/>
                    </a:lnTo>
                    <a:lnTo>
                      <a:pt x="19" y="14"/>
                    </a:lnTo>
                    <a:lnTo>
                      <a:pt x="21" y="16"/>
                    </a:lnTo>
                    <a:lnTo>
                      <a:pt x="22" y="18"/>
                    </a:lnTo>
                    <a:lnTo>
                      <a:pt x="26" y="18"/>
                    </a:lnTo>
                    <a:lnTo>
                      <a:pt x="26" y="15"/>
                    </a:lnTo>
                    <a:lnTo>
                      <a:pt x="27" y="14"/>
                    </a:lnTo>
                    <a:lnTo>
                      <a:pt x="28" y="14"/>
                    </a:lnTo>
                    <a:lnTo>
                      <a:pt x="28" y="11"/>
                    </a:lnTo>
                    <a:lnTo>
                      <a:pt x="31" y="10"/>
                    </a:lnTo>
                    <a:lnTo>
                      <a:pt x="32" y="10"/>
                    </a:lnTo>
                    <a:lnTo>
                      <a:pt x="34" y="9"/>
                    </a:lnTo>
                    <a:lnTo>
                      <a:pt x="36" y="9"/>
                    </a:lnTo>
                    <a:lnTo>
                      <a:pt x="37" y="8"/>
                    </a:lnTo>
                    <a:lnTo>
                      <a:pt x="37" y="4"/>
                    </a:lnTo>
                    <a:lnTo>
                      <a:pt x="38"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1312">
                <a:extLst>
                  <a:ext uri="{FF2B5EF4-FFF2-40B4-BE49-F238E27FC236}">
                    <a16:creationId xmlns:a16="http://schemas.microsoft.com/office/drawing/2014/main" id="{08BFF849-2023-4BFD-AD6E-C51FE3B05D3B}"/>
                  </a:ext>
                </a:extLst>
              </p:cNvPr>
              <p:cNvSpPr>
                <a:spLocks/>
              </p:cNvSpPr>
              <p:nvPr/>
            </p:nvSpPr>
            <p:spPr bwMode="auto">
              <a:xfrm>
                <a:off x="8594517" y="4165513"/>
                <a:ext cx="55959" cy="58031"/>
              </a:xfrm>
              <a:custGeom>
                <a:avLst/>
                <a:gdLst/>
                <a:ahLst/>
                <a:cxnLst>
                  <a:cxn ang="0">
                    <a:pos x="24" y="0"/>
                  </a:cxn>
                  <a:cxn ang="0">
                    <a:pos x="24" y="3"/>
                  </a:cxn>
                  <a:cxn ang="0">
                    <a:pos x="25" y="4"/>
                  </a:cxn>
                  <a:cxn ang="0">
                    <a:pos x="25" y="5"/>
                  </a:cxn>
                  <a:cxn ang="0">
                    <a:pos x="27" y="6"/>
                  </a:cxn>
                  <a:cxn ang="0">
                    <a:pos x="24" y="9"/>
                  </a:cxn>
                  <a:cxn ang="0">
                    <a:pos x="23" y="9"/>
                  </a:cxn>
                  <a:cxn ang="0">
                    <a:pos x="23" y="10"/>
                  </a:cxn>
                  <a:cxn ang="0">
                    <a:pos x="20" y="11"/>
                  </a:cxn>
                  <a:cxn ang="0">
                    <a:pos x="19" y="13"/>
                  </a:cxn>
                  <a:cxn ang="0">
                    <a:pos x="17" y="13"/>
                  </a:cxn>
                  <a:cxn ang="0">
                    <a:pos x="15" y="17"/>
                  </a:cxn>
                  <a:cxn ang="0">
                    <a:pos x="10" y="24"/>
                  </a:cxn>
                  <a:cxn ang="0">
                    <a:pos x="7" y="27"/>
                  </a:cxn>
                  <a:cxn ang="0">
                    <a:pos x="4" y="28"/>
                  </a:cxn>
                  <a:cxn ang="0">
                    <a:pos x="0" y="28"/>
                  </a:cxn>
                  <a:cxn ang="0">
                    <a:pos x="5" y="20"/>
                  </a:cxn>
                  <a:cxn ang="0">
                    <a:pos x="18" y="10"/>
                  </a:cxn>
                  <a:cxn ang="0">
                    <a:pos x="22" y="5"/>
                  </a:cxn>
                  <a:cxn ang="0">
                    <a:pos x="23" y="4"/>
                  </a:cxn>
                  <a:cxn ang="0">
                    <a:pos x="23" y="1"/>
                  </a:cxn>
                  <a:cxn ang="0">
                    <a:pos x="24" y="0"/>
                  </a:cxn>
                </a:cxnLst>
                <a:rect l="0" t="0" r="r" b="b"/>
                <a:pathLst>
                  <a:path w="27" h="28">
                    <a:moveTo>
                      <a:pt x="24" y="0"/>
                    </a:moveTo>
                    <a:lnTo>
                      <a:pt x="24" y="3"/>
                    </a:lnTo>
                    <a:lnTo>
                      <a:pt x="25" y="4"/>
                    </a:lnTo>
                    <a:lnTo>
                      <a:pt x="25" y="5"/>
                    </a:lnTo>
                    <a:lnTo>
                      <a:pt x="27" y="6"/>
                    </a:lnTo>
                    <a:lnTo>
                      <a:pt x="24" y="9"/>
                    </a:lnTo>
                    <a:lnTo>
                      <a:pt x="23" y="9"/>
                    </a:lnTo>
                    <a:lnTo>
                      <a:pt x="23" y="10"/>
                    </a:lnTo>
                    <a:lnTo>
                      <a:pt x="20" y="11"/>
                    </a:lnTo>
                    <a:lnTo>
                      <a:pt x="19" y="13"/>
                    </a:lnTo>
                    <a:lnTo>
                      <a:pt x="17" y="13"/>
                    </a:lnTo>
                    <a:lnTo>
                      <a:pt x="15" y="17"/>
                    </a:lnTo>
                    <a:lnTo>
                      <a:pt x="10" y="24"/>
                    </a:lnTo>
                    <a:lnTo>
                      <a:pt x="7" y="27"/>
                    </a:lnTo>
                    <a:lnTo>
                      <a:pt x="4" y="28"/>
                    </a:lnTo>
                    <a:lnTo>
                      <a:pt x="0" y="28"/>
                    </a:lnTo>
                    <a:lnTo>
                      <a:pt x="5" y="20"/>
                    </a:lnTo>
                    <a:lnTo>
                      <a:pt x="18" y="10"/>
                    </a:lnTo>
                    <a:lnTo>
                      <a:pt x="22" y="5"/>
                    </a:lnTo>
                    <a:lnTo>
                      <a:pt x="23" y="4"/>
                    </a:lnTo>
                    <a:lnTo>
                      <a:pt x="23"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1313">
                <a:extLst>
                  <a:ext uri="{FF2B5EF4-FFF2-40B4-BE49-F238E27FC236}">
                    <a16:creationId xmlns:a16="http://schemas.microsoft.com/office/drawing/2014/main" id="{E63CEC7C-0FC7-4E29-8673-88701256AB4E}"/>
                  </a:ext>
                </a:extLst>
              </p:cNvPr>
              <p:cNvSpPr>
                <a:spLocks/>
              </p:cNvSpPr>
              <p:nvPr/>
            </p:nvSpPr>
            <p:spPr bwMode="auto">
              <a:xfrm>
                <a:off x="8640113" y="3981057"/>
                <a:ext cx="101555" cy="149222"/>
              </a:xfrm>
              <a:custGeom>
                <a:avLst/>
                <a:gdLst/>
                <a:ahLst/>
                <a:cxnLst>
                  <a:cxn ang="0">
                    <a:pos x="8" y="0"/>
                  </a:cxn>
                  <a:cxn ang="0">
                    <a:pos x="10" y="4"/>
                  </a:cxn>
                  <a:cxn ang="0">
                    <a:pos x="15" y="6"/>
                  </a:cxn>
                  <a:cxn ang="0">
                    <a:pos x="18" y="4"/>
                  </a:cxn>
                  <a:cxn ang="0">
                    <a:pos x="20" y="7"/>
                  </a:cxn>
                  <a:cxn ang="0">
                    <a:pos x="22" y="15"/>
                  </a:cxn>
                  <a:cxn ang="0">
                    <a:pos x="23" y="28"/>
                  </a:cxn>
                  <a:cxn ang="0">
                    <a:pos x="18" y="34"/>
                  </a:cxn>
                  <a:cxn ang="0">
                    <a:pos x="17" y="43"/>
                  </a:cxn>
                  <a:cxn ang="0">
                    <a:pos x="21" y="50"/>
                  </a:cxn>
                  <a:cxn ang="0">
                    <a:pos x="26" y="55"/>
                  </a:cxn>
                  <a:cxn ang="0">
                    <a:pos x="28" y="51"/>
                  </a:cxn>
                  <a:cxn ang="0">
                    <a:pos x="33" y="54"/>
                  </a:cxn>
                  <a:cxn ang="0">
                    <a:pos x="36" y="59"/>
                  </a:cxn>
                  <a:cxn ang="0">
                    <a:pos x="40" y="58"/>
                  </a:cxn>
                  <a:cxn ang="0">
                    <a:pos x="42" y="56"/>
                  </a:cxn>
                  <a:cxn ang="0">
                    <a:pos x="43" y="58"/>
                  </a:cxn>
                  <a:cxn ang="0">
                    <a:pos x="42" y="60"/>
                  </a:cxn>
                  <a:cxn ang="0">
                    <a:pos x="41" y="63"/>
                  </a:cxn>
                  <a:cxn ang="0">
                    <a:pos x="43" y="62"/>
                  </a:cxn>
                  <a:cxn ang="0">
                    <a:pos x="45" y="65"/>
                  </a:cxn>
                  <a:cxn ang="0">
                    <a:pos x="49" y="67"/>
                  </a:cxn>
                  <a:cxn ang="0">
                    <a:pos x="47" y="72"/>
                  </a:cxn>
                  <a:cxn ang="0">
                    <a:pos x="45" y="68"/>
                  </a:cxn>
                  <a:cxn ang="0">
                    <a:pos x="36" y="62"/>
                  </a:cxn>
                  <a:cxn ang="0">
                    <a:pos x="31" y="59"/>
                  </a:cxn>
                  <a:cxn ang="0">
                    <a:pos x="32" y="64"/>
                  </a:cxn>
                  <a:cxn ang="0">
                    <a:pos x="28" y="62"/>
                  </a:cxn>
                  <a:cxn ang="0">
                    <a:pos x="20" y="56"/>
                  </a:cxn>
                  <a:cxn ang="0">
                    <a:pos x="13" y="58"/>
                  </a:cxn>
                  <a:cxn ang="0">
                    <a:pos x="11" y="54"/>
                  </a:cxn>
                  <a:cxn ang="0">
                    <a:pos x="11" y="51"/>
                  </a:cxn>
                  <a:cxn ang="0">
                    <a:pos x="12" y="49"/>
                  </a:cxn>
                  <a:cxn ang="0">
                    <a:pos x="10" y="45"/>
                  </a:cxn>
                  <a:cxn ang="0">
                    <a:pos x="6" y="48"/>
                  </a:cxn>
                  <a:cxn ang="0">
                    <a:pos x="2" y="45"/>
                  </a:cxn>
                  <a:cxn ang="0">
                    <a:pos x="0" y="41"/>
                  </a:cxn>
                  <a:cxn ang="0">
                    <a:pos x="1" y="29"/>
                  </a:cxn>
                  <a:cxn ang="0">
                    <a:pos x="5" y="19"/>
                  </a:cxn>
                  <a:cxn ang="0">
                    <a:pos x="3" y="11"/>
                  </a:cxn>
                  <a:cxn ang="0">
                    <a:pos x="2" y="5"/>
                  </a:cxn>
                  <a:cxn ang="0">
                    <a:pos x="6" y="0"/>
                  </a:cxn>
                </a:cxnLst>
                <a:rect l="0" t="0" r="r" b="b"/>
                <a:pathLst>
                  <a:path w="49" h="72">
                    <a:moveTo>
                      <a:pt x="6" y="0"/>
                    </a:moveTo>
                    <a:lnTo>
                      <a:pt x="8" y="0"/>
                    </a:lnTo>
                    <a:lnTo>
                      <a:pt x="10" y="1"/>
                    </a:lnTo>
                    <a:lnTo>
                      <a:pt x="10" y="4"/>
                    </a:lnTo>
                    <a:lnTo>
                      <a:pt x="12" y="6"/>
                    </a:lnTo>
                    <a:lnTo>
                      <a:pt x="15" y="6"/>
                    </a:lnTo>
                    <a:lnTo>
                      <a:pt x="17" y="4"/>
                    </a:lnTo>
                    <a:lnTo>
                      <a:pt x="18" y="4"/>
                    </a:lnTo>
                    <a:lnTo>
                      <a:pt x="18" y="6"/>
                    </a:lnTo>
                    <a:lnTo>
                      <a:pt x="20" y="7"/>
                    </a:lnTo>
                    <a:lnTo>
                      <a:pt x="20" y="11"/>
                    </a:lnTo>
                    <a:lnTo>
                      <a:pt x="22" y="15"/>
                    </a:lnTo>
                    <a:lnTo>
                      <a:pt x="23" y="19"/>
                    </a:lnTo>
                    <a:lnTo>
                      <a:pt x="23" y="28"/>
                    </a:lnTo>
                    <a:lnTo>
                      <a:pt x="22" y="30"/>
                    </a:lnTo>
                    <a:lnTo>
                      <a:pt x="18" y="34"/>
                    </a:lnTo>
                    <a:lnTo>
                      <a:pt x="17" y="36"/>
                    </a:lnTo>
                    <a:lnTo>
                      <a:pt x="17" y="43"/>
                    </a:lnTo>
                    <a:lnTo>
                      <a:pt x="20" y="46"/>
                    </a:lnTo>
                    <a:lnTo>
                      <a:pt x="21" y="50"/>
                    </a:lnTo>
                    <a:lnTo>
                      <a:pt x="23" y="54"/>
                    </a:lnTo>
                    <a:lnTo>
                      <a:pt x="26" y="55"/>
                    </a:lnTo>
                    <a:lnTo>
                      <a:pt x="26" y="54"/>
                    </a:lnTo>
                    <a:lnTo>
                      <a:pt x="28" y="51"/>
                    </a:lnTo>
                    <a:lnTo>
                      <a:pt x="32" y="51"/>
                    </a:lnTo>
                    <a:lnTo>
                      <a:pt x="33" y="54"/>
                    </a:lnTo>
                    <a:lnTo>
                      <a:pt x="36" y="56"/>
                    </a:lnTo>
                    <a:lnTo>
                      <a:pt x="36" y="59"/>
                    </a:lnTo>
                    <a:lnTo>
                      <a:pt x="38" y="59"/>
                    </a:lnTo>
                    <a:lnTo>
                      <a:pt x="40" y="58"/>
                    </a:lnTo>
                    <a:lnTo>
                      <a:pt x="40" y="56"/>
                    </a:lnTo>
                    <a:lnTo>
                      <a:pt x="42" y="56"/>
                    </a:lnTo>
                    <a:lnTo>
                      <a:pt x="42" y="58"/>
                    </a:lnTo>
                    <a:lnTo>
                      <a:pt x="43" y="58"/>
                    </a:lnTo>
                    <a:lnTo>
                      <a:pt x="43" y="59"/>
                    </a:lnTo>
                    <a:lnTo>
                      <a:pt x="42" y="60"/>
                    </a:lnTo>
                    <a:lnTo>
                      <a:pt x="41" y="60"/>
                    </a:lnTo>
                    <a:lnTo>
                      <a:pt x="41" y="63"/>
                    </a:lnTo>
                    <a:lnTo>
                      <a:pt x="42" y="63"/>
                    </a:lnTo>
                    <a:lnTo>
                      <a:pt x="43" y="62"/>
                    </a:lnTo>
                    <a:lnTo>
                      <a:pt x="43" y="64"/>
                    </a:lnTo>
                    <a:lnTo>
                      <a:pt x="45" y="65"/>
                    </a:lnTo>
                    <a:lnTo>
                      <a:pt x="47" y="67"/>
                    </a:lnTo>
                    <a:lnTo>
                      <a:pt x="49" y="67"/>
                    </a:lnTo>
                    <a:lnTo>
                      <a:pt x="49" y="70"/>
                    </a:lnTo>
                    <a:lnTo>
                      <a:pt x="47" y="72"/>
                    </a:lnTo>
                    <a:lnTo>
                      <a:pt x="45" y="69"/>
                    </a:lnTo>
                    <a:lnTo>
                      <a:pt x="45" y="68"/>
                    </a:lnTo>
                    <a:lnTo>
                      <a:pt x="40" y="63"/>
                    </a:lnTo>
                    <a:lnTo>
                      <a:pt x="36" y="62"/>
                    </a:lnTo>
                    <a:lnTo>
                      <a:pt x="32" y="58"/>
                    </a:lnTo>
                    <a:lnTo>
                      <a:pt x="31" y="59"/>
                    </a:lnTo>
                    <a:lnTo>
                      <a:pt x="31" y="63"/>
                    </a:lnTo>
                    <a:lnTo>
                      <a:pt x="32" y="64"/>
                    </a:lnTo>
                    <a:lnTo>
                      <a:pt x="30" y="64"/>
                    </a:lnTo>
                    <a:lnTo>
                      <a:pt x="28" y="62"/>
                    </a:lnTo>
                    <a:lnTo>
                      <a:pt x="23" y="56"/>
                    </a:lnTo>
                    <a:lnTo>
                      <a:pt x="20" y="56"/>
                    </a:lnTo>
                    <a:lnTo>
                      <a:pt x="17" y="58"/>
                    </a:lnTo>
                    <a:lnTo>
                      <a:pt x="13" y="58"/>
                    </a:lnTo>
                    <a:lnTo>
                      <a:pt x="12" y="56"/>
                    </a:lnTo>
                    <a:lnTo>
                      <a:pt x="11" y="54"/>
                    </a:lnTo>
                    <a:lnTo>
                      <a:pt x="10" y="53"/>
                    </a:lnTo>
                    <a:lnTo>
                      <a:pt x="11" y="51"/>
                    </a:lnTo>
                    <a:lnTo>
                      <a:pt x="11" y="50"/>
                    </a:lnTo>
                    <a:lnTo>
                      <a:pt x="12" y="49"/>
                    </a:lnTo>
                    <a:lnTo>
                      <a:pt x="12" y="46"/>
                    </a:lnTo>
                    <a:lnTo>
                      <a:pt x="10" y="45"/>
                    </a:lnTo>
                    <a:lnTo>
                      <a:pt x="7" y="48"/>
                    </a:lnTo>
                    <a:lnTo>
                      <a:pt x="6" y="48"/>
                    </a:lnTo>
                    <a:lnTo>
                      <a:pt x="3" y="46"/>
                    </a:lnTo>
                    <a:lnTo>
                      <a:pt x="2" y="45"/>
                    </a:lnTo>
                    <a:lnTo>
                      <a:pt x="1" y="43"/>
                    </a:lnTo>
                    <a:lnTo>
                      <a:pt x="0" y="41"/>
                    </a:lnTo>
                    <a:lnTo>
                      <a:pt x="0" y="31"/>
                    </a:lnTo>
                    <a:lnTo>
                      <a:pt x="1" y="29"/>
                    </a:lnTo>
                    <a:lnTo>
                      <a:pt x="2" y="29"/>
                    </a:lnTo>
                    <a:lnTo>
                      <a:pt x="5" y="19"/>
                    </a:lnTo>
                    <a:lnTo>
                      <a:pt x="3" y="15"/>
                    </a:lnTo>
                    <a:lnTo>
                      <a:pt x="3" y="11"/>
                    </a:lnTo>
                    <a:lnTo>
                      <a:pt x="2" y="7"/>
                    </a:lnTo>
                    <a:lnTo>
                      <a:pt x="2" y="5"/>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1315">
                <a:extLst>
                  <a:ext uri="{FF2B5EF4-FFF2-40B4-BE49-F238E27FC236}">
                    <a16:creationId xmlns:a16="http://schemas.microsoft.com/office/drawing/2014/main" id="{519A876D-7C95-47D7-B107-51EEED3104E5}"/>
                  </a:ext>
                </a:extLst>
              </p:cNvPr>
              <p:cNvSpPr>
                <a:spLocks/>
              </p:cNvSpPr>
              <p:nvPr/>
            </p:nvSpPr>
            <p:spPr bwMode="auto">
              <a:xfrm>
                <a:off x="8693999" y="4144788"/>
                <a:ext cx="29015" cy="37306"/>
              </a:xfrm>
              <a:custGeom>
                <a:avLst/>
                <a:gdLst/>
                <a:ahLst/>
                <a:cxnLst>
                  <a:cxn ang="0">
                    <a:pos x="2" y="0"/>
                  </a:cxn>
                  <a:cxn ang="0">
                    <a:pos x="4" y="1"/>
                  </a:cxn>
                  <a:cxn ang="0">
                    <a:pos x="6" y="3"/>
                  </a:cxn>
                  <a:cxn ang="0">
                    <a:pos x="9" y="3"/>
                  </a:cxn>
                  <a:cxn ang="0">
                    <a:pos x="11" y="4"/>
                  </a:cxn>
                  <a:cxn ang="0">
                    <a:pos x="14" y="6"/>
                  </a:cxn>
                  <a:cxn ang="0">
                    <a:pos x="12" y="10"/>
                  </a:cxn>
                  <a:cxn ang="0">
                    <a:pos x="7" y="15"/>
                  </a:cxn>
                  <a:cxn ang="0">
                    <a:pos x="4" y="16"/>
                  </a:cxn>
                  <a:cxn ang="0">
                    <a:pos x="1" y="18"/>
                  </a:cxn>
                  <a:cxn ang="0">
                    <a:pos x="1" y="9"/>
                  </a:cxn>
                  <a:cxn ang="0">
                    <a:pos x="0" y="5"/>
                  </a:cxn>
                  <a:cxn ang="0">
                    <a:pos x="0" y="3"/>
                  </a:cxn>
                  <a:cxn ang="0">
                    <a:pos x="2" y="0"/>
                  </a:cxn>
                </a:cxnLst>
                <a:rect l="0" t="0" r="r" b="b"/>
                <a:pathLst>
                  <a:path w="14" h="18">
                    <a:moveTo>
                      <a:pt x="2" y="0"/>
                    </a:moveTo>
                    <a:lnTo>
                      <a:pt x="4" y="1"/>
                    </a:lnTo>
                    <a:lnTo>
                      <a:pt x="6" y="3"/>
                    </a:lnTo>
                    <a:lnTo>
                      <a:pt x="9" y="3"/>
                    </a:lnTo>
                    <a:lnTo>
                      <a:pt x="11" y="4"/>
                    </a:lnTo>
                    <a:lnTo>
                      <a:pt x="14" y="6"/>
                    </a:lnTo>
                    <a:lnTo>
                      <a:pt x="12" y="10"/>
                    </a:lnTo>
                    <a:lnTo>
                      <a:pt x="7" y="15"/>
                    </a:lnTo>
                    <a:lnTo>
                      <a:pt x="4" y="16"/>
                    </a:lnTo>
                    <a:lnTo>
                      <a:pt x="1" y="18"/>
                    </a:lnTo>
                    <a:lnTo>
                      <a:pt x="1" y="9"/>
                    </a:lnTo>
                    <a:lnTo>
                      <a:pt x="0" y="5"/>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1316">
                <a:extLst>
                  <a:ext uri="{FF2B5EF4-FFF2-40B4-BE49-F238E27FC236}">
                    <a16:creationId xmlns:a16="http://schemas.microsoft.com/office/drawing/2014/main" id="{FD1E016F-19FE-4266-8007-279BD570C40B}"/>
                  </a:ext>
                </a:extLst>
              </p:cNvPr>
              <p:cNvSpPr>
                <a:spLocks/>
              </p:cNvSpPr>
              <p:nvPr/>
            </p:nvSpPr>
            <p:spPr bwMode="auto">
              <a:xfrm>
                <a:off x="8708507" y="4167585"/>
                <a:ext cx="26944" cy="47669"/>
              </a:xfrm>
              <a:custGeom>
                <a:avLst/>
                <a:gdLst/>
                <a:ahLst/>
                <a:cxnLst>
                  <a:cxn ang="0">
                    <a:pos x="8" y="0"/>
                  </a:cxn>
                  <a:cxn ang="0">
                    <a:pos x="10" y="0"/>
                  </a:cxn>
                  <a:cxn ang="0">
                    <a:pos x="12" y="2"/>
                  </a:cxn>
                  <a:cxn ang="0">
                    <a:pos x="13" y="4"/>
                  </a:cxn>
                  <a:cxn ang="0">
                    <a:pos x="13" y="8"/>
                  </a:cxn>
                  <a:cxn ang="0">
                    <a:pos x="12" y="10"/>
                  </a:cxn>
                  <a:cxn ang="0">
                    <a:pos x="9" y="13"/>
                  </a:cxn>
                  <a:cxn ang="0">
                    <a:pos x="9" y="18"/>
                  </a:cxn>
                  <a:cxn ang="0">
                    <a:pos x="10" y="19"/>
                  </a:cxn>
                  <a:cxn ang="0">
                    <a:pos x="10" y="22"/>
                  </a:cxn>
                  <a:cxn ang="0">
                    <a:pos x="9" y="23"/>
                  </a:cxn>
                  <a:cxn ang="0">
                    <a:pos x="8" y="23"/>
                  </a:cxn>
                  <a:cxn ang="0">
                    <a:pos x="2" y="17"/>
                  </a:cxn>
                  <a:cxn ang="0">
                    <a:pos x="0" y="14"/>
                  </a:cxn>
                  <a:cxn ang="0">
                    <a:pos x="0" y="12"/>
                  </a:cxn>
                  <a:cxn ang="0">
                    <a:pos x="4" y="12"/>
                  </a:cxn>
                  <a:cxn ang="0">
                    <a:pos x="4" y="8"/>
                  </a:cxn>
                  <a:cxn ang="0">
                    <a:pos x="5" y="4"/>
                  </a:cxn>
                  <a:cxn ang="0">
                    <a:pos x="7" y="2"/>
                  </a:cxn>
                  <a:cxn ang="0">
                    <a:pos x="8" y="0"/>
                  </a:cxn>
                </a:cxnLst>
                <a:rect l="0" t="0" r="r" b="b"/>
                <a:pathLst>
                  <a:path w="13" h="23">
                    <a:moveTo>
                      <a:pt x="8" y="0"/>
                    </a:moveTo>
                    <a:lnTo>
                      <a:pt x="10" y="0"/>
                    </a:lnTo>
                    <a:lnTo>
                      <a:pt x="12" y="2"/>
                    </a:lnTo>
                    <a:lnTo>
                      <a:pt x="13" y="4"/>
                    </a:lnTo>
                    <a:lnTo>
                      <a:pt x="13" y="8"/>
                    </a:lnTo>
                    <a:lnTo>
                      <a:pt x="12" y="10"/>
                    </a:lnTo>
                    <a:lnTo>
                      <a:pt x="9" y="13"/>
                    </a:lnTo>
                    <a:lnTo>
                      <a:pt x="9" y="18"/>
                    </a:lnTo>
                    <a:lnTo>
                      <a:pt x="10" y="19"/>
                    </a:lnTo>
                    <a:lnTo>
                      <a:pt x="10" y="22"/>
                    </a:lnTo>
                    <a:lnTo>
                      <a:pt x="9" y="23"/>
                    </a:lnTo>
                    <a:lnTo>
                      <a:pt x="8" y="23"/>
                    </a:lnTo>
                    <a:lnTo>
                      <a:pt x="2" y="17"/>
                    </a:lnTo>
                    <a:lnTo>
                      <a:pt x="0" y="14"/>
                    </a:lnTo>
                    <a:lnTo>
                      <a:pt x="0" y="12"/>
                    </a:lnTo>
                    <a:lnTo>
                      <a:pt x="4" y="12"/>
                    </a:lnTo>
                    <a:lnTo>
                      <a:pt x="4" y="8"/>
                    </a:lnTo>
                    <a:lnTo>
                      <a:pt x="5" y="4"/>
                    </a:lnTo>
                    <a:lnTo>
                      <a:pt x="7"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1317">
                <a:extLst>
                  <a:ext uri="{FF2B5EF4-FFF2-40B4-BE49-F238E27FC236}">
                    <a16:creationId xmlns:a16="http://schemas.microsoft.com/office/drawing/2014/main" id="{888D90A8-4DE1-464E-B6E2-1AF1651F5DC9}"/>
                  </a:ext>
                </a:extLst>
              </p:cNvPr>
              <p:cNvSpPr>
                <a:spLocks noEditPoints="1"/>
              </p:cNvSpPr>
              <p:nvPr/>
            </p:nvSpPr>
            <p:spPr bwMode="auto">
              <a:xfrm>
                <a:off x="8733378" y="4171730"/>
                <a:ext cx="12435" cy="29015"/>
              </a:xfrm>
              <a:custGeom>
                <a:avLst/>
                <a:gdLst/>
                <a:ahLst/>
                <a:cxnLst>
                  <a:cxn ang="0">
                    <a:pos x="1" y="10"/>
                  </a:cxn>
                  <a:cxn ang="0">
                    <a:pos x="1" y="14"/>
                  </a:cxn>
                  <a:cxn ang="0">
                    <a:pos x="0" y="14"/>
                  </a:cxn>
                  <a:cxn ang="0">
                    <a:pos x="1" y="10"/>
                  </a:cxn>
                  <a:cxn ang="0">
                    <a:pos x="4" y="0"/>
                  </a:cxn>
                  <a:cxn ang="0">
                    <a:pos x="6" y="0"/>
                  </a:cxn>
                  <a:cxn ang="0">
                    <a:pos x="6" y="3"/>
                  </a:cxn>
                  <a:cxn ang="0">
                    <a:pos x="5" y="6"/>
                  </a:cxn>
                  <a:cxn ang="0">
                    <a:pos x="2" y="7"/>
                  </a:cxn>
                  <a:cxn ang="0">
                    <a:pos x="2" y="3"/>
                  </a:cxn>
                  <a:cxn ang="0">
                    <a:pos x="4" y="0"/>
                  </a:cxn>
                </a:cxnLst>
                <a:rect l="0" t="0" r="r" b="b"/>
                <a:pathLst>
                  <a:path w="6" h="14">
                    <a:moveTo>
                      <a:pt x="1" y="10"/>
                    </a:moveTo>
                    <a:lnTo>
                      <a:pt x="1" y="14"/>
                    </a:lnTo>
                    <a:lnTo>
                      <a:pt x="0" y="14"/>
                    </a:lnTo>
                    <a:lnTo>
                      <a:pt x="1" y="10"/>
                    </a:lnTo>
                    <a:close/>
                    <a:moveTo>
                      <a:pt x="4" y="0"/>
                    </a:moveTo>
                    <a:lnTo>
                      <a:pt x="6" y="0"/>
                    </a:lnTo>
                    <a:lnTo>
                      <a:pt x="6" y="3"/>
                    </a:lnTo>
                    <a:lnTo>
                      <a:pt x="5" y="6"/>
                    </a:lnTo>
                    <a:lnTo>
                      <a:pt x="2" y="7"/>
                    </a:lnTo>
                    <a:lnTo>
                      <a:pt x="2"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1319">
                <a:extLst>
                  <a:ext uri="{FF2B5EF4-FFF2-40B4-BE49-F238E27FC236}">
                    <a16:creationId xmlns:a16="http://schemas.microsoft.com/office/drawing/2014/main" id="{1636A6C8-8A8E-4809-9474-CD551852B2DB}"/>
                  </a:ext>
                </a:extLst>
              </p:cNvPr>
              <p:cNvSpPr>
                <a:spLocks/>
              </p:cNvSpPr>
              <p:nvPr/>
            </p:nvSpPr>
            <p:spPr bwMode="auto">
              <a:xfrm>
                <a:off x="8718869" y="4130279"/>
                <a:ext cx="22799" cy="20725"/>
              </a:xfrm>
              <a:custGeom>
                <a:avLst/>
                <a:gdLst/>
                <a:ahLst/>
                <a:cxnLst>
                  <a:cxn ang="0">
                    <a:pos x="0" y="0"/>
                  </a:cxn>
                  <a:cxn ang="0">
                    <a:pos x="4" y="0"/>
                  </a:cxn>
                  <a:cxn ang="0">
                    <a:pos x="5" y="2"/>
                  </a:cxn>
                  <a:cxn ang="0">
                    <a:pos x="7" y="3"/>
                  </a:cxn>
                  <a:cxn ang="0">
                    <a:pos x="9" y="5"/>
                  </a:cxn>
                  <a:cxn ang="0">
                    <a:pos x="11" y="6"/>
                  </a:cxn>
                  <a:cxn ang="0">
                    <a:pos x="11" y="10"/>
                  </a:cxn>
                  <a:cxn ang="0">
                    <a:pos x="9" y="10"/>
                  </a:cxn>
                  <a:cxn ang="0">
                    <a:pos x="5" y="6"/>
                  </a:cxn>
                  <a:cxn ang="0">
                    <a:pos x="5" y="5"/>
                  </a:cxn>
                  <a:cxn ang="0">
                    <a:pos x="0" y="5"/>
                  </a:cxn>
                  <a:cxn ang="0">
                    <a:pos x="0" y="0"/>
                  </a:cxn>
                </a:cxnLst>
                <a:rect l="0" t="0" r="r" b="b"/>
                <a:pathLst>
                  <a:path w="11" h="10">
                    <a:moveTo>
                      <a:pt x="0" y="0"/>
                    </a:moveTo>
                    <a:lnTo>
                      <a:pt x="4" y="0"/>
                    </a:lnTo>
                    <a:lnTo>
                      <a:pt x="5" y="2"/>
                    </a:lnTo>
                    <a:lnTo>
                      <a:pt x="7" y="3"/>
                    </a:lnTo>
                    <a:lnTo>
                      <a:pt x="9" y="5"/>
                    </a:lnTo>
                    <a:lnTo>
                      <a:pt x="11" y="6"/>
                    </a:lnTo>
                    <a:lnTo>
                      <a:pt x="11" y="10"/>
                    </a:lnTo>
                    <a:lnTo>
                      <a:pt x="9" y="10"/>
                    </a:lnTo>
                    <a:lnTo>
                      <a:pt x="5" y="6"/>
                    </a:lnTo>
                    <a:lnTo>
                      <a:pt x="5"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1320">
                <a:extLst>
                  <a:ext uri="{FF2B5EF4-FFF2-40B4-BE49-F238E27FC236}">
                    <a16:creationId xmlns:a16="http://schemas.microsoft.com/office/drawing/2014/main" id="{F9852BA9-5F8B-4C7B-9A0A-AF3804E86079}"/>
                  </a:ext>
                </a:extLst>
              </p:cNvPr>
              <p:cNvSpPr>
                <a:spLocks/>
              </p:cNvSpPr>
              <p:nvPr/>
            </p:nvSpPr>
            <p:spPr bwMode="auto">
              <a:xfrm>
                <a:off x="8656693" y="4105409"/>
                <a:ext cx="26944" cy="29015"/>
              </a:xfrm>
              <a:custGeom>
                <a:avLst/>
                <a:gdLst/>
                <a:ahLst/>
                <a:cxnLst>
                  <a:cxn ang="0">
                    <a:pos x="0" y="0"/>
                  </a:cxn>
                  <a:cxn ang="0">
                    <a:pos x="4" y="0"/>
                  </a:cxn>
                  <a:cxn ang="0">
                    <a:pos x="7" y="2"/>
                  </a:cxn>
                  <a:cxn ang="0">
                    <a:pos x="8" y="3"/>
                  </a:cxn>
                  <a:cxn ang="0">
                    <a:pos x="10" y="4"/>
                  </a:cxn>
                  <a:cxn ang="0">
                    <a:pos x="12" y="5"/>
                  </a:cxn>
                  <a:cxn ang="0">
                    <a:pos x="13" y="8"/>
                  </a:cxn>
                  <a:cxn ang="0">
                    <a:pos x="13" y="12"/>
                  </a:cxn>
                  <a:cxn ang="0">
                    <a:pos x="12" y="14"/>
                  </a:cxn>
                  <a:cxn ang="0">
                    <a:pos x="9" y="14"/>
                  </a:cxn>
                  <a:cxn ang="0">
                    <a:pos x="8" y="12"/>
                  </a:cxn>
                  <a:cxn ang="0">
                    <a:pos x="4" y="8"/>
                  </a:cxn>
                  <a:cxn ang="0">
                    <a:pos x="3" y="4"/>
                  </a:cxn>
                  <a:cxn ang="0">
                    <a:pos x="2" y="3"/>
                  </a:cxn>
                  <a:cxn ang="0">
                    <a:pos x="0" y="0"/>
                  </a:cxn>
                </a:cxnLst>
                <a:rect l="0" t="0" r="r" b="b"/>
                <a:pathLst>
                  <a:path w="13" h="14">
                    <a:moveTo>
                      <a:pt x="0" y="0"/>
                    </a:moveTo>
                    <a:lnTo>
                      <a:pt x="4" y="0"/>
                    </a:lnTo>
                    <a:lnTo>
                      <a:pt x="7" y="2"/>
                    </a:lnTo>
                    <a:lnTo>
                      <a:pt x="8" y="3"/>
                    </a:lnTo>
                    <a:lnTo>
                      <a:pt x="10" y="4"/>
                    </a:lnTo>
                    <a:lnTo>
                      <a:pt x="12" y="5"/>
                    </a:lnTo>
                    <a:lnTo>
                      <a:pt x="13" y="8"/>
                    </a:lnTo>
                    <a:lnTo>
                      <a:pt x="13" y="12"/>
                    </a:lnTo>
                    <a:lnTo>
                      <a:pt x="12" y="14"/>
                    </a:lnTo>
                    <a:lnTo>
                      <a:pt x="9" y="14"/>
                    </a:lnTo>
                    <a:lnTo>
                      <a:pt x="8" y="12"/>
                    </a:lnTo>
                    <a:lnTo>
                      <a:pt x="4" y="8"/>
                    </a:lnTo>
                    <a:lnTo>
                      <a:pt x="3" y="4"/>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1321">
                <a:extLst>
                  <a:ext uri="{FF2B5EF4-FFF2-40B4-BE49-F238E27FC236}">
                    <a16:creationId xmlns:a16="http://schemas.microsoft.com/office/drawing/2014/main" id="{C2D7A3D7-E59F-4446-A9D4-8517A89171C3}"/>
                  </a:ext>
                </a:extLst>
              </p:cNvPr>
              <p:cNvSpPr>
                <a:spLocks/>
              </p:cNvSpPr>
              <p:nvPr/>
            </p:nvSpPr>
            <p:spPr bwMode="auto">
              <a:xfrm>
                <a:off x="8685709" y="4111627"/>
                <a:ext cx="8290" cy="2073"/>
              </a:xfrm>
              <a:custGeom>
                <a:avLst/>
                <a:gdLst/>
                <a:ahLst/>
                <a:cxnLst>
                  <a:cxn ang="0">
                    <a:pos x="0" y="0"/>
                  </a:cxn>
                  <a:cxn ang="0">
                    <a:pos x="4" y="0"/>
                  </a:cxn>
                  <a:cxn ang="0">
                    <a:pos x="4" y="1"/>
                  </a:cxn>
                  <a:cxn ang="0">
                    <a:pos x="1" y="1"/>
                  </a:cxn>
                  <a:cxn ang="0">
                    <a:pos x="0" y="0"/>
                  </a:cxn>
                </a:cxnLst>
                <a:rect l="0" t="0" r="r" b="b"/>
                <a:pathLst>
                  <a:path w="4" h="1">
                    <a:moveTo>
                      <a:pt x="0" y="0"/>
                    </a:moveTo>
                    <a:lnTo>
                      <a:pt x="4" y="0"/>
                    </a:lnTo>
                    <a:lnTo>
                      <a:pt x="4" y="1"/>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1322">
                <a:extLst>
                  <a:ext uri="{FF2B5EF4-FFF2-40B4-BE49-F238E27FC236}">
                    <a16:creationId xmlns:a16="http://schemas.microsoft.com/office/drawing/2014/main" id="{1D39D4CC-83A3-4D37-8079-2DCB86513F44}"/>
                  </a:ext>
                </a:extLst>
              </p:cNvPr>
              <p:cNvSpPr>
                <a:spLocks/>
              </p:cNvSpPr>
              <p:nvPr/>
            </p:nvSpPr>
            <p:spPr bwMode="auto">
              <a:xfrm>
                <a:off x="8646331" y="3806964"/>
                <a:ext cx="39379" cy="72539"/>
              </a:xfrm>
              <a:custGeom>
                <a:avLst/>
                <a:gdLst/>
                <a:ahLst/>
                <a:cxnLst>
                  <a:cxn ang="0">
                    <a:pos x="14" y="0"/>
                  </a:cxn>
                  <a:cxn ang="0">
                    <a:pos x="18" y="2"/>
                  </a:cxn>
                  <a:cxn ang="0">
                    <a:pos x="19" y="8"/>
                  </a:cxn>
                  <a:cxn ang="0">
                    <a:pos x="18" y="17"/>
                  </a:cxn>
                  <a:cxn ang="0">
                    <a:pos x="14" y="26"/>
                  </a:cxn>
                  <a:cxn ang="0">
                    <a:pos x="10" y="32"/>
                  </a:cxn>
                  <a:cxn ang="0">
                    <a:pos x="5" y="35"/>
                  </a:cxn>
                  <a:cxn ang="0">
                    <a:pos x="3" y="35"/>
                  </a:cxn>
                  <a:cxn ang="0">
                    <a:pos x="2" y="34"/>
                  </a:cxn>
                  <a:cxn ang="0">
                    <a:pos x="0" y="31"/>
                  </a:cxn>
                  <a:cxn ang="0">
                    <a:pos x="0" y="23"/>
                  </a:cxn>
                  <a:cxn ang="0">
                    <a:pos x="2" y="17"/>
                  </a:cxn>
                  <a:cxn ang="0">
                    <a:pos x="5" y="8"/>
                  </a:cxn>
                  <a:cxn ang="0">
                    <a:pos x="9" y="2"/>
                  </a:cxn>
                  <a:cxn ang="0">
                    <a:pos x="14" y="0"/>
                  </a:cxn>
                </a:cxnLst>
                <a:rect l="0" t="0" r="r" b="b"/>
                <a:pathLst>
                  <a:path w="19" h="35">
                    <a:moveTo>
                      <a:pt x="14" y="0"/>
                    </a:moveTo>
                    <a:lnTo>
                      <a:pt x="18" y="2"/>
                    </a:lnTo>
                    <a:lnTo>
                      <a:pt x="19" y="8"/>
                    </a:lnTo>
                    <a:lnTo>
                      <a:pt x="18" y="17"/>
                    </a:lnTo>
                    <a:lnTo>
                      <a:pt x="14" y="26"/>
                    </a:lnTo>
                    <a:lnTo>
                      <a:pt x="10" y="32"/>
                    </a:lnTo>
                    <a:lnTo>
                      <a:pt x="5" y="35"/>
                    </a:lnTo>
                    <a:lnTo>
                      <a:pt x="3" y="35"/>
                    </a:lnTo>
                    <a:lnTo>
                      <a:pt x="2" y="34"/>
                    </a:lnTo>
                    <a:lnTo>
                      <a:pt x="0" y="31"/>
                    </a:lnTo>
                    <a:lnTo>
                      <a:pt x="0" y="23"/>
                    </a:lnTo>
                    <a:lnTo>
                      <a:pt x="2" y="17"/>
                    </a:lnTo>
                    <a:lnTo>
                      <a:pt x="5" y="8"/>
                    </a:lnTo>
                    <a:lnTo>
                      <a:pt x="9"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1323">
                <a:extLst>
                  <a:ext uri="{FF2B5EF4-FFF2-40B4-BE49-F238E27FC236}">
                    <a16:creationId xmlns:a16="http://schemas.microsoft.com/office/drawing/2014/main" id="{88A7520A-8BCD-4469-B9F7-C81D340DB605}"/>
                  </a:ext>
                </a:extLst>
              </p:cNvPr>
              <p:cNvSpPr>
                <a:spLocks/>
              </p:cNvSpPr>
              <p:nvPr/>
            </p:nvSpPr>
            <p:spPr bwMode="auto">
              <a:xfrm>
                <a:off x="8368612" y="3935461"/>
                <a:ext cx="58031" cy="53886"/>
              </a:xfrm>
              <a:custGeom>
                <a:avLst/>
                <a:gdLst/>
                <a:ahLst/>
                <a:cxnLst>
                  <a:cxn ang="0">
                    <a:pos x="23" y="0"/>
                  </a:cxn>
                  <a:cxn ang="0">
                    <a:pos x="24" y="2"/>
                  </a:cxn>
                  <a:cxn ang="0">
                    <a:pos x="26" y="3"/>
                  </a:cxn>
                  <a:cxn ang="0">
                    <a:pos x="28" y="4"/>
                  </a:cxn>
                  <a:cxn ang="0">
                    <a:pos x="28" y="7"/>
                  </a:cxn>
                  <a:cxn ang="0">
                    <a:pos x="26" y="9"/>
                  </a:cxn>
                  <a:cxn ang="0">
                    <a:pos x="25" y="13"/>
                  </a:cxn>
                  <a:cxn ang="0">
                    <a:pos x="20" y="21"/>
                  </a:cxn>
                  <a:cxn ang="0">
                    <a:pos x="16" y="23"/>
                  </a:cxn>
                  <a:cxn ang="0">
                    <a:pos x="13" y="24"/>
                  </a:cxn>
                  <a:cxn ang="0">
                    <a:pos x="10" y="26"/>
                  </a:cxn>
                  <a:cxn ang="0">
                    <a:pos x="6" y="26"/>
                  </a:cxn>
                  <a:cxn ang="0">
                    <a:pos x="4" y="24"/>
                  </a:cxn>
                  <a:cxn ang="0">
                    <a:pos x="1" y="19"/>
                  </a:cxn>
                  <a:cxn ang="0">
                    <a:pos x="1" y="16"/>
                  </a:cxn>
                  <a:cxn ang="0">
                    <a:pos x="0" y="13"/>
                  </a:cxn>
                  <a:cxn ang="0">
                    <a:pos x="0" y="11"/>
                  </a:cxn>
                  <a:cxn ang="0">
                    <a:pos x="1" y="11"/>
                  </a:cxn>
                  <a:cxn ang="0">
                    <a:pos x="5" y="9"/>
                  </a:cxn>
                  <a:cxn ang="0">
                    <a:pos x="18" y="2"/>
                  </a:cxn>
                  <a:cxn ang="0">
                    <a:pos x="23" y="0"/>
                  </a:cxn>
                </a:cxnLst>
                <a:rect l="0" t="0" r="r" b="b"/>
                <a:pathLst>
                  <a:path w="28" h="26">
                    <a:moveTo>
                      <a:pt x="23" y="0"/>
                    </a:moveTo>
                    <a:lnTo>
                      <a:pt x="24" y="2"/>
                    </a:lnTo>
                    <a:lnTo>
                      <a:pt x="26" y="3"/>
                    </a:lnTo>
                    <a:lnTo>
                      <a:pt x="28" y="4"/>
                    </a:lnTo>
                    <a:lnTo>
                      <a:pt x="28" y="7"/>
                    </a:lnTo>
                    <a:lnTo>
                      <a:pt x="26" y="9"/>
                    </a:lnTo>
                    <a:lnTo>
                      <a:pt x="25" y="13"/>
                    </a:lnTo>
                    <a:lnTo>
                      <a:pt x="20" y="21"/>
                    </a:lnTo>
                    <a:lnTo>
                      <a:pt x="16" y="23"/>
                    </a:lnTo>
                    <a:lnTo>
                      <a:pt x="13" y="24"/>
                    </a:lnTo>
                    <a:lnTo>
                      <a:pt x="10" y="26"/>
                    </a:lnTo>
                    <a:lnTo>
                      <a:pt x="6" y="26"/>
                    </a:lnTo>
                    <a:lnTo>
                      <a:pt x="4" y="24"/>
                    </a:lnTo>
                    <a:lnTo>
                      <a:pt x="1" y="19"/>
                    </a:lnTo>
                    <a:lnTo>
                      <a:pt x="1" y="16"/>
                    </a:lnTo>
                    <a:lnTo>
                      <a:pt x="0" y="13"/>
                    </a:lnTo>
                    <a:lnTo>
                      <a:pt x="0" y="11"/>
                    </a:lnTo>
                    <a:lnTo>
                      <a:pt x="1" y="11"/>
                    </a:lnTo>
                    <a:lnTo>
                      <a:pt x="5" y="9"/>
                    </a:lnTo>
                    <a:lnTo>
                      <a:pt x="18"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1324">
                <a:extLst>
                  <a:ext uri="{FF2B5EF4-FFF2-40B4-BE49-F238E27FC236}">
                    <a16:creationId xmlns:a16="http://schemas.microsoft.com/office/drawing/2014/main" id="{8E0D8ABF-1671-4FD3-A3AB-A83EFE818789}"/>
                  </a:ext>
                </a:extLst>
              </p:cNvPr>
              <p:cNvSpPr>
                <a:spLocks/>
              </p:cNvSpPr>
              <p:nvPr/>
            </p:nvSpPr>
            <p:spPr bwMode="auto">
              <a:xfrm>
                <a:off x="8289855" y="4466030"/>
                <a:ext cx="39379" cy="35234"/>
              </a:xfrm>
              <a:custGeom>
                <a:avLst/>
                <a:gdLst/>
                <a:ahLst/>
                <a:cxnLst>
                  <a:cxn ang="0">
                    <a:pos x="7" y="0"/>
                  </a:cxn>
                  <a:cxn ang="0">
                    <a:pos x="9" y="0"/>
                  </a:cxn>
                  <a:cxn ang="0">
                    <a:pos x="10" y="4"/>
                  </a:cxn>
                  <a:cxn ang="0">
                    <a:pos x="10" y="6"/>
                  </a:cxn>
                  <a:cxn ang="0">
                    <a:pos x="13" y="9"/>
                  </a:cxn>
                  <a:cxn ang="0">
                    <a:pos x="14" y="11"/>
                  </a:cxn>
                  <a:cxn ang="0">
                    <a:pos x="17" y="14"/>
                  </a:cxn>
                  <a:cxn ang="0">
                    <a:pos x="19" y="14"/>
                  </a:cxn>
                  <a:cxn ang="0">
                    <a:pos x="19" y="17"/>
                  </a:cxn>
                  <a:cxn ang="0">
                    <a:pos x="16" y="17"/>
                  </a:cxn>
                  <a:cxn ang="0">
                    <a:pos x="13" y="15"/>
                  </a:cxn>
                  <a:cxn ang="0">
                    <a:pos x="10" y="15"/>
                  </a:cxn>
                  <a:cxn ang="0">
                    <a:pos x="10" y="12"/>
                  </a:cxn>
                  <a:cxn ang="0">
                    <a:pos x="5" y="7"/>
                  </a:cxn>
                  <a:cxn ang="0">
                    <a:pos x="2" y="7"/>
                  </a:cxn>
                  <a:cxn ang="0">
                    <a:pos x="0" y="6"/>
                  </a:cxn>
                  <a:cxn ang="0">
                    <a:pos x="0" y="5"/>
                  </a:cxn>
                  <a:cxn ang="0">
                    <a:pos x="2" y="4"/>
                  </a:cxn>
                  <a:cxn ang="0">
                    <a:pos x="3" y="1"/>
                  </a:cxn>
                  <a:cxn ang="0">
                    <a:pos x="7" y="0"/>
                  </a:cxn>
                </a:cxnLst>
                <a:rect l="0" t="0" r="r" b="b"/>
                <a:pathLst>
                  <a:path w="19" h="17">
                    <a:moveTo>
                      <a:pt x="7" y="0"/>
                    </a:moveTo>
                    <a:lnTo>
                      <a:pt x="9" y="0"/>
                    </a:lnTo>
                    <a:lnTo>
                      <a:pt x="10" y="4"/>
                    </a:lnTo>
                    <a:lnTo>
                      <a:pt x="10" y="6"/>
                    </a:lnTo>
                    <a:lnTo>
                      <a:pt x="13" y="9"/>
                    </a:lnTo>
                    <a:lnTo>
                      <a:pt x="14" y="11"/>
                    </a:lnTo>
                    <a:lnTo>
                      <a:pt x="17" y="14"/>
                    </a:lnTo>
                    <a:lnTo>
                      <a:pt x="19" y="14"/>
                    </a:lnTo>
                    <a:lnTo>
                      <a:pt x="19" y="17"/>
                    </a:lnTo>
                    <a:lnTo>
                      <a:pt x="16" y="17"/>
                    </a:lnTo>
                    <a:lnTo>
                      <a:pt x="13" y="15"/>
                    </a:lnTo>
                    <a:lnTo>
                      <a:pt x="10" y="15"/>
                    </a:lnTo>
                    <a:lnTo>
                      <a:pt x="10" y="12"/>
                    </a:lnTo>
                    <a:lnTo>
                      <a:pt x="5" y="7"/>
                    </a:lnTo>
                    <a:lnTo>
                      <a:pt x="2" y="7"/>
                    </a:lnTo>
                    <a:lnTo>
                      <a:pt x="0" y="6"/>
                    </a:lnTo>
                    <a:lnTo>
                      <a:pt x="0" y="5"/>
                    </a:lnTo>
                    <a:lnTo>
                      <a:pt x="2"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1325">
                <a:extLst>
                  <a:ext uri="{FF2B5EF4-FFF2-40B4-BE49-F238E27FC236}">
                    <a16:creationId xmlns:a16="http://schemas.microsoft.com/office/drawing/2014/main" id="{BB3CA420-3629-4E28-9BE5-F6CAA112C895}"/>
                  </a:ext>
                </a:extLst>
              </p:cNvPr>
              <p:cNvSpPr>
                <a:spLocks/>
              </p:cNvSpPr>
              <p:nvPr/>
            </p:nvSpPr>
            <p:spPr bwMode="auto">
              <a:xfrm>
                <a:off x="8349958" y="4490900"/>
                <a:ext cx="16580" cy="16580"/>
              </a:xfrm>
              <a:custGeom>
                <a:avLst/>
                <a:gdLst/>
                <a:ahLst/>
                <a:cxnLst>
                  <a:cxn ang="0">
                    <a:pos x="0" y="0"/>
                  </a:cxn>
                  <a:cxn ang="0">
                    <a:pos x="4" y="0"/>
                  </a:cxn>
                  <a:cxn ang="0">
                    <a:pos x="5" y="2"/>
                  </a:cxn>
                  <a:cxn ang="0">
                    <a:pos x="7" y="2"/>
                  </a:cxn>
                  <a:cxn ang="0">
                    <a:pos x="8" y="3"/>
                  </a:cxn>
                  <a:cxn ang="0">
                    <a:pos x="8" y="4"/>
                  </a:cxn>
                  <a:cxn ang="0">
                    <a:pos x="7" y="7"/>
                  </a:cxn>
                  <a:cxn ang="0">
                    <a:pos x="5" y="8"/>
                  </a:cxn>
                  <a:cxn ang="0">
                    <a:pos x="3" y="8"/>
                  </a:cxn>
                  <a:cxn ang="0">
                    <a:pos x="2" y="7"/>
                  </a:cxn>
                  <a:cxn ang="0">
                    <a:pos x="0" y="4"/>
                  </a:cxn>
                  <a:cxn ang="0">
                    <a:pos x="0" y="0"/>
                  </a:cxn>
                </a:cxnLst>
                <a:rect l="0" t="0" r="r" b="b"/>
                <a:pathLst>
                  <a:path w="8" h="8">
                    <a:moveTo>
                      <a:pt x="0" y="0"/>
                    </a:moveTo>
                    <a:lnTo>
                      <a:pt x="4" y="0"/>
                    </a:lnTo>
                    <a:lnTo>
                      <a:pt x="5" y="2"/>
                    </a:lnTo>
                    <a:lnTo>
                      <a:pt x="7" y="2"/>
                    </a:lnTo>
                    <a:lnTo>
                      <a:pt x="8" y="3"/>
                    </a:lnTo>
                    <a:lnTo>
                      <a:pt x="8" y="4"/>
                    </a:lnTo>
                    <a:lnTo>
                      <a:pt x="7" y="7"/>
                    </a:lnTo>
                    <a:lnTo>
                      <a:pt x="5" y="8"/>
                    </a:lnTo>
                    <a:lnTo>
                      <a:pt x="3" y="8"/>
                    </a:lnTo>
                    <a:lnTo>
                      <a:pt x="2" y="7"/>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1326">
                <a:extLst>
                  <a:ext uri="{FF2B5EF4-FFF2-40B4-BE49-F238E27FC236}">
                    <a16:creationId xmlns:a16="http://schemas.microsoft.com/office/drawing/2014/main" id="{9929F0C0-F3E1-471E-A3AE-5B87F35A5D90}"/>
                  </a:ext>
                </a:extLst>
              </p:cNvPr>
              <p:cNvSpPr>
                <a:spLocks/>
              </p:cNvSpPr>
              <p:nvPr/>
            </p:nvSpPr>
            <p:spPr bwMode="auto">
              <a:xfrm>
                <a:off x="8136488" y="4455668"/>
                <a:ext cx="16580" cy="22799"/>
              </a:xfrm>
              <a:custGeom>
                <a:avLst/>
                <a:gdLst/>
                <a:ahLst/>
                <a:cxnLst>
                  <a:cxn ang="0">
                    <a:pos x="0" y="0"/>
                  </a:cxn>
                  <a:cxn ang="0">
                    <a:pos x="3" y="0"/>
                  </a:cxn>
                  <a:cxn ang="0">
                    <a:pos x="3" y="2"/>
                  </a:cxn>
                  <a:cxn ang="0">
                    <a:pos x="4" y="5"/>
                  </a:cxn>
                  <a:cxn ang="0">
                    <a:pos x="7" y="6"/>
                  </a:cxn>
                  <a:cxn ang="0">
                    <a:pos x="8" y="9"/>
                  </a:cxn>
                  <a:cxn ang="0">
                    <a:pos x="8" y="11"/>
                  </a:cxn>
                  <a:cxn ang="0">
                    <a:pos x="7" y="10"/>
                  </a:cxn>
                  <a:cxn ang="0">
                    <a:pos x="4" y="9"/>
                  </a:cxn>
                  <a:cxn ang="0">
                    <a:pos x="3" y="6"/>
                  </a:cxn>
                  <a:cxn ang="0">
                    <a:pos x="0" y="4"/>
                  </a:cxn>
                  <a:cxn ang="0">
                    <a:pos x="0" y="0"/>
                  </a:cxn>
                </a:cxnLst>
                <a:rect l="0" t="0" r="r" b="b"/>
                <a:pathLst>
                  <a:path w="8" h="11">
                    <a:moveTo>
                      <a:pt x="0" y="0"/>
                    </a:moveTo>
                    <a:lnTo>
                      <a:pt x="3" y="0"/>
                    </a:lnTo>
                    <a:lnTo>
                      <a:pt x="3" y="2"/>
                    </a:lnTo>
                    <a:lnTo>
                      <a:pt x="4" y="5"/>
                    </a:lnTo>
                    <a:lnTo>
                      <a:pt x="7" y="6"/>
                    </a:lnTo>
                    <a:lnTo>
                      <a:pt x="8" y="9"/>
                    </a:lnTo>
                    <a:lnTo>
                      <a:pt x="8" y="11"/>
                    </a:lnTo>
                    <a:lnTo>
                      <a:pt x="7" y="10"/>
                    </a:lnTo>
                    <a:lnTo>
                      <a:pt x="4" y="9"/>
                    </a:lnTo>
                    <a:lnTo>
                      <a:pt x="3" y="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1327">
                <a:extLst>
                  <a:ext uri="{FF2B5EF4-FFF2-40B4-BE49-F238E27FC236}">
                    <a16:creationId xmlns:a16="http://schemas.microsoft.com/office/drawing/2014/main" id="{9A8D78DC-6CCF-463F-AC36-BC6B793919B0}"/>
                  </a:ext>
                </a:extLst>
              </p:cNvPr>
              <p:cNvSpPr>
                <a:spLocks/>
              </p:cNvSpPr>
              <p:nvPr/>
            </p:nvSpPr>
            <p:spPr bwMode="auto">
              <a:xfrm>
                <a:off x="8105399" y="4403854"/>
                <a:ext cx="18653" cy="20725"/>
              </a:xfrm>
              <a:custGeom>
                <a:avLst/>
                <a:gdLst/>
                <a:ahLst/>
                <a:cxnLst>
                  <a:cxn ang="0">
                    <a:pos x="3" y="0"/>
                  </a:cxn>
                  <a:cxn ang="0">
                    <a:pos x="5" y="2"/>
                  </a:cxn>
                  <a:cxn ang="0">
                    <a:pos x="7" y="5"/>
                  </a:cxn>
                  <a:cxn ang="0">
                    <a:pos x="8" y="6"/>
                  </a:cxn>
                  <a:cxn ang="0">
                    <a:pos x="9" y="8"/>
                  </a:cxn>
                  <a:cxn ang="0">
                    <a:pos x="9" y="10"/>
                  </a:cxn>
                  <a:cxn ang="0">
                    <a:pos x="8" y="10"/>
                  </a:cxn>
                  <a:cxn ang="0">
                    <a:pos x="3" y="5"/>
                  </a:cxn>
                  <a:cxn ang="0">
                    <a:pos x="2" y="2"/>
                  </a:cxn>
                  <a:cxn ang="0">
                    <a:pos x="0" y="1"/>
                  </a:cxn>
                  <a:cxn ang="0">
                    <a:pos x="3" y="0"/>
                  </a:cxn>
                </a:cxnLst>
                <a:rect l="0" t="0" r="r" b="b"/>
                <a:pathLst>
                  <a:path w="9" h="10">
                    <a:moveTo>
                      <a:pt x="3" y="0"/>
                    </a:moveTo>
                    <a:lnTo>
                      <a:pt x="5" y="2"/>
                    </a:lnTo>
                    <a:lnTo>
                      <a:pt x="7" y="5"/>
                    </a:lnTo>
                    <a:lnTo>
                      <a:pt x="8" y="6"/>
                    </a:lnTo>
                    <a:lnTo>
                      <a:pt x="9" y="8"/>
                    </a:lnTo>
                    <a:lnTo>
                      <a:pt x="9" y="10"/>
                    </a:lnTo>
                    <a:lnTo>
                      <a:pt x="8" y="10"/>
                    </a:lnTo>
                    <a:lnTo>
                      <a:pt x="3" y="5"/>
                    </a:lnTo>
                    <a:lnTo>
                      <a:pt x="2" y="2"/>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1328">
                <a:extLst>
                  <a:ext uri="{FF2B5EF4-FFF2-40B4-BE49-F238E27FC236}">
                    <a16:creationId xmlns:a16="http://schemas.microsoft.com/office/drawing/2014/main" id="{36383C9E-3156-4C15-ABB7-C9096F2310A1}"/>
                  </a:ext>
                </a:extLst>
              </p:cNvPr>
              <p:cNvSpPr>
                <a:spLocks/>
              </p:cNvSpPr>
              <p:nvPr/>
            </p:nvSpPr>
            <p:spPr bwMode="auto">
              <a:xfrm>
                <a:off x="8876382" y="3578986"/>
                <a:ext cx="55959" cy="72539"/>
              </a:xfrm>
              <a:custGeom>
                <a:avLst/>
                <a:gdLst/>
                <a:ahLst/>
                <a:cxnLst>
                  <a:cxn ang="0">
                    <a:pos x="11" y="0"/>
                  </a:cxn>
                  <a:cxn ang="0">
                    <a:pos x="15" y="0"/>
                  </a:cxn>
                  <a:cxn ang="0">
                    <a:pos x="17" y="1"/>
                  </a:cxn>
                  <a:cxn ang="0">
                    <a:pos x="20" y="4"/>
                  </a:cxn>
                  <a:cxn ang="0">
                    <a:pos x="24" y="4"/>
                  </a:cxn>
                  <a:cxn ang="0">
                    <a:pos x="24" y="8"/>
                  </a:cxn>
                  <a:cxn ang="0">
                    <a:pos x="27" y="10"/>
                  </a:cxn>
                  <a:cxn ang="0">
                    <a:pos x="27" y="15"/>
                  </a:cxn>
                  <a:cxn ang="0">
                    <a:pos x="24" y="15"/>
                  </a:cxn>
                  <a:cxn ang="0">
                    <a:pos x="21" y="24"/>
                  </a:cxn>
                  <a:cxn ang="0">
                    <a:pos x="19" y="32"/>
                  </a:cxn>
                  <a:cxn ang="0">
                    <a:pos x="14" y="35"/>
                  </a:cxn>
                  <a:cxn ang="0">
                    <a:pos x="12" y="35"/>
                  </a:cxn>
                  <a:cxn ang="0">
                    <a:pos x="12" y="34"/>
                  </a:cxn>
                  <a:cxn ang="0">
                    <a:pos x="7" y="32"/>
                  </a:cxn>
                  <a:cxn ang="0">
                    <a:pos x="6" y="29"/>
                  </a:cxn>
                  <a:cxn ang="0">
                    <a:pos x="6" y="27"/>
                  </a:cxn>
                  <a:cxn ang="0">
                    <a:pos x="7" y="25"/>
                  </a:cxn>
                  <a:cxn ang="0">
                    <a:pos x="9" y="23"/>
                  </a:cxn>
                  <a:cxn ang="0">
                    <a:pos x="11" y="20"/>
                  </a:cxn>
                  <a:cxn ang="0">
                    <a:pos x="12" y="15"/>
                  </a:cxn>
                  <a:cxn ang="0">
                    <a:pos x="10" y="13"/>
                  </a:cxn>
                  <a:cxn ang="0">
                    <a:pos x="10" y="11"/>
                  </a:cxn>
                  <a:cxn ang="0">
                    <a:pos x="9" y="10"/>
                  </a:cxn>
                  <a:cxn ang="0">
                    <a:pos x="9" y="13"/>
                  </a:cxn>
                  <a:cxn ang="0">
                    <a:pos x="7" y="13"/>
                  </a:cxn>
                  <a:cxn ang="0">
                    <a:pos x="5" y="15"/>
                  </a:cxn>
                  <a:cxn ang="0">
                    <a:pos x="2" y="15"/>
                  </a:cxn>
                  <a:cxn ang="0">
                    <a:pos x="1" y="14"/>
                  </a:cxn>
                  <a:cxn ang="0">
                    <a:pos x="0" y="11"/>
                  </a:cxn>
                  <a:cxn ang="0">
                    <a:pos x="0" y="10"/>
                  </a:cxn>
                  <a:cxn ang="0">
                    <a:pos x="5" y="5"/>
                  </a:cxn>
                  <a:cxn ang="0">
                    <a:pos x="7" y="4"/>
                  </a:cxn>
                  <a:cxn ang="0">
                    <a:pos x="11" y="0"/>
                  </a:cxn>
                </a:cxnLst>
                <a:rect l="0" t="0" r="r" b="b"/>
                <a:pathLst>
                  <a:path w="27" h="35">
                    <a:moveTo>
                      <a:pt x="11" y="0"/>
                    </a:moveTo>
                    <a:lnTo>
                      <a:pt x="15" y="0"/>
                    </a:lnTo>
                    <a:lnTo>
                      <a:pt x="17" y="1"/>
                    </a:lnTo>
                    <a:lnTo>
                      <a:pt x="20" y="4"/>
                    </a:lnTo>
                    <a:lnTo>
                      <a:pt x="24" y="4"/>
                    </a:lnTo>
                    <a:lnTo>
                      <a:pt x="24" y="8"/>
                    </a:lnTo>
                    <a:lnTo>
                      <a:pt x="27" y="10"/>
                    </a:lnTo>
                    <a:lnTo>
                      <a:pt x="27" y="15"/>
                    </a:lnTo>
                    <a:lnTo>
                      <a:pt x="24" y="15"/>
                    </a:lnTo>
                    <a:lnTo>
                      <a:pt x="21" y="24"/>
                    </a:lnTo>
                    <a:lnTo>
                      <a:pt x="19" y="32"/>
                    </a:lnTo>
                    <a:lnTo>
                      <a:pt x="14" y="35"/>
                    </a:lnTo>
                    <a:lnTo>
                      <a:pt x="12" y="35"/>
                    </a:lnTo>
                    <a:lnTo>
                      <a:pt x="12" y="34"/>
                    </a:lnTo>
                    <a:lnTo>
                      <a:pt x="7" y="32"/>
                    </a:lnTo>
                    <a:lnTo>
                      <a:pt x="6" y="29"/>
                    </a:lnTo>
                    <a:lnTo>
                      <a:pt x="6" y="27"/>
                    </a:lnTo>
                    <a:lnTo>
                      <a:pt x="7" y="25"/>
                    </a:lnTo>
                    <a:lnTo>
                      <a:pt x="9" y="23"/>
                    </a:lnTo>
                    <a:lnTo>
                      <a:pt x="11" y="20"/>
                    </a:lnTo>
                    <a:lnTo>
                      <a:pt x="12" y="15"/>
                    </a:lnTo>
                    <a:lnTo>
                      <a:pt x="10" y="13"/>
                    </a:lnTo>
                    <a:lnTo>
                      <a:pt x="10" y="11"/>
                    </a:lnTo>
                    <a:lnTo>
                      <a:pt x="9" y="10"/>
                    </a:lnTo>
                    <a:lnTo>
                      <a:pt x="9" y="13"/>
                    </a:lnTo>
                    <a:lnTo>
                      <a:pt x="7" y="13"/>
                    </a:lnTo>
                    <a:lnTo>
                      <a:pt x="5" y="15"/>
                    </a:lnTo>
                    <a:lnTo>
                      <a:pt x="2" y="15"/>
                    </a:lnTo>
                    <a:lnTo>
                      <a:pt x="1" y="14"/>
                    </a:lnTo>
                    <a:lnTo>
                      <a:pt x="0" y="11"/>
                    </a:lnTo>
                    <a:lnTo>
                      <a:pt x="0" y="10"/>
                    </a:lnTo>
                    <a:lnTo>
                      <a:pt x="5" y="5"/>
                    </a:lnTo>
                    <a:lnTo>
                      <a:pt x="7"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1329">
                <a:extLst>
                  <a:ext uri="{FF2B5EF4-FFF2-40B4-BE49-F238E27FC236}">
                    <a16:creationId xmlns:a16="http://schemas.microsoft.com/office/drawing/2014/main" id="{9C9EE6AB-F646-4079-B3C8-4C516231E1D2}"/>
                  </a:ext>
                </a:extLst>
              </p:cNvPr>
              <p:cNvSpPr>
                <a:spLocks/>
              </p:cNvSpPr>
              <p:nvPr/>
            </p:nvSpPr>
            <p:spPr bwMode="auto">
              <a:xfrm>
                <a:off x="8940631" y="3564478"/>
                <a:ext cx="58031" cy="43524"/>
              </a:xfrm>
              <a:custGeom>
                <a:avLst/>
                <a:gdLst/>
                <a:ahLst/>
                <a:cxnLst>
                  <a:cxn ang="0">
                    <a:pos x="20" y="0"/>
                  </a:cxn>
                  <a:cxn ang="0">
                    <a:pos x="25" y="0"/>
                  </a:cxn>
                  <a:cxn ang="0">
                    <a:pos x="26" y="1"/>
                  </a:cxn>
                  <a:cxn ang="0">
                    <a:pos x="28" y="3"/>
                  </a:cxn>
                  <a:cxn ang="0">
                    <a:pos x="28" y="7"/>
                  </a:cxn>
                  <a:cxn ang="0">
                    <a:pos x="25" y="12"/>
                  </a:cxn>
                  <a:cxn ang="0">
                    <a:pos x="24" y="13"/>
                  </a:cxn>
                  <a:cxn ang="0">
                    <a:pos x="20" y="13"/>
                  </a:cxn>
                  <a:cxn ang="0">
                    <a:pos x="18" y="11"/>
                  </a:cxn>
                  <a:cxn ang="0">
                    <a:pos x="16" y="11"/>
                  </a:cxn>
                  <a:cxn ang="0">
                    <a:pos x="14" y="13"/>
                  </a:cxn>
                  <a:cxn ang="0">
                    <a:pos x="11" y="18"/>
                  </a:cxn>
                  <a:cxn ang="0">
                    <a:pos x="6" y="21"/>
                  </a:cxn>
                  <a:cxn ang="0">
                    <a:pos x="4" y="18"/>
                  </a:cxn>
                  <a:cxn ang="0">
                    <a:pos x="4" y="15"/>
                  </a:cxn>
                  <a:cxn ang="0">
                    <a:pos x="1" y="13"/>
                  </a:cxn>
                  <a:cxn ang="0">
                    <a:pos x="0" y="12"/>
                  </a:cxn>
                  <a:cxn ang="0">
                    <a:pos x="0" y="10"/>
                  </a:cxn>
                  <a:cxn ang="0">
                    <a:pos x="1" y="10"/>
                  </a:cxn>
                  <a:cxn ang="0">
                    <a:pos x="3" y="8"/>
                  </a:cxn>
                  <a:cxn ang="0">
                    <a:pos x="5" y="7"/>
                  </a:cxn>
                  <a:cxn ang="0">
                    <a:pos x="9" y="3"/>
                  </a:cxn>
                  <a:cxn ang="0">
                    <a:pos x="14" y="3"/>
                  </a:cxn>
                  <a:cxn ang="0">
                    <a:pos x="16" y="2"/>
                  </a:cxn>
                  <a:cxn ang="0">
                    <a:pos x="18" y="1"/>
                  </a:cxn>
                  <a:cxn ang="0">
                    <a:pos x="20" y="0"/>
                  </a:cxn>
                </a:cxnLst>
                <a:rect l="0" t="0" r="r" b="b"/>
                <a:pathLst>
                  <a:path w="28" h="21">
                    <a:moveTo>
                      <a:pt x="20" y="0"/>
                    </a:moveTo>
                    <a:lnTo>
                      <a:pt x="25" y="0"/>
                    </a:lnTo>
                    <a:lnTo>
                      <a:pt x="26" y="1"/>
                    </a:lnTo>
                    <a:lnTo>
                      <a:pt x="28" y="3"/>
                    </a:lnTo>
                    <a:lnTo>
                      <a:pt x="28" y="7"/>
                    </a:lnTo>
                    <a:lnTo>
                      <a:pt x="25" y="12"/>
                    </a:lnTo>
                    <a:lnTo>
                      <a:pt x="24" y="13"/>
                    </a:lnTo>
                    <a:lnTo>
                      <a:pt x="20" y="13"/>
                    </a:lnTo>
                    <a:lnTo>
                      <a:pt x="18" y="11"/>
                    </a:lnTo>
                    <a:lnTo>
                      <a:pt x="16" y="11"/>
                    </a:lnTo>
                    <a:lnTo>
                      <a:pt x="14" y="13"/>
                    </a:lnTo>
                    <a:lnTo>
                      <a:pt x="11" y="18"/>
                    </a:lnTo>
                    <a:lnTo>
                      <a:pt x="6" y="21"/>
                    </a:lnTo>
                    <a:lnTo>
                      <a:pt x="4" y="18"/>
                    </a:lnTo>
                    <a:lnTo>
                      <a:pt x="4" y="15"/>
                    </a:lnTo>
                    <a:lnTo>
                      <a:pt x="1" y="13"/>
                    </a:lnTo>
                    <a:lnTo>
                      <a:pt x="0" y="12"/>
                    </a:lnTo>
                    <a:lnTo>
                      <a:pt x="0" y="10"/>
                    </a:lnTo>
                    <a:lnTo>
                      <a:pt x="1" y="10"/>
                    </a:lnTo>
                    <a:lnTo>
                      <a:pt x="3" y="8"/>
                    </a:lnTo>
                    <a:lnTo>
                      <a:pt x="5" y="7"/>
                    </a:lnTo>
                    <a:lnTo>
                      <a:pt x="9" y="3"/>
                    </a:lnTo>
                    <a:lnTo>
                      <a:pt x="14" y="3"/>
                    </a:lnTo>
                    <a:lnTo>
                      <a:pt x="16" y="2"/>
                    </a:lnTo>
                    <a:lnTo>
                      <a:pt x="18"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1330">
                <a:extLst>
                  <a:ext uri="{FF2B5EF4-FFF2-40B4-BE49-F238E27FC236}">
                    <a16:creationId xmlns:a16="http://schemas.microsoft.com/office/drawing/2014/main" id="{D9EB2CC5-D616-463D-A9A7-C10FEE04D221}"/>
                  </a:ext>
                </a:extLst>
              </p:cNvPr>
              <p:cNvSpPr>
                <a:spLocks noEditPoints="1"/>
              </p:cNvSpPr>
              <p:nvPr/>
            </p:nvSpPr>
            <p:spPr bwMode="auto">
              <a:xfrm>
                <a:off x="8907470" y="3367587"/>
                <a:ext cx="269429" cy="221762"/>
              </a:xfrm>
              <a:custGeom>
                <a:avLst/>
                <a:gdLst/>
                <a:ahLst/>
                <a:cxnLst>
                  <a:cxn ang="0">
                    <a:pos x="73" y="57"/>
                  </a:cxn>
                  <a:cxn ang="0">
                    <a:pos x="73" y="56"/>
                  </a:cxn>
                  <a:cxn ang="0">
                    <a:pos x="120" y="0"/>
                  </a:cxn>
                  <a:cxn ang="0">
                    <a:pos x="123" y="2"/>
                  </a:cxn>
                  <a:cxn ang="0">
                    <a:pos x="124" y="7"/>
                  </a:cxn>
                  <a:cxn ang="0">
                    <a:pos x="125" y="14"/>
                  </a:cxn>
                  <a:cxn ang="0">
                    <a:pos x="130" y="25"/>
                  </a:cxn>
                  <a:cxn ang="0">
                    <a:pos x="129" y="30"/>
                  </a:cxn>
                  <a:cxn ang="0">
                    <a:pos x="124" y="41"/>
                  </a:cxn>
                  <a:cxn ang="0">
                    <a:pos x="119" y="42"/>
                  </a:cxn>
                  <a:cxn ang="0">
                    <a:pos x="118" y="62"/>
                  </a:cxn>
                  <a:cxn ang="0">
                    <a:pos x="113" y="68"/>
                  </a:cxn>
                  <a:cxn ang="0">
                    <a:pos x="114" y="75"/>
                  </a:cxn>
                  <a:cxn ang="0">
                    <a:pos x="115" y="78"/>
                  </a:cxn>
                  <a:cxn ang="0">
                    <a:pos x="110" y="82"/>
                  </a:cxn>
                  <a:cxn ang="0">
                    <a:pos x="105" y="81"/>
                  </a:cxn>
                  <a:cxn ang="0">
                    <a:pos x="99" y="85"/>
                  </a:cxn>
                  <a:cxn ang="0">
                    <a:pos x="95" y="90"/>
                  </a:cxn>
                  <a:cxn ang="0">
                    <a:pos x="93" y="88"/>
                  </a:cxn>
                  <a:cxn ang="0">
                    <a:pos x="86" y="90"/>
                  </a:cxn>
                  <a:cxn ang="0">
                    <a:pos x="83" y="93"/>
                  </a:cxn>
                  <a:cxn ang="0">
                    <a:pos x="75" y="92"/>
                  </a:cxn>
                  <a:cxn ang="0">
                    <a:pos x="73" y="88"/>
                  </a:cxn>
                  <a:cxn ang="0">
                    <a:pos x="69" y="86"/>
                  </a:cxn>
                  <a:cxn ang="0">
                    <a:pos x="66" y="91"/>
                  </a:cxn>
                  <a:cxn ang="0">
                    <a:pos x="69" y="95"/>
                  </a:cxn>
                  <a:cxn ang="0">
                    <a:pos x="66" y="96"/>
                  </a:cxn>
                  <a:cxn ang="0">
                    <a:pos x="63" y="98"/>
                  </a:cxn>
                  <a:cxn ang="0">
                    <a:pos x="58" y="105"/>
                  </a:cxn>
                  <a:cxn ang="0">
                    <a:pos x="54" y="105"/>
                  </a:cxn>
                  <a:cxn ang="0">
                    <a:pos x="51" y="102"/>
                  </a:cxn>
                  <a:cxn ang="0">
                    <a:pos x="53" y="96"/>
                  </a:cxn>
                  <a:cxn ang="0">
                    <a:pos x="49" y="91"/>
                  </a:cxn>
                  <a:cxn ang="0">
                    <a:pos x="39" y="88"/>
                  </a:cxn>
                  <a:cxn ang="0">
                    <a:pos x="37" y="92"/>
                  </a:cxn>
                  <a:cxn ang="0">
                    <a:pos x="30" y="93"/>
                  </a:cxn>
                  <a:cxn ang="0">
                    <a:pos x="17" y="97"/>
                  </a:cxn>
                  <a:cxn ang="0">
                    <a:pos x="0" y="98"/>
                  </a:cxn>
                  <a:cxn ang="0">
                    <a:pos x="4" y="96"/>
                  </a:cxn>
                  <a:cxn ang="0">
                    <a:pos x="11" y="90"/>
                  </a:cxn>
                  <a:cxn ang="0">
                    <a:pos x="27" y="78"/>
                  </a:cxn>
                  <a:cxn ang="0">
                    <a:pos x="59" y="76"/>
                  </a:cxn>
                  <a:cxn ang="0">
                    <a:pos x="66" y="66"/>
                  </a:cxn>
                  <a:cxn ang="0">
                    <a:pos x="69" y="62"/>
                  </a:cxn>
                  <a:cxn ang="0">
                    <a:pos x="71" y="58"/>
                  </a:cxn>
                  <a:cxn ang="0">
                    <a:pos x="73" y="62"/>
                  </a:cxn>
                  <a:cxn ang="0">
                    <a:pos x="79" y="61"/>
                  </a:cxn>
                  <a:cxn ang="0">
                    <a:pos x="85" y="57"/>
                  </a:cxn>
                  <a:cxn ang="0">
                    <a:pos x="100" y="43"/>
                  </a:cxn>
                  <a:cxn ang="0">
                    <a:pos x="108" y="23"/>
                  </a:cxn>
                  <a:cxn ang="0">
                    <a:pos x="106" y="20"/>
                  </a:cxn>
                  <a:cxn ang="0">
                    <a:pos x="105" y="15"/>
                  </a:cxn>
                  <a:cxn ang="0">
                    <a:pos x="109" y="8"/>
                  </a:cxn>
                  <a:cxn ang="0">
                    <a:pos x="115" y="4"/>
                  </a:cxn>
                  <a:cxn ang="0">
                    <a:pos x="116" y="7"/>
                  </a:cxn>
                  <a:cxn ang="0">
                    <a:pos x="120" y="5"/>
                  </a:cxn>
                  <a:cxn ang="0">
                    <a:pos x="118" y="4"/>
                  </a:cxn>
                </a:cxnLst>
                <a:rect l="0" t="0" r="r" b="b"/>
                <a:pathLst>
                  <a:path w="130" h="107">
                    <a:moveTo>
                      <a:pt x="73" y="56"/>
                    </a:moveTo>
                    <a:lnTo>
                      <a:pt x="73" y="57"/>
                    </a:lnTo>
                    <a:lnTo>
                      <a:pt x="71" y="58"/>
                    </a:lnTo>
                    <a:lnTo>
                      <a:pt x="73" y="56"/>
                    </a:lnTo>
                    <a:close/>
                    <a:moveTo>
                      <a:pt x="118" y="0"/>
                    </a:moveTo>
                    <a:lnTo>
                      <a:pt x="120" y="0"/>
                    </a:lnTo>
                    <a:lnTo>
                      <a:pt x="122" y="2"/>
                    </a:lnTo>
                    <a:lnTo>
                      <a:pt x="123" y="2"/>
                    </a:lnTo>
                    <a:lnTo>
                      <a:pt x="123" y="3"/>
                    </a:lnTo>
                    <a:lnTo>
                      <a:pt x="124" y="7"/>
                    </a:lnTo>
                    <a:lnTo>
                      <a:pt x="124" y="10"/>
                    </a:lnTo>
                    <a:lnTo>
                      <a:pt x="125" y="14"/>
                    </a:lnTo>
                    <a:lnTo>
                      <a:pt x="129" y="22"/>
                    </a:lnTo>
                    <a:lnTo>
                      <a:pt x="130" y="25"/>
                    </a:lnTo>
                    <a:lnTo>
                      <a:pt x="130" y="28"/>
                    </a:lnTo>
                    <a:lnTo>
                      <a:pt x="129" y="30"/>
                    </a:lnTo>
                    <a:lnTo>
                      <a:pt x="124" y="36"/>
                    </a:lnTo>
                    <a:lnTo>
                      <a:pt x="124" y="41"/>
                    </a:lnTo>
                    <a:lnTo>
                      <a:pt x="120" y="41"/>
                    </a:lnTo>
                    <a:lnTo>
                      <a:pt x="119" y="42"/>
                    </a:lnTo>
                    <a:lnTo>
                      <a:pt x="118" y="44"/>
                    </a:lnTo>
                    <a:lnTo>
                      <a:pt x="118" y="62"/>
                    </a:lnTo>
                    <a:lnTo>
                      <a:pt x="114" y="66"/>
                    </a:lnTo>
                    <a:lnTo>
                      <a:pt x="113" y="68"/>
                    </a:lnTo>
                    <a:lnTo>
                      <a:pt x="113" y="73"/>
                    </a:lnTo>
                    <a:lnTo>
                      <a:pt x="114" y="75"/>
                    </a:lnTo>
                    <a:lnTo>
                      <a:pt x="114" y="77"/>
                    </a:lnTo>
                    <a:lnTo>
                      <a:pt x="115" y="78"/>
                    </a:lnTo>
                    <a:lnTo>
                      <a:pt x="113" y="81"/>
                    </a:lnTo>
                    <a:lnTo>
                      <a:pt x="110" y="82"/>
                    </a:lnTo>
                    <a:lnTo>
                      <a:pt x="105" y="87"/>
                    </a:lnTo>
                    <a:lnTo>
                      <a:pt x="105" y="81"/>
                    </a:lnTo>
                    <a:lnTo>
                      <a:pt x="101" y="82"/>
                    </a:lnTo>
                    <a:lnTo>
                      <a:pt x="99" y="85"/>
                    </a:lnTo>
                    <a:lnTo>
                      <a:pt x="96" y="86"/>
                    </a:lnTo>
                    <a:lnTo>
                      <a:pt x="95" y="90"/>
                    </a:lnTo>
                    <a:lnTo>
                      <a:pt x="94" y="90"/>
                    </a:lnTo>
                    <a:lnTo>
                      <a:pt x="93" y="88"/>
                    </a:lnTo>
                    <a:lnTo>
                      <a:pt x="89" y="88"/>
                    </a:lnTo>
                    <a:lnTo>
                      <a:pt x="86" y="90"/>
                    </a:lnTo>
                    <a:lnTo>
                      <a:pt x="85" y="92"/>
                    </a:lnTo>
                    <a:lnTo>
                      <a:pt x="83" y="93"/>
                    </a:lnTo>
                    <a:lnTo>
                      <a:pt x="78" y="93"/>
                    </a:lnTo>
                    <a:lnTo>
                      <a:pt x="75" y="92"/>
                    </a:lnTo>
                    <a:lnTo>
                      <a:pt x="74" y="91"/>
                    </a:lnTo>
                    <a:lnTo>
                      <a:pt x="73" y="88"/>
                    </a:lnTo>
                    <a:lnTo>
                      <a:pt x="70" y="86"/>
                    </a:lnTo>
                    <a:lnTo>
                      <a:pt x="69" y="86"/>
                    </a:lnTo>
                    <a:lnTo>
                      <a:pt x="66" y="88"/>
                    </a:lnTo>
                    <a:lnTo>
                      <a:pt x="66" y="91"/>
                    </a:lnTo>
                    <a:lnTo>
                      <a:pt x="68" y="92"/>
                    </a:lnTo>
                    <a:lnTo>
                      <a:pt x="69" y="95"/>
                    </a:lnTo>
                    <a:lnTo>
                      <a:pt x="70" y="96"/>
                    </a:lnTo>
                    <a:lnTo>
                      <a:pt x="66" y="96"/>
                    </a:lnTo>
                    <a:lnTo>
                      <a:pt x="65" y="97"/>
                    </a:lnTo>
                    <a:lnTo>
                      <a:pt x="63" y="98"/>
                    </a:lnTo>
                    <a:lnTo>
                      <a:pt x="60" y="101"/>
                    </a:lnTo>
                    <a:lnTo>
                      <a:pt x="58" y="105"/>
                    </a:lnTo>
                    <a:lnTo>
                      <a:pt x="56" y="107"/>
                    </a:lnTo>
                    <a:lnTo>
                      <a:pt x="54" y="105"/>
                    </a:lnTo>
                    <a:lnTo>
                      <a:pt x="53" y="102"/>
                    </a:lnTo>
                    <a:lnTo>
                      <a:pt x="51" y="102"/>
                    </a:lnTo>
                    <a:lnTo>
                      <a:pt x="51" y="100"/>
                    </a:lnTo>
                    <a:lnTo>
                      <a:pt x="53" y="96"/>
                    </a:lnTo>
                    <a:lnTo>
                      <a:pt x="53" y="92"/>
                    </a:lnTo>
                    <a:lnTo>
                      <a:pt x="49" y="91"/>
                    </a:lnTo>
                    <a:lnTo>
                      <a:pt x="44" y="88"/>
                    </a:lnTo>
                    <a:lnTo>
                      <a:pt x="39" y="88"/>
                    </a:lnTo>
                    <a:lnTo>
                      <a:pt x="37" y="90"/>
                    </a:lnTo>
                    <a:lnTo>
                      <a:pt x="37" y="92"/>
                    </a:lnTo>
                    <a:lnTo>
                      <a:pt x="31" y="92"/>
                    </a:lnTo>
                    <a:lnTo>
                      <a:pt x="30" y="93"/>
                    </a:lnTo>
                    <a:lnTo>
                      <a:pt x="27" y="93"/>
                    </a:lnTo>
                    <a:lnTo>
                      <a:pt x="17" y="97"/>
                    </a:lnTo>
                    <a:lnTo>
                      <a:pt x="6" y="98"/>
                    </a:lnTo>
                    <a:lnTo>
                      <a:pt x="0" y="98"/>
                    </a:lnTo>
                    <a:lnTo>
                      <a:pt x="0" y="96"/>
                    </a:lnTo>
                    <a:lnTo>
                      <a:pt x="4" y="96"/>
                    </a:lnTo>
                    <a:lnTo>
                      <a:pt x="5" y="95"/>
                    </a:lnTo>
                    <a:lnTo>
                      <a:pt x="11" y="90"/>
                    </a:lnTo>
                    <a:lnTo>
                      <a:pt x="21" y="80"/>
                    </a:lnTo>
                    <a:lnTo>
                      <a:pt x="27" y="78"/>
                    </a:lnTo>
                    <a:lnTo>
                      <a:pt x="54" y="78"/>
                    </a:lnTo>
                    <a:lnTo>
                      <a:pt x="59" y="76"/>
                    </a:lnTo>
                    <a:lnTo>
                      <a:pt x="61" y="71"/>
                    </a:lnTo>
                    <a:lnTo>
                      <a:pt x="66" y="66"/>
                    </a:lnTo>
                    <a:lnTo>
                      <a:pt x="68" y="63"/>
                    </a:lnTo>
                    <a:lnTo>
                      <a:pt x="69" y="62"/>
                    </a:lnTo>
                    <a:lnTo>
                      <a:pt x="70" y="59"/>
                    </a:lnTo>
                    <a:lnTo>
                      <a:pt x="71" y="58"/>
                    </a:lnTo>
                    <a:lnTo>
                      <a:pt x="71" y="61"/>
                    </a:lnTo>
                    <a:lnTo>
                      <a:pt x="73" y="62"/>
                    </a:lnTo>
                    <a:lnTo>
                      <a:pt x="76" y="62"/>
                    </a:lnTo>
                    <a:lnTo>
                      <a:pt x="79" y="61"/>
                    </a:lnTo>
                    <a:lnTo>
                      <a:pt x="80" y="59"/>
                    </a:lnTo>
                    <a:lnTo>
                      <a:pt x="85" y="57"/>
                    </a:lnTo>
                    <a:lnTo>
                      <a:pt x="93" y="52"/>
                    </a:lnTo>
                    <a:lnTo>
                      <a:pt x="100" y="43"/>
                    </a:lnTo>
                    <a:lnTo>
                      <a:pt x="105" y="33"/>
                    </a:lnTo>
                    <a:lnTo>
                      <a:pt x="108" y="23"/>
                    </a:lnTo>
                    <a:lnTo>
                      <a:pt x="108" y="22"/>
                    </a:lnTo>
                    <a:lnTo>
                      <a:pt x="106" y="20"/>
                    </a:lnTo>
                    <a:lnTo>
                      <a:pt x="105" y="20"/>
                    </a:lnTo>
                    <a:lnTo>
                      <a:pt x="105" y="15"/>
                    </a:lnTo>
                    <a:lnTo>
                      <a:pt x="108" y="12"/>
                    </a:lnTo>
                    <a:lnTo>
                      <a:pt x="109" y="8"/>
                    </a:lnTo>
                    <a:lnTo>
                      <a:pt x="113" y="5"/>
                    </a:lnTo>
                    <a:lnTo>
                      <a:pt x="115" y="4"/>
                    </a:lnTo>
                    <a:lnTo>
                      <a:pt x="116" y="5"/>
                    </a:lnTo>
                    <a:lnTo>
                      <a:pt x="116" y="7"/>
                    </a:lnTo>
                    <a:lnTo>
                      <a:pt x="119" y="7"/>
                    </a:lnTo>
                    <a:lnTo>
                      <a:pt x="120" y="5"/>
                    </a:lnTo>
                    <a:lnTo>
                      <a:pt x="119" y="4"/>
                    </a:lnTo>
                    <a:lnTo>
                      <a:pt x="118" y="4"/>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1331">
                <a:extLst>
                  <a:ext uri="{FF2B5EF4-FFF2-40B4-BE49-F238E27FC236}">
                    <a16:creationId xmlns:a16="http://schemas.microsoft.com/office/drawing/2014/main" id="{D17AFD75-35AB-4685-96EF-245949F115D1}"/>
                  </a:ext>
                </a:extLst>
              </p:cNvPr>
              <p:cNvSpPr>
                <a:spLocks/>
              </p:cNvSpPr>
              <p:nvPr/>
            </p:nvSpPr>
            <p:spPr bwMode="auto">
              <a:xfrm>
                <a:off x="9125086" y="3247380"/>
                <a:ext cx="138860" cy="118135"/>
              </a:xfrm>
              <a:custGeom>
                <a:avLst/>
                <a:gdLst/>
                <a:ahLst/>
                <a:cxnLst>
                  <a:cxn ang="0">
                    <a:pos x="24" y="0"/>
                  </a:cxn>
                  <a:cxn ang="0">
                    <a:pos x="30" y="7"/>
                  </a:cxn>
                  <a:cxn ang="0">
                    <a:pos x="38" y="13"/>
                  </a:cxn>
                  <a:cxn ang="0">
                    <a:pos x="45" y="18"/>
                  </a:cxn>
                  <a:cxn ang="0">
                    <a:pos x="55" y="21"/>
                  </a:cxn>
                  <a:cxn ang="0">
                    <a:pos x="58" y="21"/>
                  </a:cxn>
                  <a:cxn ang="0">
                    <a:pos x="60" y="19"/>
                  </a:cxn>
                  <a:cxn ang="0">
                    <a:pos x="62" y="19"/>
                  </a:cxn>
                  <a:cxn ang="0">
                    <a:pos x="64" y="21"/>
                  </a:cxn>
                  <a:cxn ang="0">
                    <a:pos x="63" y="22"/>
                  </a:cxn>
                  <a:cxn ang="0">
                    <a:pos x="62" y="24"/>
                  </a:cxn>
                  <a:cxn ang="0">
                    <a:pos x="64" y="29"/>
                  </a:cxn>
                  <a:cxn ang="0">
                    <a:pos x="67" y="31"/>
                  </a:cxn>
                  <a:cxn ang="0">
                    <a:pos x="63" y="33"/>
                  </a:cxn>
                  <a:cxn ang="0">
                    <a:pos x="59" y="34"/>
                  </a:cxn>
                  <a:cxn ang="0">
                    <a:pos x="54" y="34"/>
                  </a:cxn>
                  <a:cxn ang="0">
                    <a:pos x="47" y="37"/>
                  </a:cxn>
                  <a:cxn ang="0">
                    <a:pos x="42" y="42"/>
                  </a:cxn>
                  <a:cxn ang="0">
                    <a:pos x="40" y="46"/>
                  </a:cxn>
                  <a:cxn ang="0">
                    <a:pos x="39" y="48"/>
                  </a:cxn>
                  <a:cxn ang="0">
                    <a:pos x="34" y="46"/>
                  </a:cxn>
                  <a:cxn ang="0">
                    <a:pos x="30" y="43"/>
                  </a:cxn>
                  <a:cxn ang="0">
                    <a:pos x="27" y="42"/>
                  </a:cxn>
                  <a:cxn ang="0">
                    <a:pos x="22" y="38"/>
                  </a:cxn>
                  <a:cxn ang="0">
                    <a:pos x="20" y="39"/>
                  </a:cxn>
                  <a:cxn ang="0">
                    <a:pos x="19" y="42"/>
                  </a:cxn>
                  <a:cxn ang="0">
                    <a:pos x="14" y="42"/>
                  </a:cxn>
                  <a:cxn ang="0">
                    <a:pos x="11" y="41"/>
                  </a:cxn>
                  <a:cxn ang="0">
                    <a:pos x="8" y="41"/>
                  </a:cxn>
                  <a:cxn ang="0">
                    <a:pos x="6" y="42"/>
                  </a:cxn>
                  <a:cxn ang="0">
                    <a:pos x="6" y="47"/>
                  </a:cxn>
                  <a:cxn ang="0">
                    <a:pos x="8" y="48"/>
                  </a:cxn>
                  <a:cxn ang="0">
                    <a:pos x="10" y="49"/>
                  </a:cxn>
                  <a:cxn ang="0">
                    <a:pos x="11" y="49"/>
                  </a:cxn>
                  <a:cxn ang="0">
                    <a:pos x="13" y="51"/>
                  </a:cxn>
                  <a:cxn ang="0">
                    <a:pos x="14" y="51"/>
                  </a:cxn>
                  <a:cxn ang="0">
                    <a:pos x="11" y="53"/>
                  </a:cxn>
                  <a:cxn ang="0">
                    <a:pos x="9" y="53"/>
                  </a:cxn>
                  <a:cxn ang="0">
                    <a:pos x="6" y="55"/>
                  </a:cxn>
                  <a:cxn ang="0">
                    <a:pos x="4" y="57"/>
                  </a:cxn>
                  <a:cxn ang="0">
                    <a:pos x="1" y="57"/>
                  </a:cxn>
                  <a:cxn ang="0">
                    <a:pos x="1" y="44"/>
                  </a:cxn>
                  <a:cxn ang="0">
                    <a:pos x="0" y="43"/>
                  </a:cxn>
                  <a:cxn ang="0">
                    <a:pos x="3" y="38"/>
                  </a:cxn>
                  <a:cxn ang="0">
                    <a:pos x="8" y="33"/>
                  </a:cxn>
                  <a:cxn ang="0">
                    <a:pos x="8" y="31"/>
                  </a:cxn>
                  <a:cxn ang="0">
                    <a:pos x="13" y="31"/>
                  </a:cxn>
                  <a:cxn ang="0">
                    <a:pos x="18" y="28"/>
                  </a:cxn>
                  <a:cxn ang="0">
                    <a:pos x="23" y="16"/>
                  </a:cxn>
                  <a:cxn ang="0">
                    <a:pos x="23" y="8"/>
                  </a:cxn>
                  <a:cxn ang="0">
                    <a:pos x="22" y="7"/>
                  </a:cxn>
                  <a:cxn ang="0">
                    <a:pos x="22" y="3"/>
                  </a:cxn>
                  <a:cxn ang="0">
                    <a:pos x="24" y="0"/>
                  </a:cxn>
                </a:cxnLst>
                <a:rect l="0" t="0" r="r" b="b"/>
                <a:pathLst>
                  <a:path w="67" h="57">
                    <a:moveTo>
                      <a:pt x="24" y="0"/>
                    </a:moveTo>
                    <a:lnTo>
                      <a:pt x="30" y="7"/>
                    </a:lnTo>
                    <a:lnTo>
                      <a:pt x="38" y="13"/>
                    </a:lnTo>
                    <a:lnTo>
                      <a:pt x="45" y="18"/>
                    </a:lnTo>
                    <a:lnTo>
                      <a:pt x="55" y="21"/>
                    </a:lnTo>
                    <a:lnTo>
                      <a:pt x="58" y="21"/>
                    </a:lnTo>
                    <a:lnTo>
                      <a:pt x="60" y="19"/>
                    </a:lnTo>
                    <a:lnTo>
                      <a:pt x="62" y="19"/>
                    </a:lnTo>
                    <a:lnTo>
                      <a:pt x="64" y="21"/>
                    </a:lnTo>
                    <a:lnTo>
                      <a:pt x="63" y="22"/>
                    </a:lnTo>
                    <a:lnTo>
                      <a:pt x="62" y="24"/>
                    </a:lnTo>
                    <a:lnTo>
                      <a:pt x="64" y="29"/>
                    </a:lnTo>
                    <a:lnTo>
                      <a:pt x="67" y="31"/>
                    </a:lnTo>
                    <a:lnTo>
                      <a:pt x="63" y="33"/>
                    </a:lnTo>
                    <a:lnTo>
                      <a:pt x="59" y="34"/>
                    </a:lnTo>
                    <a:lnTo>
                      <a:pt x="54" y="34"/>
                    </a:lnTo>
                    <a:lnTo>
                      <a:pt x="47" y="37"/>
                    </a:lnTo>
                    <a:lnTo>
                      <a:pt x="42" y="42"/>
                    </a:lnTo>
                    <a:lnTo>
                      <a:pt x="40" y="46"/>
                    </a:lnTo>
                    <a:lnTo>
                      <a:pt x="39" y="48"/>
                    </a:lnTo>
                    <a:lnTo>
                      <a:pt x="34" y="46"/>
                    </a:lnTo>
                    <a:lnTo>
                      <a:pt x="30" y="43"/>
                    </a:lnTo>
                    <a:lnTo>
                      <a:pt x="27" y="42"/>
                    </a:lnTo>
                    <a:lnTo>
                      <a:pt x="22" y="38"/>
                    </a:lnTo>
                    <a:lnTo>
                      <a:pt x="20" y="39"/>
                    </a:lnTo>
                    <a:lnTo>
                      <a:pt x="19" y="42"/>
                    </a:lnTo>
                    <a:lnTo>
                      <a:pt x="14" y="42"/>
                    </a:lnTo>
                    <a:lnTo>
                      <a:pt x="11" y="41"/>
                    </a:lnTo>
                    <a:lnTo>
                      <a:pt x="8" y="41"/>
                    </a:lnTo>
                    <a:lnTo>
                      <a:pt x="6" y="42"/>
                    </a:lnTo>
                    <a:lnTo>
                      <a:pt x="6" y="47"/>
                    </a:lnTo>
                    <a:lnTo>
                      <a:pt x="8" y="48"/>
                    </a:lnTo>
                    <a:lnTo>
                      <a:pt x="10" y="49"/>
                    </a:lnTo>
                    <a:lnTo>
                      <a:pt x="11" y="49"/>
                    </a:lnTo>
                    <a:lnTo>
                      <a:pt x="13" y="51"/>
                    </a:lnTo>
                    <a:lnTo>
                      <a:pt x="14" y="51"/>
                    </a:lnTo>
                    <a:lnTo>
                      <a:pt x="11" y="53"/>
                    </a:lnTo>
                    <a:lnTo>
                      <a:pt x="9" y="53"/>
                    </a:lnTo>
                    <a:lnTo>
                      <a:pt x="6" y="55"/>
                    </a:lnTo>
                    <a:lnTo>
                      <a:pt x="4" y="57"/>
                    </a:lnTo>
                    <a:lnTo>
                      <a:pt x="1" y="57"/>
                    </a:lnTo>
                    <a:lnTo>
                      <a:pt x="1" y="44"/>
                    </a:lnTo>
                    <a:lnTo>
                      <a:pt x="0" y="43"/>
                    </a:lnTo>
                    <a:lnTo>
                      <a:pt x="3" y="38"/>
                    </a:lnTo>
                    <a:lnTo>
                      <a:pt x="8" y="33"/>
                    </a:lnTo>
                    <a:lnTo>
                      <a:pt x="8" y="31"/>
                    </a:lnTo>
                    <a:lnTo>
                      <a:pt x="13" y="31"/>
                    </a:lnTo>
                    <a:lnTo>
                      <a:pt x="18" y="28"/>
                    </a:lnTo>
                    <a:lnTo>
                      <a:pt x="23" y="16"/>
                    </a:lnTo>
                    <a:lnTo>
                      <a:pt x="23" y="8"/>
                    </a:lnTo>
                    <a:lnTo>
                      <a:pt x="22" y="7"/>
                    </a:lnTo>
                    <a:lnTo>
                      <a:pt x="22"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1332">
                <a:extLst>
                  <a:ext uri="{FF2B5EF4-FFF2-40B4-BE49-F238E27FC236}">
                    <a16:creationId xmlns:a16="http://schemas.microsoft.com/office/drawing/2014/main" id="{9502A9BE-BD98-4A5D-8FC3-3365CE32D958}"/>
                  </a:ext>
                </a:extLst>
              </p:cNvPr>
              <p:cNvSpPr>
                <a:spLocks/>
              </p:cNvSpPr>
              <p:nvPr/>
            </p:nvSpPr>
            <p:spPr bwMode="auto">
              <a:xfrm>
                <a:off x="9259801" y="3276396"/>
                <a:ext cx="20725" cy="20725"/>
              </a:xfrm>
              <a:custGeom>
                <a:avLst/>
                <a:gdLst/>
                <a:ahLst/>
                <a:cxnLst>
                  <a:cxn ang="0">
                    <a:pos x="9" y="0"/>
                  </a:cxn>
                  <a:cxn ang="0">
                    <a:pos x="10" y="2"/>
                  </a:cxn>
                  <a:cxn ang="0">
                    <a:pos x="9" y="3"/>
                  </a:cxn>
                  <a:cxn ang="0">
                    <a:pos x="8" y="5"/>
                  </a:cxn>
                  <a:cxn ang="0">
                    <a:pos x="5" y="8"/>
                  </a:cxn>
                  <a:cxn ang="0">
                    <a:pos x="0" y="10"/>
                  </a:cxn>
                  <a:cxn ang="0">
                    <a:pos x="0" y="7"/>
                  </a:cxn>
                  <a:cxn ang="0">
                    <a:pos x="3" y="4"/>
                  </a:cxn>
                  <a:cxn ang="0">
                    <a:pos x="7" y="2"/>
                  </a:cxn>
                  <a:cxn ang="0">
                    <a:pos x="9" y="0"/>
                  </a:cxn>
                </a:cxnLst>
                <a:rect l="0" t="0" r="r" b="b"/>
                <a:pathLst>
                  <a:path w="10" h="10">
                    <a:moveTo>
                      <a:pt x="9" y="0"/>
                    </a:moveTo>
                    <a:lnTo>
                      <a:pt x="10" y="2"/>
                    </a:lnTo>
                    <a:lnTo>
                      <a:pt x="9" y="3"/>
                    </a:lnTo>
                    <a:lnTo>
                      <a:pt x="8" y="5"/>
                    </a:lnTo>
                    <a:lnTo>
                      <a:pt x="5" y="8"/>
                    </a:lnTo>
                    <a:lnTo>
                      <a:pt x="0" y="10"/>
                    </a:lnTo>
                    <a:lnTo>
                      <a:pt x="0" y="7"/>
                    </a:lnTo>
                    <a:lnTo>
                      <a:pt x="3"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1333">
                <a:extLst>
                  <a:ext uri="{FF2B5EF4-FFF2-40B4-BE49-F238E27FC236}">
                    <a16:creationId xmlns:a16="http://schemas.microsoft.com/office/drawing/2014/main" id="{5772C421-1391-4B5F-98FC-C18A58528C2E}"/>
                  </a:ext>
                </a:extLst>
              </p:cNvPr>
              <p:cNvSpPr>
                <a:spLocks/>
              </p:cNvSpPr>
              <p:nvPr/>
            </p:nvSpPr>
            <p:spPr bwMode="auto">
              <a:xfrm>
                <a:off x="9307469" y="3245308"/>
                <a:ext cx="31089" cy="22799"/>
              </a:xfrm>
              <a:custGeom>
                <a:avLst/>
                <a:gdLst/>
                <a:ahLst/>
                <a:cxnLst>
                  <a:cxn ang="0">
                    <a:pos x="9" y="0"/>
                  </a:cxn>
                  <a:cxn ang="0">
                    <a:pos x="15" y="0"/>
                  </a:cxn>
                  <a:cxn ang="0">
                    <a:pos x="15" y="4"/>
                  </a:cxn>
                  <a:cxn ang="0">
                    <a:pos x="11" y="4"/>
                  </a:cxn>
                  <a:cxn ang="0">
                    <a:pos x="6" y="6"/>
                  </a:cxn>
                  <a:cxn ang="0">
                    <a:pos x="5" y="9"/>
                  </a:cxn>
                  <a:cxn ang="0">
                    <a:pos x="3" y="11"/>
                  </a:cxn>
                  <a:cxn ang="0">
                    <a:pos x="0" y="11"/>
                  </a:cxn>
                  <a:cxn ang="0">
                    <a:pos x="0" y="8"/>
                  </a:cxn>
                  <a:cxn ang="0">
                    <a:pos x="1" y="6"/>
                  </a:cxn>
                  <a:cxn ang="0">
                    <a:pos x="3" y="4"/>
                  </a:cxn>
                  <a:cxn ang="0">
                    <a:pos x="4" y="3"/>
                  </a:cxn>
                  <a:cxn ang="0">
                    <a:pos x="9" y="0"/>
                  </a:cxn>
                </a:cxnLst>
                <a:rect l="0" t="0" r="r" b="b"/>
                <a:pathLst>
                  <a:path w="15" h="11">
                    <a:moveTo>
                      <a:pt x="9" y="0"/>
                    </a:moveTo>
                    <a:lnTo>
                      <a:pt x="15" y="0"/>
                    </a:lnTo>
                    <a:lnTo>
                      <a:pt x="15" y="4"/>
                    </a:lnTo>
                    <a:lnTo>
                      <a:pt x="11" y="4"/>
                    </a:lnTo>
                    <a:lnTo>
                      <a:pt x="6" y="6"/>
                    </a:lnTo>
                    <a:lnTo>
                      <a:pt x="5" y="9"/>
                    </a:lnTo>
                    <a:lnTo>
                      <a:pt x="3" y="11"/>
                    </a:lnTo>
                    <a:lnTo>
                      <a:pt x="0" y="11"/>
                    </a:lnTo>
                    <a:lnTo>
                      <a:pt x="0" y="8"/>
                    </a:lnTo>
                    <a:lnTo>
                      <a:pt x="1" y="6"/>
                    </a:lnTo>
                    <a:lnTo>
                      <a:pt x="3" y="4"/>
                    </a:lnTo>
                    <a:lnTo>
                      <a:pt x="4" y="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1334">
                <a:extLst>
                  <a:ext uri="{FF2B5EF4-FFF2-40B4-BE49-F238E27FC236}">
                    <a16:creationId xmlns:a16="http://schemas.microsoft.com/office/drawing/2014/main" id="{4D4A49DA-F9AF-4D90-844F-9C96DB7F94A8}"/>
                  </a:ext>
                </a:extLst>
              </p:cNvPr>
              <p:cNvSpPr>
                <a:spLocks/>
              </p:cNvSpPr>
              <p:nvPr/>
            </p:nvSpPr>
            <p:spPr bwMode="auto">
              <a:xfrm>
                <a:off x="9361354" y="3222510"/>
                <a:ext cx="18653" cy="14508"/>
              </a:xfrm>
              <a:custGeom>
                <a:avLst/>
                <a:gdLst/>
                <a:ahLst/>
                <a:cxnLst>
                  <a:cxn ang="0">
                    <a:pos x="5" y="0"/>
                  </a:cxn>
                  <a:cxn ang="0">
                    <a:pos x="9" y="0"/>
                  </a:cxn>
                  <a:cxn ang="0">
                    <a:pos x="7" y="5"/>
                  </a:cxn>
                  <a:cxn ang="0">
                    <a:pos x="2" y="7"/>
                  </a:cxn>
                  <a:cxn ang="0">
                    <a:pos x="0" y="7"/>
                  </a:cxn>
                  <a:cxn ang="0">
                    <a:pos x="0" y="5"/>
                  </a:cxn>
                  <a:cxn ang="0">
                    <a:pos x="2" y="5"/>
                  </a:cxn>
                  <a:cxn ang="0">
                    <a:pos x="2" y="2"/>
                  </a:cxn>
                  <a:cxn ang="0">
                    <a:pos x="3" y="1"/>
                  </a:cxn>
                  <a:cxn ang="0">
                    <a:pos x="5" y="0"/>
                  </a:cxn>
                </a:cxnLst>
                <a:rect l="0" t="0" r="r" b="b"/>
                <a:pathLst>
                  <a:path w="9" h="7">
                    <a:moveTo>
                      <a:pt x="5" y="0"/>
                    </a:moveTo>
                    <a:lnTo>
                      <a:pt x="9" y="0"/>
                    </a:lnTo>
                    <a:lnTo>
                      <a:pt x="7" y="5"/>
                    </a:lnTo>
                    <a:lnTo>
                      <a:pt x="2" y="7"/>
                    </a:lnTo>
                    <a:lnTo>
                      <a:pt x="0" y="7"/>
                    </a:lnTo>
                    <a:lnTo>
                      <a:pt x="0" y="5"/>
                    </a:lnTo>
                    <a:lnTo>
                      <a:pt x="2" y="5"/>
                    </a:lnTo>
                    <a:lnTo>
                      <a:pt x="2" y="2"/>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1335">
                <a:extLst>
                  <a:ext uri="{FF2B5EF4-FFF2-40B4-BE49-F238E27FC236}">
                    <a16:creationId xmlns:a16="http://schemas.microsoft.com/office/drawing/2014/main" id="{4494A596-7D60-4090-852D-799C4DC998AD}"/>
                  </a:ext>
                </a:extLst>
              </p:cNvPr>
              <p:cNvSpPr>
                <a:spLocks/>
              </p:cNvSpPr>
              <p:nvPr/>
            </p:nvSpPr>
            <p:spPr bwMode="auto">
              <a:xfrm>
                <a:off x="9166536" y="2963444"/>
                <a:ext cx="70466" cy="267357"/>
              </a:xfrm>
              <a:custGeom>
                <a:avLst/>
                <a:gdLst/>
                <a:ahLst/>
                <a:cxnLst>
                  <a:cxn ang="0">
                    <a:pos x="10" y="0"/>
                  </a:cxn>
                  <a:cxn ang="0">
                    <a:pos x="14" y="0"/>
                  </a:cxn>
                  <a:cxn ang="0">
                    <a:pos x="14" y="7"/>
                  </a:cxn>
                  <a:cxn ang="0">
                    <a:pos x="15" y="12"/>
                  </a:cxn>
                  <a:cxn ang="0">
                    <a:pos x="18" y="15"/>
                  </a:cxn>
                  <a:cxn ang="0">
                    <a:pos x="19" y="19"/>
                  </a:cxn>
                  <a:cxn ang="0">
                    <a:pos x="19" y="32"/>
                  </a:cxn>
                  <a:cxn ang="0">
                    <a:pos x="20" y="34"/>
                  </a:cxn>
                  <a:cxn ang="0">
                    <a:pos x="20" y="51"/>
                  </a:cxn>
                  <a:cxn ang="0">
                    <a:pos x="23" y="56"/>
                  </a:cxn>
                  <a:cxn ang="0">
                    <a:pos x="29" y="70"/>
                  </a:cxn>
                  <a:cxn ang="0">
                    <a:pos x="34" y="83"/>
                  </a:cxn>
                  <a:cxn ang="0">
                    <a:pos x="32" y="82"/>
                  </a:cxn>
                  <a:cxn ang="0">
                    <a:pos x="30" y="80"/>
                  </a:cxn>
                  <a:cxn ang="0">
                    <a:pos x="28" y="78"/>
                  </a:cxn>
                  <a:cxn ang="0">
                    <a:pos x="25" y="78"/>
                  </a:cxn>
                  <a:cxn ang="0">
                    <a:pos x="19" y="81"/>
                  </a:cxn>
                  <a:cxn ang="0">
                    <a:pos x="15" y="86"/>
                  </a:cxn>
                  <a:cxn ang="0">
                    <a:pos x="13" y="93"/>
                  </a:cxn>
                  <a:cxn ang="0">
                    <a:pos x="13" y="102"/>
                  </a:cxn>
                  <a:cxn ang="0">
                    <a:pos x="15" y="110"/>
                  </a:cxn>
                  <a:cxn ang="0">
                    <a:pos x="20" y="116"/>
                  </a:cxn>
                  <a:cxn ang="0">
                    <a:pos x="24" y="122"/>
                  </a:cxn>
                  <a:cxn ang="0">
                    <a:pos x="24" y="124"/>
                  </a:cxn>
                  <a:cxn ang="0">
                    <a:pos x="23" y="124"/>
                  </a:cxn>
                  <a:cxn ang="0">
                    <a:pos x="20" y="121"/>
                  </a:cxn>
                  <a:cxn ang="0">
                    <a:pos x="19" y="119"/>
                  </a:cxn>
                  <a:cxn ang="0">
                    <a:pos x="14" y="119"/>
                  </a:cxn>
                  <a:cxn ang="0">
                    <a:pos x="10" y="122"/>
                  </a:cxn>
                  <a:cxn ang="0">
                    <a:pos x="10" y="125"/>
                  </a:cxn>
                  <a:cxn ang="0">
                    <a:pos x="7" y="129"/>
                  </a:cxn>
                  <a:cxn ang="0">
                    <a:pos x="5" y="129"/>
                  </a:cxn>
                  <a:cxn ang="0">
                    <a:pos x="5" y="111"/>
                  </a:cxn>
                  <a:cxn ang="0">
                    <a:pos x="7" y="106"/>
                  </a:cxn>
                  <a:cxn ang="0">
                    <a:pos x="7" y="92"/>
                  </a:cxn>
                  <a:cxn ang="0">
                    <a:pos x="5" y="90"/>
                  </a:cxn>
                  <a:cxn ang="0">
                    <a:pos x="5" y="82"/>
                  </a:cxn>
                  <a:cxn ang="0">
                    <a:pos x="7" y="80"/>
                  </a:cxn>
                  <a:cxn ang="0">
                    <a:pos x="7" y="49"/>
                  </a:cxn>
                  <a:cxn ang="0">
                    <a:pos x="5" y="46"/>
                  </a:cxn>
                  <a:cxn ang="0">
                    <a:pos x="0" y="36"/>
                  </a:cxn>
                  <a:cxn ang="0">
                    <a:pos x="2" y="27"/>
                  </a:cxn>
                  <a:cxn ang="0">
                    <a:pos x="4" y="18"/>
                  </a:cxn>
                  <a:cxn ang="0">
                    <a:pos x="9" y="14"/>
                  </a:cxn>
                  <a:cxn ang="0">
                    <a:pos x="9" y="13"/>
                  </a:cxn>
                  <a:cxn ang="0">
                    <a:pos x="10" y="12"/>
                  </a:cxn>
                  <a:cxn ang="0">
                    <a:pos x="10" y="0"/>
                  </a:cxn>
                </a:cxnLst>
                <a:rect l="0" t="0" r="r" b="b"/>
                <a:pathLst>
                  <a:path w="34" h="129">
                    <a:moveTo>
                      <a:pt x="10" y="0"/>
                    </a:moveTo>
                    <a:lnTo>
                      <a:pt x="14" y="0"/>
                    </a:lnTo>
                    <a:lnTo>
                      <a:pt x="14" y="7"/>
                    </a:lnTo>
                    <a:lnTo>
                      <a:pt x="15" y="12"/>
                    </a:lnTo>
                    <a:lnTo>
                      <a:pt x="18" y="15"/>
                    </a:lnTo>
                    <a:lnTo>
                      <a:pt x="19" y="19"/>
                    </a:lnTo>
                    <a:lnTo>
                      <a:pt x="19" y="32"/>
                    </a:lnTo>
                    <a:lnTo>
                      <a:pt x="20" y="34"/>
                    </a:lnTo>
                    <a:lnTo>
                      <a:pt x="20" y="51"/>
                    </a:lnTo>
                    <a:lnTo>
                      <a:pt x="23" y="56"/>
                    </a:lnTo>
                    <a:lnTo>
                      <a:pt x="29" y="70"/>
                    </a:lnTo>
                    <a:lnTo>
                      <a:pt x="34" y="83"/>
                    </a:lnTo>
                    <a:lnTo>
                      <a:pt x="32" y="82"/>
                    </a:lnTo>
                    <a:lnTo>
                      <a:pt x="30" y="80"/>
                    </a:lnTo>
                    <a:lnTo>
                      <a:pt x="28" y="78"/>
                    </a:lnTo>
                    <a:lnTo>
                      <a:pt x="25" y="78"/>
                    </a:lnTo>
                    <a:lnTo>
                      <a:pt x="19" y="81"/>
                    </a:lnTo>
                    <a:lnTo>
                      <a:pt x="15" y="86"/>
                    </a:lnTo>
                    <a:lnTo>
                      <a:pt x="13" y="93"/>
                    </a:lnTo>
                    <a:lnTo>
                      <a:pt x="13" y="102"/>
                    </a:lnTo>
                    <a:lnTo>
                      <a:pt x="15" y="110"/>
                    </a:lnTo>
                    <a:lnTo>
                      <a:pt x="20" y="116"/>
                    </a:lnTo>
                    <a:lnTo>
                      <a:pt x="24" y="122"/>
                    </a:lnTo>
                    <a:lnTo>
                      <a:pt x="24" y="124"/>
                    </a:lnTo>
                    <a:lnTo>
                      <a:pt x="23" y="124"/>
                    </a:lnTo>
                    <a:lnTo>
                      <a:pt x="20" y="121"/>
                    </a:lnTo>
                    <a:lnTo>
                      <a:pt x="19" y="119"/>
                    </a:lnTo>
                    <a:lnTo>
                      <a:pt x="14" y="119"/>
                    </a:lnTo>
                    <a:lnTo>
                      <a:pt x="10" y="122"/>
                    </a:lnTo>
                    <a:lnTo>
                      <a:pt x="10" y="125"/>
                    </a:lnTo>
                    <a:lnTo>
                      <a:pt x="7" y="129"/>
                    </a:lnTo>
                    <a:lnTo>
                      <a:pt x="5" y="129"/>
                    </a:lnTo>
                    <a:lnTo>
                      <a:pt x="5" y="111"/>
                    </a:lnTo>
                    <a:lnTo>
                      <a:pt x="7" y="106"/>
                    </a:lnTo>
                    <a:lnTo>
                      <a:pt x="7" y="92"/>
                    </a:lnTo>
                    <a:lnTo>
                      <a:pt x="5" y="90"/>
                    </a:lnTo>
                    <a:lnTo>
                      <a:pt x="5" y="82"/>
                    </a:lnTo>
                    <a:lnTo>
                      <a:pt x="7" y="80"/>
                    </a:lnTo>
                    <a:lnTo>
                      <a:pt x="7" y="49"/>
                    </a:lnTo>
                    <a:lnTo>
                      <a:pt x="5" y="46"/>
                    </a:lnTo>
                    <a:lnTo>
                      <a:pt x="0" y="36"/>
                    </a:lnTo>
                    <a:lnTo>
                      <a:pt x="2" y="27"/>
                    </a:lnTo>
                    <a:lnTo>
                      <a:pt x="4" y="18"/>
                    </a:lnTo>
                    <a:lnTo>
                      <a:pt x="9" y="14"/>
                    </a:lnTo>
                    <a:lnTo>
                      <a:pt x="9" y="13"/>
                    </a:lnTo>
                    <a:lnTo>
                      <a:pt x="1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336">
                <a:extLst>
                  <a:ext uri="{FF2B5EF4-FFF2-40B4-BE49-F238E27FC236}">
                    <a16:creationId xmlns:a16="http://schemas.microsoft.com/office/drawing/2014/main" id="{7923A512-10E0-4814-90D3-B5E467127B06}"/>
                  </a:ext>
                </a:extLst>
              </p:cNvPr>
              <p:cNvSpPr>
                <a:spLocks/>
              </p:cNvSpPr>
              <p:nvPr/>
            </p:nvSpPr>
            <p:spPr bwMode="auto">
              <a:xfrm>
                <a:off x="10051509" y="2302305"/>
                <a:ext cx="84975" cy="35234"/>
              </a:xfrm>
              <a:custGeom>
                <a:avLst/>
                <a:gdLst/>
                <a:ahLst/>
                <a:cxnLst>
                  <a:cxn ang="0">
                    <a:pos x="20" y="0"/>
                  </a:cxn>
                  <a:cxn ang="0">
                    <a:pos x="25" y="1"/>
                  </a:cxn>
                  <a:cxn ang="0">
                    <a:pos x="32" y="2"/>
                  </a:cxn>
                  <a:cxn ang="0">
                    <a:pos x="39" y="6"/>
                  </a:cxn>
                  <a:cxn ang="0">
                    <a:pos x="41" y="10"/>
                  </a:cxn>
                  <a:cxn ang="0">
                    <a:pos x="37" y="12"/>
                  </a:cxn>
                  <a:cxn ang="0">
                    <a:pos x="30" y="15"/>
                  </a:cxn>
                  <a:cxn ang="0">
                    <a:pos x="10" y="17"/>
                  </a:cxn>
                  <a:cxn ang="0">
                    <a:pos x="4" y="17"/>
                  </a:cxn>
                  <a:cxn ang="0">
                    <a:pos x="1" y="16"/>
                  </a:cxn>
                  <a:cxn ang="0">
                    <a:pos x="0" y="15"/>
                  </a:cxn>
                  <a:cxn ang="0">
                    <a:pos x="0" y="14"/>
                  </a:cxn>
                  <a:cxn ang="0">
                    <a:pos x="4" y="7"/>
                  </a:cxn>
                  <a:cxn ang="0">
                    <a:pos x="11" y="2"/>
                  </a:cxn>
                  <a:cxn ang="0">
                    <a:pos x="20" y="0"/>
                  </a:cxn>
                </a:cxnLst>
                <a:rect l="0" t="0" r="r" b="b"/>
                <a:pathLst>
                  <a:path w="41" h="17">
                    <a:moveTo>
                      <a:pt x="20" y="0"/>
                    </a:moveTo>
                    <a:lnTo>
                      <a:pt x="25" y="1"/>
                    </a:lnTo>
                    <a:lnTo>
                      <a:pt x="32" y="2"/>
                    </a:lnTo>
                    <a:lnTo>
                      <a:pt x="39" y="6"/>
                    </a:lnTo>
                    <a:lnTo>
                      <a:pt x="41" y="10"/>
                    </a:lnTo>
                    <a:lnTo>
                      <a:pt x="37" y="12"/>
                    </a:lnTo>
                    <a:lnTo>
                      <a:pt x="30" y="15"/>
                    </a:lnTo>
                    <a:lnTo>
                      <a:pt x="10" y="17"/>
                    </a:lnTo>
                    <a:lnTo>
                      <a:pt x="4" y="17"/>
                    </a:lnTo>
                    <a:lnTo>
                      <a:pt x="1" y="16"/>
                    </a:lnTo>
                    <a:lnTo>
                      <a:pt x="0" y="15"/>
                    </a:lnTo>
                    <a:lnTo>
                      <a:pt x="0" y="14"/>
                    </a:lnTo>
                    <a:lnTo>
                      <a:pt x="4" y="7"/>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1337">
                <a:extLst>
                  <a:ext uri="{FF2B5EF4-FFF2-40B4-BE49-F238E27FC236}">
                    <a16:creationId xmlns:a16="http://schemas.microsoft.com/office/drawing/2014/main" id="{1FC4B858-5E26-4B53-89E6-C855B5D11B46}"/>
                  </a:ext>
                </a:extLst>
              </p:cNvPr>
              <p:cNvSpPr>
                <a:spLocks/>
              </p:cNvSpPr>
              <p:nvPr/>
            </p:nvSpPr>
            <p:spPr bwMode="auto">
              <a:xfrm>
                <a:off x="9796586" y="2372771"/>
                <a:ext cx="33161" cy="18653"/>
              </a:xfrm>
              <a:custGeom>
                <a:avLst/>
                <a:gdLst/>
                <a:ahLst/>
                <a:cxnLst>
                  <a:cxn ang="0">
                    <a:pos x="0" y="0"/>
                  </a:cxn>
                  <a:cxn ang="0">
                    <a:pos x="14" y="0"/>
                  </a:cxn>
                  <a:cxn ang="0">
                    <a:pos x="14" y="1"/>
                  </a:cxn>
                  <a:cxn ang="0">
                    <a:pos x="16" y="4"/>
                  </a:cxn>
                  <a:cxn ang="0">
                    <a:pos x="16" y="6"/>
                  </a:cxn>
                  <a:cxn ang="0">
                    <a:pos x="14" y="9"/>
                  </a:cxn>
                  <a:cxn ang="0">
                    <a:pos x="12" y="9"/>
                  </a:cxn>
                  <a:cxn ang="0">
                    <a:pos x="5" y="6"/>
                  </a:cxn>
                  <a:cxn ang="0">
                    <a:pos x="2" y="4"/>
                  </a:cxn>
                  <a:cxn ang="0">
                    <a:pos x="0" y="0"/>
                  </a:cxn>
                </a:cxnLst>
                <a:rect l="0" t="0" r="r" b="b"/>
                <a:pathLst>
                  <a:path w="16" h="9">
                    <a:moveTo>
                      <a:pt x="0" y="0"/>
                    </a:moveTo>
                    <a:lnTo>
                      <a:pt x="14" y="0"/>
                    </a:lnTo>
                    <a:lnTo>
                      <a:pt x="14" y="1"/>
                    </a:lnTo>
                    <a:lnTo>
                      <a:pt x="16" y="4"/>
                    </a:lnTo>
                    <a:lnTo>
                      <a:pt x="16" y="6"/>
                    </a:lnTo>
                    <a:lnTo>
                      <a:pt x="14" y="9"/>
                    </a:lnTo>
                    <a:lnTo>
                      <a:pt x="12" y="9"/>
                    </a:lnTo>
                    <a:lnTo>
                      <a:pt x="5"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1338">
                <a:extLst>
                  <a:ext uri="{FF2B5EF4-FFF2-40B4-BE49-F238E27FC236}">
                    <a16:creationId xmlns:a16="http://schemas.microsoft.com/office/drawing/2014/main" id="{C946CD6A-E28C-4464-9BA2-0C9E2437E366}"/>
                  </a:ext>
                </a:extLst>
              </p:cNvPr>
              <p:cNvSpPr>
                <a:spLocks/>
              </p:cNvSpPr>
              <p:nvPr/>
            </p:nvSpPr>
            <p:spPr bwMode="auto">
              <a:xfrm>
                <a:off x="9013169" y="2103342"/>
                <a:ext cx="14508" cy="18653"/>
              </a:xfrm>
              <a:custGeom>
                <a:avLst/>
                <a:gdLst/>
                <a:ahLst/>
                <a:cxnLst>
                  <a:cxn ang="0">
                    <a:pos x="3" y="0"/>
                  </a:cxn>
                  <a:cxn ang="0">
                    <a:pos x="7" y="3"/>
                  </a:cxn>
                  <a:cxn ang="0">
                    <a:pos x="7" y="8"/>
                  </a:cxn>
                  <a:cxn ang="0">
                    <a:pos x="5" y="9"/>
                  </a:cxn>
                  <a:cxn ang="0">
                    <a:pos x="2" y="9"/>
                  </a:cxn>
                  <a:cxn ang="0">
                    <a:pos x="0" y="8"/>
                  </a:cxn>
                  <a:cxn ang="0">
                    <a:pos x="0" y="7"/>
                  </a:cxn>
                  <a:cxn ang="0">
                    <a:pos x="2" y="3"/>
                  </a:cxn>
                  <a:cxn ang="0">
                    <a:pos x="3" y="0"/>
                  </a:cxn>
                </a:cxnLst>
                <a:rect l="0" t="0" r="r" b="b"/>
                <a:pathLst>
                  <a:path w="7" h="9">
                    <a:moveTo>
                      <a:pt x="3" y="0"/>
                    </a:moveTo>
                    <a:lnTo>
                      <a:pt x="7" y="3"/>
                    </a:lnTo>
                    <a:lnTo>
                      <a:pt x="7" y="8"/>
                    </a:lnTo>
                    <a:lnTo>
                      <a:pt x="5" y="9"/>
                    </a:lnTo>
                    <a:lnTo>
                      <a:pt x="2" y="9"/>
                    </a:lnTo>
                    <a:lnTo>
                      <a:pt x="0" y="8"/>
                    </a:lnTo>
                    <a:lnTo>
                      <a:pt x="0" y="7"/>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1339">
                <a:extLst>
                  <a:ext uri="{FF2B5EF4-FFF2-40B4-BE49-F238E27FC236}">
                    <a16:creationId xmlns:a16="http://schemas.microsoft.com/office/drawing/2014/main" id="{415441DE-3570-424C-8DD2-7EE5B16CC8C7}"/>
                  </a:ext>
                </a:extLst>
              </p:cNvPr>
              <p:cNvSpPr>
                <a:spLocks/>
              </p:cNvSpPr>
              <p:nvPr/>
            </p:nvSpPr>
            <p:spPr bwMode="auto">
              <a:xfrm>
                <a:off x="8447368" y="2163446"/>
                <a:ext cx="35234" cy="24870"/>
              </a:xfrm>
              <a:custGeom>
                <a:avLst/>
                <a:gdLst/>
                <a:ahLst/>
                <a:cxnLst>
                  <a:cxn ang="0">
                    <a:pos x="6" y="0"/>
                  </a:cxn>
                  <a:cxn ang="0">
                    <a:pos x="11" y="0"/>
                  </a:cxn>
                  <a:cxn ang="0">
                    <a:pos x="16" y="3"/>
                  </a:cxn>
                  <a:cxn ang="0">
                    <a:pos x="17" y="4"/>
                  </a:cxn>
                  <a:cxn ang="0">
                    <a:pos x="17" y="9"/>
                  </a:cxn>
                  <a:cxn ang="0">
                    <a:pos x="12" y="12"/>
                  </a:cxn>
                  <a:cxn ang="0">
                    <a:pos x="5" y="12"/>
                  </a:cxn>
                  <a:cxn ang="0">
                    <a:pos x="2" y="10"/>
                  </a:cxn>
                  <a:cxn ang="0">
                    <a:pos x="1" y="9"/>
                  </a:cxn>
                  <a:cxn ang="0">
                    <a:pos x="0" y="6"/>
                  </a:cxn>
                  <a:cxn ang="0">
                    <a:pos x="2" y="1"/>
                  </a:cxn>
                  <a:cxn ang="0">
                    <a:pos x="6" y="0"/>
                  </a:cxn>
                </a:cxnLst>
                <a:rect l="0" t="0" r="r" b="b"/>
                <a:pathLst>
                  <a:path w="17" h="12">
                    <a:moveTo>
                      <a:pt x="6" y="0"/>
                    </a:moveTo>
                    <a:lnTo>
                      <a:pt x="11" y="0"/>
                    </a:lnTo>
                    <a:lnTo>
                      <a:pt x="16" y="3"/>
                    </a:lnTo>
                    <a:lnTo>
                      <a:pt x="17" y="4"/>
                    </a:lnTo>
                    <a:lnTo>
                      <a:pt x="17" y="9"/>
                    </a:lnTo>
                    <a:lnTo>
                      <a:pt x="12" y="12"/>
                    </a:lnTo>
                    <a:lnTo>
                      <a:pt x="5" y="12"/>
                    </a:lnTo>
                    <a:lnTo>
                      <a:pt x="2" y="10"/>
                    </a:lnTo>
                    <a:lnTo>
                      <a:pt x="1" y="9"/>
                    </a:lnTo>
                    <a:lnTo>
                      <a:pt x="0" y="6"/>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1340">
                <a:extLst>
                  <a:ext uri="{FF2B5EF4-FFF2-40B4-BE49-F238E27FC236}">
                    <a16:creationId xmlns:a16="http://schemas.microsoft.com/office/drawing/2014/main" id="{D8DFABE1-CB5A-4C2B-8AA9-7FE4E219BBC5}"/>
                  </a:ext>
                </a:extLst>
              </p:cNvPr>
              <p:cNvSpPr>
                <a:spLocks/>
              </p:cNvSpPr>
              <p:nvPr/>
            </p:nvSpPr>
            <p:spPr bwMode="auto">
              <a:xfrm>
                <a:off x="8146850" y="1918887"/>
                <a:ext cx="147151" cy="82901"/>
              </a:xfrm>
              <a:custGeom>
                <a:avLst/>
                <a:gdLst/>
                <a:ahLst/>
                <a:cxnLst>
                  <a:cxn ang="0">
                    <a:pos x="38" y="0"/>
                  </a:cxn>
                  <a:cxn ang="0">
                    <a:pos x="43" y="0"/>
                  </a:cxn>
                  <a:cxn ang="0">
                    <a:pos x="43" y="7"/>
                  </a:cxn>
                  <a:cxn ang="0">
                    <a:pos x="42" y="10"/>
                  </a:cxn>
                  <a:cxn ang="0">
                    <a:pos x="43" y="9"/>
                  </a:cxn>
                  <a:cxn ang="0">
                    <a:pos x="46" y="7"/>
                  </a:cxn>
                  <a:cxn ang="0">
                    <a:pos x="47" y="5"/>
                  </a:cxn>
                  <a:cxn ang="0">
                    <a:pos x="49" y="5"/>
                  </a:cxn>
                  <a:cxn ang="0">
                    <a:pos x="54" y="6"/>
                  </a:cxn>
                  <a:cxn ang="0">
                    <a:pos x="62" y="11"/>
                  </a:cxn>
                  <a:cxn ang="0">
                    <a:pos x="68" y="16"/>
                  </a:cxn>
                  <a:cxn ang="0">
                    <a:pos x="71" y="21"/>
                  </a:cxn>
                  <a:cxn ang="0">
                    <a:pos x="68" y="26"/>
                  </a:cxn>
                  <a:cxn ang="0">
                    <a:pos x="63" y="30"/>
                  </a:cxn>
                  <a:cxn ang="0">
                    <a:pos x="56" y="31"/>
                  </a:cxn>
                  <a:cxn ang="0">
                    <a:pos x="39" y="31"/>
                  </a:cxn>
                  <a:cxn ang="0">
                    <a:pos x="36" y="33"/>
                  </a:cxn>
                  <a:cxn ang="0">
                    <a:pos x="33" y="33"/>
                  </a:cxn>
                  <a:cxn ang="0">
                    <a:pos x="31" y="34"/>
                  </a:cxn>
                  <a:cxn ang="0">
                    <a:pos x="28" y="34"/>
                  </a:cxn>
                  <a:cxn ang="0">
                    <a:pos x="7" y="40"/>
                  </a:cxn>
                  <a:cxn ang="0">
                    <a:pos x="4" y="40"/>
                  </a:cxn>
                  <a:cxn ang="0">
                    <a:pos x="2" y="39"/>
                  </a:cxn>
                  <a:cxn ang="0">
                    <a:pos x="0" y="36"/>
                  </a:cxn>
                  <a:cxn ang="0">
                    <a:pos x="0" y="31"/>
                  </a:cxn>
                  <a:cxn ang="0">
                    <a:pos x="2" y="29"/>
                  </a:cxn>
                  <a:cxn ang="0">
                    <a:pos x="3" y="28"/>
                  </a:cxn>
                  <a:cxn ang="0">
                    <a:pos x="5" y="28"/>
                  </a:cxn>
                  <a:cxn ang="0">
                    <a:pos x="8" y="25"/>
                  </a:cxn>
                  <a:cxn ang="0">
                    <a:pos x="23" y="6"/>
                  </a:cxn>
                  <a:cxn ang="0">
                    <a:pos x="29" y="1"/>
                  </a:cxn>
                  <a:cxn ang="0">
                    <a:pos x="38" y="0"/>
                  </a:cxn>
                </a:cxnLst>
                <a:rect l="0" t="0" r="r" b="b"/>
                <a:pathLst>
                  <a:path w="71" h="40">
                    <a:moveTo>
                      <a:pt x="38" y="0"/>
                    </a:moveTo>
                    <a:lnTo>
                      <a:pt x="43" y="0"/>
                    </a:lnTo>
                    <a:lnTo>
                      <a:pt x="43" y="7"/>
                    </a:lnTo>
                    <a:lnTo>
                      <a:pt x="42" y="10"/>
                    </a:lnTo>
                    <a:lnTo>
                      <a:pt x="43" y="9"/>
                    </a:lnTo>
                    <a:lnTo>
                      <a:pt x="46" y="7"/>
                    </a:lnTo>
                    <a:lnTo>
                      <a:pt x="47" y="5"/>
                    </a:lnTo>
                    <a:lnTo>
                      <a:pt x="49" y="5"/>
                    </a:lnTo>
                    <a:lnTo>
                      <a:pt x="54" y="6"/>
                    </a:lnTo>
                    <a:lnTo>
                      <a:pt x="62" y="11"/>
                    </a:lnTo>
                    <a:lnTo>
                      <a:pt x="68" y="16"/>
                    </a:lnTo>
                    <a:lnTo>
                      <a:pt x="71" y="21"/>
                    </a:lnTo>
                    <a:lnTo>
                      <a:pt x="68" y="26"/>
                    </a:lnTo>
                    <a:lnTo>
                      <a:pt x="63" y="30"/>
                    </a:lnTo>
                    <a:lnTo>
                      <a:pt x="56" y="31"/>
                    </a:lnTo>
                    <a:lnTo>
                      <a:pt x="39" y="31"/>
                    </a:lnTo>
                    <a:lnTo>
                      <a:pt x="36" y="33"/>
                    </a:lnTo>
                    <a:lnTo>
                      <a:pt x="33" y="33"/>
                    </a:lnTo>
                    <a:lnTo>
                      <a:pt x="31" y="34"/>
                    </a:lnTo>
                    <a:lnTo>
                      <a:pt x="28" y="34"/>
                    </a:lnTo>
                    <a:lnTo>
                      <a:pt x="7" y="40"/>
                    </a:lnTo>
                    <a:lnTo>
                      <a:pt x="4" y="40"/>
                    </a:lnTo>
                    <a:lnTo>
                      <a:pt x="2" y="39"/>
                    </a:lnTo>
                    <a:lnTo>
                      <a:pt x="0" y="36"/>
                    </a:lnTo>
                    <a:lnTo>
                      <a:pt x="0" y="31"/>
                    </a:lnTo>
                    <a:lnTo>
                      <a:pt x="2" y="29"/>
                    </a:lnTo>
                    <a:lnTo>
                      <a:pt x="3" y="28"/>
                    </a:lnTo>
                    <a:lnTo>
                      <a:pt x="5" y="28"/>
                    </a:lnTo>
                    <a:lnTo>
                      <a:pt x="8" y="25"/>
                    </a:lnTo>
                    <a:lnTo>
                      <a:pt x="23" y="6"/>
                    </a:lnTo>
                    <a:lnTo>
                      <a:pt x="29"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1341">
                <a:extLst>
                  <a:ext uri="{FF2B5EF4-FFF2-40B4-BE49-F238E27FC236}">
                    <a16:creationId xmlns:a16="http://schemas.microsoft.com/office/drawing/2014/main" id="{3A6ECFAE-AA63-43E1-A4AE-464F362950D8}"/>
                  </a:ext>
                </a:extLst>
              </p:cNvPr>
              <p:cNvSpPr>
                <a:spLocks/>
              </p:cNvSpPr>
              <p:nvPr/>
            </p:nvSpPr>
            <p:spPr bwMode="auto">
              <a:xfrm>
                <a:off x="7945815" y="1879508"/>
                <a:ext cx="55959" cy="29015"/>
              </a:xfrm>
              <a:custGeom>
                <a:avLst/>
                <a:gdLst/>
                <a:ahLst/>
                <a:cxnLst>
                  <a:cxn ang="0">
                    <a:pos x="5" y="0"/>
                  </a:cxn>
                  <a:cxn ang="0">
                    <a:pos x="12" y="0"/>
                  </a:cxn>
                  <a:cxn ang="0">
                    <a:pos x="13" y="1"/>
                  </a:cxn>
                  <a:cxn ang="0">
                    <a:pos x="17" y="3"/>
                  </a:cxn>
                  <a:cxn ang="0">
                    <a:pos x="22" y="5"/>
                  </a:cxn>
                  <a:cxn ang="0">
                    <a:pos x="25" y="5"/>
                  </a:cxn>
                  <a:cxn ang="0">
                    <a:pos x="27" y="6"/>
                  </a:cxn>
                  <a:cxn ang="0">
                    <a:pos x="25" y="10"/>
                  </a:cxn>
                  <a:cxn ang="0">
                    <a:pos x="18" y="13"/>
                  </a:cxn>
                  <a:cxn ang="0">
                    <a:pos x="12" y="14"/>
                  </a:cxn>
                  <a:cxn ang="0">
                    <a:pos x="7" y="14"/>
                  </a:cxn>
                  <a:cxn ang="0">
                    <a:pos x="6" y="13"/>
                  </a:cxn>
                  <a:cxn ang="0">
                    <a:pos x="3" y="11"/>
                  </a:cxn>
                  <a:cxn ang="0">
                    <a:pos x="2" y="9"/>
                  </a:cxn>
                  <a:cxn ang="0">
                    <a:pos x="0" y="6"/>
                  </a:cxn>
                  <a:cxn ang="0">
                    <a:pos x="0" y="4"/>
                  </a:cxn>
                  <a:cxn ang="0">
                    <a:pos x="2" y="1"/>
                  </a:cxn>
                  <a:cxn ang="0">
                    <a:pos x="5" y="0"/>
                  </a:cxn>
                </a:cxnLst>
                <a:rect l="0" t="0" r="r" b="b"/>
                <a:pathLst>
                  <a:path w="27" h="14">
                    <a:moveTo>
                      <a:pt x="5" y="0"/>
                    </a:moveTo>
                    <a:lnTo>
                      <a:pt x="12" y="0"/>
                    </a:lnTo>
                    <a:lnTo>
                      <a:pt x="13" y="1"/>
                    </a:lnTo>
                    <a:lnTo>
                      <a:pt x="17" y="3"/>
                    </a:lnTo>
                    <a:lnTo>
                      <a:pt x="22" y="5"/>
                    </a:lnTo>
                    <a:lnTo>
                      <a:pt x="25" y="5"/>
                    </a:lnTo>
                    <a:lnTo>
                      <a:pt x="27" y="6"/>
                    </a:lnTo>
                    <a:lnTo>
                      <a:pt x="25" y="10"/>
                    </a:lnTo>
                    <a:lnTo>
                      <a:pt x="18" y="13"/>
                    </a:lnTo>
                    <a:lnTo>
                      <a:pt x="12" y="14"/>
                    </a:lnTo>
                    <a:lnTo>
                      <a:pt x="7" y="14"/>
                    </a:lnTo>
                    <a:lnTo>
                      <a:pt x="6" y="13"/>
                    </a:lnTo>
                    <a:lnTo>
                      <a:pt x="3" y="11"/>
                    </a:lnTo>
                    <a:lnTo>
                      <a:pt x="2" y="9"/>
                    </a:lnTo>
                    <a:lnTo>
                      <a:pt x="0" y="6"/>
                    </a:lnTo>
                    <a:lnTo>
                      <a:pt x="0" y="4"/>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1342">
                <a:extLst>
                  <a:ext uri="{FF2B5EF4-FFF2-40B4-BE49-F238E27FC236}">
                    <a16:creationId xmlns:a16="http://schemas.microsoft.com/office/drawing/2014/main" id="{D855A8C6-29C1-447B-BD68-F65F93413936}"/>
                  </a:ext>
                </a:extLst>
              </p:cNvPr>
              <p:cNvSpPr>
                <a:spLocks/>
              </p:cNvSpPr>
              <p:nvPr/>
            </p:nvSpPr>
            <p:spPr bwMode="auto">
              <a:xfrm>
                <a:off x="7962395" y="1817332"/>
                <a:ext cx="201036" cy="140932"/>
              </a:xfrm>
              <a:custGeom>
                <a:avLst/>
                <a:gdLst/>
                <a:ahLst/>
                <a:cxnLst>
                  <a:cxn ang="0">
                    <a:pos x="43" y="0"/>
                  </a:cxn>
                  <a:cxn ang="0">
                    <a:pos x="51" y="1"/>
                  </a:cxn>
                  <a:cxn ang="0">
                    <a:pos x="57" y="5"/>
                  </a:cxn>
                  <a:cxn ang="0">
                    <a:pos x="63" y="10"/>
                  </a:cxn>
                  <a:cxn ang="0">
                    <a:pos x="68" y="15"/>
                  </a:cxn>
                  <a:cxn ang="0">
                    <a:pos x="66" y="15"/>
                  </a:cxn>
                  <a:cxn ang="0">
                    <a:pos x="64" y="16"/>
                  </a:cxn>
                  <a:cxn ang="0">
                    <a:pos x="63" y="16"/>
                  </a:cxn>
                  <a:cxn ang="0">
                    <a:pos x="63" y="24"/>
                  </a:cxn>
                  <a:cxn ang="0">
                    <a:pos x="62" y="26"/>
                  </a:cxn>
                  <a:cxn ang="0">
                    <a:pos x="61" y="28"/>
                  </a:cxn>
                  <a:cxn ang="0">
                    <a:pos x="57" y="30"/>
                  </a:cxn>
                  <a:cxn ang="0">
                    <a:pos x="54" y="31"/>
                  </a:cxn>
                  <a:cxn ang="0">
                    <a:pos x="67" y="31"/>
                  </a:cxn>
                  <a:cxn ang="0">
                    <a:pos x="69" y="33"/>
                  </a:cxn>
                  <a:cxn ang="0">
                    <a:pos x="72" y="35"/>
                  </a:cxn>
                  <a:cxn ang="0">
                    <a:pos x="88" y="35"/>
                  </a:cxn>
                  <a:cxn ang="0">
                    <a:pos x="91" y="36"/>
                  </a:cxn>
                  <a:cxn ang="0">
                    <a:pos x="94" y="40"/>
                  </a:cxn>
                  <a:cxn ang="0">
                    <a:pos x="97" y="44"/>
                  </a:cxn>
                  <a:cxn ang="0">
                    <a:pos x="94" y="45"/>
                  </a:cxn>
                  <a:cxn ang="0">
                    <a:pos x="94" y="51"/>
                  </a:cxn>
                  <a:cxn ang="0">
                    <a:pos x="93" y="54"/>
                  </a:cxn>
                  <a:cxn ang="0">
                    <a:pos x="92" y="55"/>
                  </a:cxn>
                  <a:cxn ang="0">
                    <a:pos x="89" y="55"/>
                  </a:cxn>
                  <a:cxn ang="0">
                    <a:pos x="87" y="56"/>
                  </a:cxn>
                  <a:cxn ang="0">
                    <a:pos x="86" y="56"/>
                  </a:cxn>
                  <a:cxn ang="0">
                    <a:pos x="88" y="58"/>
                  </a:cxn>
                  <a:cxn ang="0">
                    <a:pos x="89" y="59"/>
                  </a:cxn>
                  <a:cxn ang="0">
                    <a:pos x="92" y="60"/>
                  </a:cxn>
                  <a:cxn ang="0">
                    <a:pos x="92" y="62"/>
                  </a:cxn>
                  <a:cxn ang="0">
                    <a:pos x="89" y="67"/>
                  </a:cxn>
                  <a:cxn ang="0">
                    <a:pos x="87" y="68"/>
                  </a:cxn>
                  <a:cxn ang="0">
                    <a:pos x="84" y="68"/>
                  </a:cxn>
                  <a:cxn ang="0">
                    <a:pos x="67" y="65"/>
                  </a:cxn>
                  <a:cxn ang="0">
                    <a:pos x="53" y="63"/>
                  </a:cxn>
                  <a:cxn ang="0">
                    <a:pos x="38" y="60"/>
                  </a:cxn>
                  <a:cxn ang="0">
                    <a:pos x="33" y="59"/>
                  </a:cxn>
                  <a:cxn ang="0">
                    <a:pos x="28" y="54"/>
                  </a:cxn>
                  <a:cxn ang="0">
                    <a:pos x="22" y="49"/>
                  </a:cxn>
                  <a:cxn ang="0">
                    <a:pos x="17" y="45"/>
                  </a:cxn>
                  <a:cxn ang="0">
                    <a:pos x="28" y="41"/>
                  </a:cxn>
                  <a:cxn ang="0">
                    <a:pos x="37" y="36"/>
                  </a:cxn>
                  <a:cxn ang="0">
                    <a:pos x="47" y="33"/>
                  </a:cxn>
                  <a:cxn ang="0">
                    <a:pos x="41" y="33"/>
                  </a:cxn>
                  <a:cxn ang="0">
                    <a:pos x="37" y="31"/>
                  </a:cxn>
                  <a:cxn ang="0">
                    <a:pos x="30" y="31"/>
                  </a:cxn>
                  <a:cxn ang="0">
                    <a:pos x="15" y="29"/>
                  </a:cxn>
                  <a:cxn ang="0">
                    <a:pos x="0" y="24"/>
                  </a:cxn>
                  <a:cxn ang="0">
                    <a:pos x="18" y="14"/>
                  </a:cxn>
                  <a:cxn ang="0">
                    <a:pos x="25" y="7"/>
                  </a:cxn>
                  <a:cxn ang="0">
                    <a:pos x="33" y="2"/>
                  </a:cxn>
                  <a:cxn ang="0">
                    <a:pos x="43" y="0"/>
                  </a:cxn>
                </a:cxnLst>
                <a:rect l="0" t="0" r="r" b="b"/>
                <a:pathLst>
                  <a:path w="97" h="68">
                    <a:moveTo>
                      <a:pt x="43" y="0"/>
                    </a:moveTo>
                    <a:lnTo>
                      <a:pt x="51" y="1"/>
                    </a:lnTo>
                    <a:lnTo>
                      <a:pt x="57" y="5"/>
                    </a:lnTo>
                    <a:lnTo>
                      <a:pt x="63" y="10"/>
                    </a:lnTo>
                    <a:lnTo>
                      <a:pt x="68" y="15"/>
                    </a:lnTo>
                    <a:lnTo>
                      <a:pt x="66" y="15"/>
                    </a:lnTo>
                    <a:lnTo>
                      <a:pt x="64" y="16"/>
                    </a:lnTo>
                    <a:lnTo>
                      <a:pt x="63" y="16"/>
                    </a:lnTo>
                    <a:lnTo>
                      <a:pt x="63" y="24"/>
                    </a:lnTo>
                    <a:lnTo>
                      <a:pt x="62" y="26"/>
                    </a:lnTo>
                    <a:lnTo>
                      <a:pt x="61" y="28"/>
                    </a:lnTo>
                    <a:lnTo>
                      <a:pt x="57" y="30"/>
                    </a:lnTo>
                    <a:lnTo>
                      <a:pt x="54" y="31"/>
                    </a:lnTo>
                    <a:lnTo>
                      <a:pt x="67" y="31"/>
                    </a:lnTo>
                    <a:lnTo>
                      <a:pt x="69" y="33"/>
                    </a:lnTo>
                    <a:lnTo>
                      <a:pt x="72" y="35"/>
                    </a:lnTo>
                    <a:lnTo>
                      <a:pt x="88" y="35"/>
                    </a:lnTo>
                    <a:lnTo>
                      <a:pt x="91" y="36"/>
                    </a:lnTo>
                    <a:lnTo>
                      <a:pt x="94" y="40"/>
                    </a:lnTo>
                    <a:lnTo>
                      <a:pt x="97" y="44"/>
                    </a:lnTo>
                    <a:lnTo>
                      <a:pt x="94" y="45"/>
                    </a:lnTo>
                    <a:lnTo>
                      <a:pt x="94" y="51"/>
                    </a:lnTo>
                    <a:lnTo>
                      <a:pt x="93" y="54"/>
                    </a:lnTo>
                    <a:lnTo>
                      <a:pt x="92" y="55"/>
                    </a:lnTo>
                    <a:lnTo>
                      <a:pt x="89" y="55"/>
                    </a:lnTo>
                    <a:lnTo>
                      <a:pt x="87" y="56"/>
                    </a:lnTo>
                    <a:lnTo>
                      <a:pt x="86" y="56"/>
                    </a:lnTo>
                    <a:lnTo>
                      <a:pt x="88" y="58"/>
                    </a:lnTo>
                    <a:lnTo>
                      <a:pt x="89" y="59"/>
                    </a:lnTo>
                    <a:lnTo>
                      <a:pt x="92" y="60"/>
                    </a:lnTo>
                    <a:lnTo>
                      <a:pt x="92" y="62"/>
                    </a:lnTo>
                    <a:lnTo>
                      <a:pt x="89" y="67"/>
                    </a:lnTo>
                    <a:lnTo>
                      <a:pt x="87" y="68"/>
                    </a:lnTo>
                    <a:lnTo>
                      <a:pt x="84" y="68"/>
                    </a:lnTo>
                    <a:lnTo>
                      <a:pt x="67" y="65"/>
                    </a:lnTo>
                    <a:lnTo>
                      <a:pt x="53" y="63"/>
                    </a:lnTo>
                    <a:lnTo>
                      <a:pt x="38" y="60"/>
                    </a:lnTo>
                    <a:lnTo>
                      <a:pt x="33" y="59"/>
                    </a:lnTo>
                    <a:lnTo>
                      <a:pt x="28" y="54"/>
                    </a:lnTo>
                    <a:lnTo>
                      <a:pt x="22" y="49"/>
                    </a:lnTo>
                    <a:lnTo>
                      <a:pt x="17" y="45"/>
                    </a:lnTo>
                    <a:lnTo>
                      <a:pt x="28" y="41"/>
                    </a:lnTo>
                    <a:lnTo>
                      <a:pt x="37" y="36"/>
                    </a:lnTo>
                    <a:lnTo>
                      <a:pt x="47" y="33"/>
                    </a:lnTo>
                    <a:lnTo>
                      <a:pt x="41" y="33"/>
                    </a:lnTo>
                    <a:lnTo>
                      <a:pt x="37" y="31"/>
                    </a:lnTo>
                    <a:lnTo>
                      <a:pt x="30" y="31"/>
                    </a:lnTo>
                    <a:lnTo>
                      <a:pt x="15" y="29"/>
                    </a:lnTo>
                    <a:lnTo>
                      <a:pt x="0" y="24"/>
                    </a:lnTo>
                    <a:lnTo>
                      <a:pt x="18" y="14"/>
                    </a:lnTo>
                    <a:lnTo>
                      <a:pt x="25" y="7"/>
                    </a:lnTo>
                    <a:lnTo>
                      <a:pt x="33"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1343">
                <a:extLst>
                  <a:ext uri="{FF2B5EF4-FFF2-40B4-BE49-F238E27FC236}">
                    <a16:creationId xmlns:a16="http://schemas.microsoft.com/office/drawing/2014/main" id="{76473934-B204-4317-823D-D2687153D92F}"/>
                  </a:ext>
                </a:extLst>
              </p:cNvPr>
              <p:cNvSpPr>
                <a:spLocks/>
              </p:cNvSpPr>
              <p:nvPr/>
            </p:nvSpPr>
            <p:spPr bwMode="auto">
              <a:xfrm>
                <a:off x="8049442" y="2039094"/>
                <a:ext cx="24870" cy="18653"/>
              </a:xfrm>
              <a:custGeom>
                <a:avLst/>
                <a:gdLst/>
                <a:ahLst/>
                <a:cxnLst>
                  <a:cxn ang="0">
                    <a:pos x="6" y="0"/>
                  </a:cxn>
                  <a:cxn ang="0">
                    <a:pos x="12" y="0"/>
                  </a:cxn>
                  <a:cxn ang="0">
                    <a:pos x="12" y="4"/>
                  </a:cxn>
                  <a:cxn ang="0">
                    <a:pos x="11" y="6"/>
                  </a:cxn>
                  <a:cxn ang="0">
                    <a:pos x="9" y="9"/>
                  </a:cxn>
                  <a:cxn ang="0">
                    <a:pos x="4" y="9"/>
                  </a:cxn>
                  <a:cxn ang="0">
                    <a:pos x="0" y="5"/>
                  </a:cxn>
                  <a:cxn ang="0">
                    <a:pos x="2" y="4"/>
                  </a:cxn>
                  <a:cxn ang="0">
                    <a:pos x="6" y="0"/>
                  </a:cxn>
                </a:cxnLst>
                <a:rect l="0" t="0" r="r" b="b"/>
                <a:pathLst>
                  <a:path w="12" h="9">
                    <a:moveTo>
                      <a:pt x="6" y="0"/>
                    </a:moveTo>
                    <a:lnTo>
                      <a:pt x="12" y="0"/>
                    </a:lnTo>
                    <a:lnTo>
                      <a:pt x="12" y="4"/>
                    </a:lnTo>
                    <a:lnTo>
                      <a:pt x="11" y="6"/>
                    </a:lnTo>
                    <a:lnTo>
                      <a:pt x="9" y="9"/>
                    </a:lnTo>
                    <a:lnTo>
                      <a:pt x="4" y="9"/>
                    </a:lnTo>
                    <a:lnTo>
                      <a:pt x="0" y="5"/>
                    </a:lnTo>
                    <a:lnTo>
                      <a:pt x="2"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Freeform 1344">
                <a:extLst>
                  <a:ext uri="{FF2B5EF4-FFF2-40B4-BE49-F238E27FC236}">
                    <a16:creationId xmlns:a16="http://schemas.microsoft.com/office/drawing/2014/main" id="{FFFFB0BF-60F5-47DC-A80B-B6D2064069B6}"/>
                  </a:ext>
                </a:extLst>
              </p:cNvPr>
              <p:cNvSpPr>
                <a:spLocks/>
              </p:cNvSpPr>
              <p:nvPr/>
            </p:nvSpPr>
            <p:spPr bwMode="auto">
              <a:xfrm>
                <a:off x="7925090" y="1819405"/>
                <a:ext cx="33161" cy="8290"/>
              </a:xfrm>
              <a:custGeom>
                <a:avLst/>
                <a:gdLst/>
                <a:ahLst/>
                <a:cxnLst>
                  <a:cxn ang="0">
                    <a:pos x="0" y="0"/>
                  </a:cxn>
                  <a:cxn ang="0">
                    <a:pos x="15" y="0"/>
                  </a:cxn>
                  <a:cxn ang="0">
                    <a:pos x="16" y="4"/>
                  </a:cxn>
                  <a:cxn ang="0">
                    <a:pos x="3" y="4"/>
                  </a:cxn>
                  <a:cxn ang="0">
                    <a:pos x="1" y="3"/>
                  </a:cxn>
                  <a:cxn ang="0">
                    <a:pos x="0" y="0"/>
                  </a:cxn>
                </a:cxnLst>
                <a:rect l="0" t="0" r="r" b="b"/>
                <a:pathLst>
                  <a:path w="16" h="4">
                    <a:moveTo>
                      <a:pt x="0" y="0"/>
                    </a:moveTo>
                    <a:lnTo>
                      <a:pt x="15" y="0"/>
                    </a:lnTo>
                    <a:lnTo>
                      <a:pt x="16" y="4"/>
                    </a:lnTo>
                    <a:lnTo>
                      <a:pt x="3" y="4"/>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1345">
                <a:extLst>
                  <a:ext uri="{FF2B5EF4-FFF2-40B4-BE49-F238E27FC236}">
                    <a16:creationId xmlns:a16="http://schemas.microsoft.com/office/drawing/2014/main" id="{53ACC748-35D2-442F-9E94-CDB6DC3B5A87}"/>
                  </a:ext>
                </a:extLst>
              </p:cNvPr>
              <p:cNvSpPr>
                <a:spLocks/>
              </p:cNvSpPr>
              <p:nvPr/>
            </p:nvSpPr>
            <p:spPr bwMode="auto">
              <a:xfrm>
                <a:off x="8323016" y="1983135"/>
                <a:ext cx="26944" cy="14508"/>
              </a:xfrm>
              <a:custGeom>
                <a:avLst/>
                <a:gdLst/>
                <a:ahLst/>
                <a:cxnLst>
                  <a:cxn ang="0">
                    <a:pos x="3" y="0"/>
                  </a:cxn>
                  <a:cxn ang="0">
                    <a:pos x="13" y="0"/>
                  </a:cxn>
                  <a:cxn ang="0">
                    <a:pos x="12" y="3"/>
                  </a:cxn>
                  <a:cxn ang="0">
                    <a:pos x="10" y="5"/>
                  </a:cxn>
                  <a:cxn ang="0">
                    <a:pos x="7" y="7"/>
                  </a:cxn>
                  <a:cxn ang="0">
                    <a:pos x="5" y="7"/>
                  </a:cxn>
                  <a:cxn ang="0">
                    <a:pos x="2" y="5"/>
                  </a:cxn>
                  <a:cxn ang="0">
                    <a:pos x="1" y="4"/>
                  </a:cxn>
                  <a:cxn ang="0">
                    <a:pos x="1" y="3"/>
                  </a:cxn>
                  <a:cxn ang="0">
                    <a:pos x="0" y="2"/>
                  </a:cxn>
                  <a:cxn ang="0">
                    <a:pos x="3" y="0"/>
                  </a:cxn>
                </a:cxnLst>
                <a:rect l="0" t="0" r="r" b="b"/>
                <a:pathLst>
                  <a:path w="13" h="7">
                    <a:moveTo>
                      <a:pt x="3" y="0"/>
                    </a:moveTo>
                    <a:lnTo>
                      <a:pt x="13" y="0"/>
                    </a:lnTo>
                    <a:lnTo>
                      <a:pt x="12" y="3"/>
                    </a:lnTo>
                    <a:lnTo>
                      <a:pt x="10" y="5"/>
                    </a:lnTo>
                    <a:lnTo>
                      <a:pt x="7" y="7"/>
                    </a:lnTo>
                    <a:lnTo>
                      <a:pt x="5" y="7"/>
                    </a:lnTo>
                    <a:lnTo>
                      <a:pt x="2" y="5"/>
                    </a:lnTo>
                    <a:lnTo>
                      <a:pt x="1" y="4"/>
                    </a:lnTo>
                    <a:lnTo>
                      <a:pt x="1" y="3"/>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Freeform 1347">
                <a:extLst>
                  <a:ext uri="{FF2B5EF4-FFF2-40B4-BE49-F238E27FC236}">
                    <a16:creationId xmlns:a16="http://schemas.microsoft.com/office/drawing/2014/main" id="{F7AF2C38-A82C-4722-8D67-53ECD292F3FF}"/>
                  </a:ext>
                </a:extLst>
              </p:cNvPr>
              <p:cNvSpPr>
                <a:spLocks/>
              </p:cNvSpPr>
              <p:nvPr/>
            </p:nvSpPr>
            <p:spPr bwMode="auto">
              <a:xfrm>
                <a:off x="9058765" y="2084690"/>
                <a:ext cx="184456" cy="70466"/>
              </a:xfrm>
              <a:custGeom>
                <a:avLst/>
                <a:gdLst/>
                <a:ahLst/>
                <a:cxnLst>
                  <a:cxn ang="0">
                    <a:pos x="13" y="0"/>
                  </a:cxn>
                  <a:cxn ang="0">
                    <a:pos x="17" y="0"/>
                  </a:cxn>
                  <a:cxn ang="0">
                    <a:pos x="25" y="3"/>
                  </a:cxn>
                  <a:cxn ang="0">
                    <a:pos x="35" y="11"/>
                  </a:cxn>
                  <a:cxn ang="0">
                    <a:pos x="42" y="13"/>
                  </a:cxn>
                  <a:cxn ang="0">
                    <a:pos x="42" y="9"/>
                  </a:cxn>
                  <a:cxn ang="0">
                    <a:pos x="46" y="2"/>
                  </a:cxn>
                  <a:cxn ang="0">
                    <a:pos x="49" y="2"/>
                  </a:cxn>
                  <a:cxn ang="0">
                    <a:pos x="57" y="3"/>
                  </a:cxn>
                  <a:cxn ang="0">
                    <a:pos x="80" y="11"/>
                  </a:cxn>
                  <a:cxn ang="0">
                    <a:pos x="89" y="13"/>
                  </a:cxn>
                  <a:cxn ang="0">
                    <a:pos x="87" y="17"/>
                  </a:cxn>
                  <a:cxn ang="0">
                    <a:pos x="85" y="19"/>
                  </a:cxn>
                  <a:cxn ang="0">
                    <a:pos x="81" y="27"/>
                  </a:cxn>
                  <a:cxn ang="0">
                    <a:pos x="69" y="27"/>
                  </a:cxn>
                  <a:cxn ang="0">
                    <a:pos x="66" y="28"/>
                  </a:cxn>
                  <a:cxn ang="0">
                    <a:pos x="64" y="31"/>
                  </a:cxn>
                  <a:cxn ang="0">
                    <a:pos x="59" y="31"/>
                  </a:cxn>
                  <a:cxn ang="0">
                    <a:pos x="57" y="28"/>
                  </a:cxn>
                  <a:cxn ang="0">
                    <a:pos x="55" y="27"/>
                  </a:cxn>
                  <a:cxn ang="0">
                    <a:pos x="51" y="27"/>
                  </a:cxn>
                  <a:cxn ang="0">
                    <a:pos x="50" y="28"/>
                  </a:cxn>
                  <a:cxn ang="0">
                    <a:pos x="47" y="29"/>
                  </a:cxn>
                  <a:cxn ang="0">
                    <a:pos x="42" y="29"/>
                  </a:cxn>
                  <a:cxn ang="0">
                    <a:pos x="38" y="33"/>
                  </a:cxn>
                  <a:cxn ang="0">
                    <a:pos x="33" y="33"/>
                  </a:cxn>
                  <a:cxn ang="0">
                    <a:pos x="28" y="28"/>
                  </a:cxn>
                  <a:cxn ang="0">
                    <a:pos x="25" y="32"/>
                  </a:cxn>
                  <a:cxn ang="0">
                    <a:pos x="20" y="34"/>
                  </a:cxn>
                  <a:cxn ang="0">
                    <a:pos x="10" y="32"/>
                  </a:cxn>
                  <a:cxn ang="0">
                    <a:pos x="2" y="26"/>
                  </a:cxn>
                  <a:cxn ang="0">
                    <a:pos x="0" y="17"/>
                  </a:cxn>
                  <a:cxn ang="0">
                    <a:pos x="1" y="12"/>
                  </a:cxn>
                  <a:cxn ang="0">
                    <a:pos x="2" y="8"/>
                  </a:cxn>
                  <a:cxn ang="0">
                    <a:pos x="6" y="4"/>
                  </a:cxn>
                  <a:cxn ang="0">
                    <a:pos x="10" y="3"/>
                  </a:cxn>
                  <a:cxn ang="0">
                    <a:pos x="13" y="0"/>
                  </a:cxn>
                </a:cxnLst>
                <a:rect l="0" t="0" r="r" b="b"/>
                <a:pathLst>
                  <a:path w="89" h="34">
                    <a:moveTo>
                      <a:pt x="13" y="0"/>
                    </a:moveTo>
                    <a:lnTo>
                      <a:pt x="17" y="0"/>
                    </a:lnTo>
                    <a:lnTo>
                      <a:pt x="25" y="3"/>
                    </a:lnTo>
                    <a:lnTo>
                      <a:pt x="35" y="11"/>
                    </a:lnTo>
                    <a:lnTo>
                      <a:pt x="42" y="13"/>
                    </a:lnTo>
                    <a:lnTo>
                      <a:pt x="42" y="9"/>
                    </a:lnTo>
                    <a:lnTo>
                      <a:pt x="46" y="2"/>
                    </a:lnTo>
                    <a:lnTo>
                      <a:pt x="49" y="2"/>
                    </a:lnTo>
                    <a:lnTo>
                      <a:pt x="57" y="3"/>
                    </a:lnTo>
                    <a:lnTo>
                      <a:pt x="80" y="11"/>
                    </a:lnTo>
                    <a:lnTo>
                      <a:pt x="89" y="13"/>
                    </a:lnTo>
                    <a:lnTo>
                      <a:pt x="87" y="17"/>
                    </a:lnTo>
                    <a:lnTo>
                      <a:pt x="85" y="19"/>
                    </a:lnTo>
                    <a:lnTo>
                      <a:pt x="81" y="27"/>
                    </a:lnTo>
                    <a:lnTo>
                      <a:pt x="69" y="27"/>
                    </a:lnTo>
                    <a:lnTo>
                      <a:pt x="66" y="28"/>
                    </a:lnTo>
                    <a:lnTo>
                      <a:pt x="64" y="31"/>
                    </a:lnTo>
                    <a:lnTo>
                      <a:pt x="59" y="31"/>
                    </a:lnTo>
                    <a:lnTo>
                      <a:pt x="57" y="28"/>
                    </a:lnTo>
                    <a:lnTo>
                      <a:pt x="55" y="27"/>
                    </a:lnTo>
                    <a:lnTo>
                      <a:pt x="51" y="27"/>
                    </a:lnTo>
                    <a:lnTo>
                      <a:pt x="50" y="28"/>
                    </a:lnTo>
                    <a:lnTo>
                      <a:pt x="47" y="29"/>
                    </a:lnTo>
                    <a:lnTo>
                      <a:pt x="42" y="29"/>
                    </a:lnTo>
                    <a:lnTo>
                      <a:pt x="38" y="33"/>
                    </a:lnTo>
                    <a:lnTo>
                      <a:pt x="33" y="33"/>
                    </a:lnTo>
                    <a:lnTo>
                      <a:pt x="28" y="28"/>
                    </a:lnTo>
                    <a:lnTo>
                      <a:pt x="25" y="32"/>
                    </a:lnTo>
                    <a:lnTo>
                      <a:pt x="20" y="34"/>
                    </a:lnTo>
                    <a:lnTo>
                      <a:pt x="10" y="32"/>
                    </a:lnTo>
                    <a:lnTo>
                      <a:pt x="2" y="26"/>
                    </a:lnTo>
                    <a:lnTo>
                      <a:pt x="0" y="17"/>
                    </a:lnTo>
                    <a:lnTo>
                      <a:pt x="1" y="12"/>
                    </a:lnTo>
                    <a:lnTo>
                      <a:pt x="2" y="8"/>
                    </a:lnTo>
                    <a:lnTo>
                      <a:pt x="6" y="4"/>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Freeform 1349">
                <a:extLst>
                  <a:ext uri="{FF2B5EF4-FFF2-40B4-BE49-F238E27FC236}">
                    <a16:creationId xmlns:a16="http://schemas.microsoft.com/office/drawing/2014/main" id="{5F070E83-CAD5-46F0-AC3F-A87E760D7D90}"/>
                  </a:ext>
                </a:extLst>
              </p:cNvPr>
              <p:cNvSpPr>
                <a:spLocks/>
              </p:cNvSpPr>
              <p:nvPr/>
            </p:nvSpPr>
            <p:spPr bwMode="auto">
              <a:xfrm>
                <a:off x="7042190" y="4132353"/>
                <a:ext cx="26944" cy="10363"/>
              </a:xfrm>
              <a:custGeom>
                <a:avLst/>
                <a:gdLst/>
                <a:ahLst/>
                <a:cxnLst>
                  <a:cxn ang="0">
                    <a:pos x="7" y="0"/>
                  </a:cxn>
                  <a:cxn ang="0">
                    <a:pos x="13" y="0"/>
                  </a:cxn>
                  <a:cxn ang="0">
                    <a:pos x="8" y="5"/>
                  </a:cxn>
                  <a:cxn ang="0">
                    <a:pos x="4" y="5"/>
                  </a:cxn>
                  <a:cxn ang="0">
                    <a:pos x="1" y="4"/>
                  </a:cxn>
                  <a:cxn ang="0">
                    <a:pos x="0" y="1"/>
                  </a:cxn>
                  <a:cxn ang="0">
                    <a:pos x="7" y="0"/>
                  </a:cxn>
                </a:cxnLst>
                <a:rect l="0" t="0" r="r" b="b"/>
                <a:pathLst>
                  <a:path w="13" h="5">
                    <a:moveTo>
                      <a:pt x="7" y="0"/>
                    </a:moveTo>
                    <a:lnTo>
                      <a:pt x="13" y="0"/>
                    </a:lnTo>
                    <a:lnTo>
                      <a:pt x="8" y="5"/>
                    </a:lnTo>
                    <a:lnTo>
                      <a:pt x="4" y="5"/>
                    </a:lnTo>
                    <a:lnTo>
                      <a:pt x="1" y="4"/>
                    </a:lnTo>
                    <a:lnTo>
                      <a:pt x="0"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1351">
                <a:extLst>
                  <a:ext uri="{FF2B5EF4-FFF2-40B4-BE49-F238E27FC236}">
                    <a16:creationId xmlns:a16="http://schemas.microsoft.com/office/drawing/2014/main" id="{390611F1-5701-4B06-82B0-CCFAF0D43D4B}"/>
                  </a:ext>
                </a:extLst>
              </p:cNvPr>
              <p:cNvSpPr>
                <a:spLocks/>
              </p:cNvSpPr>
              <p:nvPr/>
            </p:nvSpPr>
            <p:spPr bwMode="auto">
              <a:xfrm>
                <a:off x="9131304" y="2194533"/>
                <a:ext cx="80829" cy="35234"/>
              </a:xfrm>
              <a:custGeom>
                <a:avLst/>
                <a:gdLst/>
                <a:ahLst/>
                <a:cxnLst>
                  <a:cxn ang="0">
                    <a:pos x="20" y="0"/>
                  </a:cxn>
                  <a:cxn ang="0">
                    <a:pos x="26" y="2"/>
                  </a:cxn>
                  <a:cxn ang="0">
                    <a:pos x="30" y="3"/>
                  </a:cxn>
                  <a:cxn ang="0">
                    <a:pos x="35" y="7"/>
                  </a:cxn>
                  <a:cxn ang="0">
                    <a:pos x="37" y="12"/>
                  </a:cxn>
                  <a:cxn ang="0">
                    <a:pos x="39" y="17"/>
                  </a:cxn>
                  <a:cxn ang="0">
                    <a:pos x="26" y="17"/>
                  </a:cxn>
                  <a:cxn ang="0">
                    <a:pos x="19" y="13"/>
                  </a:cxn>
                  <a:cxn ang="0">
                    <a:pos x="10" y="12"/>
                  </a:cxn>
                  <a:cxn ang="0">
                    <a:pos x="2" y="10"/>
                  </a:cxn>
                  <a:cxn ang="0">
                    <a:pos x="0" y="12"/>
                  </a:cxn>
                  <a:cxn ang="0">
                    <a:pos x="5" y="5"/>
                  </a:cxn>
                  <a:cxn ang="0">
                    <a:pos x="11" y="2"/>
                  </a:cxn>
                  <a:cxn ang="0">
                    <a:pos x="20" y="0"/>
                  </a:cxn>
                </a:cxnLst>
                <a:rect l="0" t="0" r="r" b="b"/>
                <a:pathLst>
                  <a:path w="39" h="17">
                    <a:moveTo>
                      <a:pt x="20" y="0"/>
                    </a:moveTo>
                    <a:lnTo>
                      <a:pt x="26" y="2"/>
                    </a:lnTo>
                    <a:lnTo>
                      <a:pt x="30" y="3"/>
                    </a:lnTo>
                    <a:lnTo>
                      <a:pt x="35" y="7"/>
                    </a:lnTo>
                    <a:lnTo>
                      <a:pt x="37" y="12"/>
                    </a:lnTo>
                    <a:lnTo>
                      <a:pt x="39" y="17"/>
                    </a:lnTo>
                    <a:lnTo>
                      <a:pt x="26" y="17"/>
                    </a:lnTo>
                    <a:lnTo>
                      <a:pt x="19" y="13"/>
                    </a:lnTo>
                    <a:lnTo>
                      <a:pt x="10" y="12"/>
                    </a:lnTo>
                    <a:lnTo>
                      <a:pt x="2" y="10"/>
                    </a:lnTo>
                    <a:lnTo>
                      <a:pt x="0" y="12"/>
                    </a:lnTo>
                    <a:lnTo>
                      <a:pt x="5" y="5"/>
                    </a:lnTo>
                    <a:lnTo>
                      <a:pt x="11"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1352">
                <a:extLst>
                  <a:ext uri="{FF2B5EF4-FFF2-40B4-BE49-F238E27FC236}">
                    <a16:creationId xmlns:a16="http://schemas.microsoft.com/office/drawing/2014/main" id="{3B1675C9-7BBA-40C7-9F02-D4A314885987}"/>
                  </a:ext>
                </a:extLst>
              </p:cNvPr>
              <p:cNvSpPr>
                <a:spLocks/>
              </p:cNvSpPr>
              <p:nvPr/>
            </p:nvSpPr>
            <p:spPr bwMode="auto">
              <a:xfrm>
                <a:off x="9280526" y="2117850"/>
                <a:ext cx="109845" cy="35234"/>
              </a:xfrm>
              <a:custGeom>
                <a:avLst/>
                <a:gdLst/>
                <a:ahLst/>
                <a:cxnLst>
                  <a:cxn ang="0">
                    <a:pos x="0" y="0"/>
                  </a:cxn>
                  <a:cxn ang="0">
                    <a:pos x="6" y="1"/>
                  </a:cxn>
                  <a:cxn ang="0">
                    <a:pos x="14" y="2"/>
                  </a:cxn>
                  <a:cxn ang="0">
                    <a:pos x="26" y="5"/>
                  </a:cxn>
                  <a:cxn ang="0">
                    <a:pos x="37" y="6"/>
                  </a:cxn>
                  <a:cxn ang="0">
                    <a:pos x="46" y="7"/>
                  </a:cxn>
                  <a:cxn ang="0">
                    <a:pos x="51" y="7"/>
                  </a:cxn>
                  <a:cxn ang="0">
                    <a:pos x="53" y="10"/>
                  </a:cxn>
                  <a:cxn ang="0">
                    <a:pos x="53" y="11"/>
                  </a:cxn>
                  <a:cxn ang="0">
                    <a:pos x="52" y="13"/>
                  </a:cxn>
                  <a:cxn ang="0">
                    <a:pos x="51" y="15"/>
                  </a:cxn>
                  <a:cxn ang="0">
                    <a:pos x="48" y="16"/>
                  </a:cxn>
                  <a:cxn ang="0">
                    <a:pos x="44" y="16"/>
                  </a:cxn>
                  <a:cxn ang="0">
                    <a:pos x="41" y="17"/>
                  </a:cxn>
                  <a:cxn ang="0">
                    <a:pos x="34" y="17"/>
                  </a:cxn>
                  <a:cxn ang="0">
                    <a:pos x="26" y="16"/>
                  </a:cxn>
                  <a:cxn ang="0">
                    <a:pos x="17" y="13"/>
                  </a:cxn>
                  <a:cxn ang="0">
                    <a:pos x="8" y="8"/>
                  </a:cxn>
                  <a:cxn ang="0">
                    <a:pos x="6" y="2"/>
                  </a:cxn>
                  <a:cxn ang="0">
                    <a:pos x="0" y="0"/>
                  </a:cxn>
                </a:cxnLst>
                <a:rect l="0" t="0" r="r" b="b"/>
                <a:pathLst>
                  <a:path w="53" h="17">
                    <a:moveTo>
                      <a:pt x="0" y="0"/>
                    </a:moveTo>
                    <a:lnTo>
                      <a:pt x="6" y="1"/>
                    </a:lnTo>
                    <a:lnTo>
                      <a:pt x="14" y="2"/>
                    </a:lnTo>
                    <a:lnTo>
                      <a:pt x="26" y="5"/>
                    </a:lnTo>
                    <a:lnTo>
                      <a:pt x="37" y="6"/>
                    </a:lnTo>
                    <a:lnTo>
                      <a:pt x="46" y="7"/>
                    </a:lnTo>
                    <a:lnTo>
                      <a:pt x="51" y="7"/>
                    </a:lnTo>
                    <a:lnTo>
                      <a:pt x="53" y="10"/>
                    </a:lnTo>
                    <a:lnTo>
                      <a:pt x="53" y="11"/>
                    </a:lnTo>
                    <a:lnTo>
                      <a:pt x="52" y="13"/>
                    </a:lnTo>
                    <a:lnTo>
                      <a:pt x="51" y="15"/>
                    </a:lnTo>
                    <a:lnTo>
                      <a:pt x="48" y="16"/>
                    </a:lnTo>
                    <a:lnTo>
                      <a:pt x="44" y="16"/>
                    </a:lnTo>
                    <a:lnTo>
                      <a:pt x="41" y="17"/>
                    </a:lnTo>
                    <a:lnTo>
                      <a:pt x="34" y="17"/>
                    </a:lnTo>
                    <a:lnTo>
                      <a:pt x="26" y="16"/>
                    </a:lnTo>
                    <a:lnTo>
                      <a:pt x="17" y="13"/>
                    </a:lnTo>
                    <a:lnTo>
                      <a:pt x="8" y="8"/>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1353">
                <a:extLst>
                  <a:ext uri="{FF2B5EF4-FFF2-40B4-BE49-F238E27FC236}">
                    <a16:creationId xmlns:a16="http://schemas.microsoft.com/office/drawing/2014/main" id="{CF892511-BDDA-4F89-B045-40E2FE46E995}"/>
                  </a:ext>
                </a:extLst>
              </p:cNvPr>
              <p:cNvSpPr>
                <a:spLocks/>
              </p:cNvSpPr>
              <p:nvPr/>
            </p:nvSpPr>
            <p:spPr bwMode="auto">
              <a:xfrm>
                <a:off x="9127159" y="2173808"/>
                <a:ext cx="24870" cy="20725"/>
              </a:xfrm>
              <a:custGeom>
                <a:avLst/>
                <a:gdLst/>
                <a:ahLst/>
                <a:cxnLst>
                  <a:cxn ang="0">
                    <a:pos x="5" y="0"/>
                  </a:cxn>
                  <a:cxn ang="0">
                    <a:pos x="7" y="0"/>
                  </a:cxn>
                  <a:cxn ang="0">
                    <a:pos x="12" y="3"/>
                  </a:cxn>
                  <a:cxn ang="0">
                    <a:pos x="12" y="7"/>
                  </a:cxn>
                  <a:cxn ang="0">
                    <a:pos x="10" y="9"/>
                  </a:cxn>
                  <a:cxn ang="0">
                    <a:pos x="8" y="10"/>
                  </a:cxn>
                  <a:cxn ang="0">
                    <a:pos x="3" y="10"/>
                  </a:cxn>
                  <a:cxn ang="0">
                    <a:pos x="2" y="9"/>
                  </a:cxn>
                  <a:cxn ang="0">
                    <a:pos x="0" y="7"/>
                  </a:cxn>
                  <a:cxn ang="0">
                    <a:pos x="0" y="3"/>
                  </a:cxn>
                  <a:cxn ang="0">
                    <a:pos x="5" y="0"/>
                  </a:cxn>
                </a:cxnLst>
                <a:rect l="0" t="0" r="r" b="b"/>
                <a:pathLst>
                  <a:path w="12" h="10">
                    <a:moveTo>
                      <a:pt x="5" y="0"/>
                    </a:moveTo>
                    <a:lnTo>
                      <a:pt x="7" y="0"/>
                    </a:lnTo>
                    <a:lnTo>
                      <a:pt x="12" y="3"/>
                    </a:lnTo>
                    <a:lnTo>
                      <a:pt x="12" y="7"/>
                    </a:lnTo>
                    <a:lnTo>
                      <a:pt x="10" y="9"/>
                    </a:lnTo>
                    <a:lnTo>
                      <a:pt x="8" y="10"/>
                    </a:lnTo>
                    <a:lnTo>
                      <a:pt x="3" y="10"/>
                    </a:lnTo>
                    <a:lnTo>
                      <a:pt x="2" y="9"/>
                    </a:lnTo>
                    <a:lnTo>
                      <a:pt x="0" y="7"/>
                    </a:lnTo>
                    <a:lnTo>
                      <a:pt x="0"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1358">
                <a:extLst>
                  <a:ext uri="{FF2B5EF4-FFF2-40B4-BE49-F238E27FC236}">
                    <a16:creationId xmlns:a16="http://schemas.microsoft.com/office/drawing/2014/main" id="{3D6EE5F8-A6D4-41AD-90AF-B0A4886706C4}"/>
                  </a:ext>
                </a:extLst>
              </p:cNvPr>
              <p:cNvSpPr>
                <a:spLocks/>
              </p:cNvSpPr>
              <p:nvPr/>
            </p:nvSpPr>
            <p:spPr bwMode="auto">
              <a:xfrm>
                <a:off x="6389342" y="2018369"/>
                <a:ext cx="3937813" cy="2379268"/>
              </a:xfrm>
              <a:custGeom>
                <a:avLst/>
                <a:gdLst/>
                <a:ahLst/>
                <a:cxnLst>
                  <a:cxn ang="0">
                    <a:pos x="944" y="103"/>
                  </a:cxn>
                  <a:cxn ang="0">
                    <a:pos x="1190" y="99"/>
                  </a:cxn>
                  <a:cxn ang="0">
                    <a:pos x="1318" y="137"/>
                  </a:cxn>
                  <a:cxn ang="0">
                    <a:pos x="1552" y="177"/>
                  </a:cxn>
                  <a:cxn ang="0">
                    <a:pos x="1861" y="229"/>
                  </a:cxn>
                  <a:cxn ang="0">
                    <a:pos x="1781" y="271"/>
                  </a:cxn>
                  <a:cxn ang="0">
                    <a:pos x="1645" y="362"/>
                  </a:cxn>
                  <a:cxn ang="0">
                    <a:pos x="1551" y="464"/>
                  </a:cxn>
                  <a:cxn ang="0">
                    <a:pos x="1576" y="352"/>
                  </a:cxn>
                  <a:cxn ang="0">
                    <a:pos x="1537" y="334"/>
                  </a:cxn>
                  <a:cxn ang="0">
                    <a:pos x="1286" y="430"/>
                  </a:cxn>
                  <a:cxn ang="0">
                    <a:pos x="1320" y="551"/>
                  </a:cxn>
                  <a:cxn ang="0">
                    <a:pos x="1178" y="673"/>
                  </a:cxn>
                  <a:cxn ang="0">
                    <a:pos x="1171" y="743"/>
                  </a:cxn>
                  <a:cxn ang="0">
                    <a:pos x="1163" y="703"/>
                  </a:cxn>
                  <a:cxn ang="0">
                    <a:pos x="1103" y="681"/>
                  </a:cxn>
                  <a:cxn ang="0">
                    <a:pos x="1063" y="693"/>
                  </a:cxn>
                  <a:cxn ang="0">
                    <a:pos x="1117" y="708"/>
                  </a:cxn>
                  <a:cxn ang="0">
                    <a:pos x="1094" y="758"/>
                  </a:cxn>
                  <a:cxn ang="0">
                    <a:pos x="1063" y="876"/>
                  </a:cxn>
                  <a:cxn ang="0">
                    <a:pos x="976" y="913"/>
                  </a:cxn>
                  <a:cxn ang="0">
                    <a:pos x="949" y="972"/>
                  </a:cxn>
                  <a:cxn ang="0">
                    <a:pos x="916" y="1064"/>
                  </a:cxn>
                  <a:cxn ang="0">
                    <a:pos x="881" y="1020"/>
                  </a:cxn>
                  <a:cxn ang="0">
                    <a:pos x="851" y="1054"/>
                  </a:cxn>
                  <a:cxn ang="0">
                    <a:pos x="905" y="1138"/>
                  </a:cxn>
                  <a:cxn ang="0">
                    <a:pos x="840" y="1064"/>
                  </a:cxn>
                  <a:cxn ang="0">
                    <a:pos x="827" y="970"/>
                  </a:cxn>
                  <a:cxn ang="0">
                    <a:pos x="791" y="953"/>
                  </a:cxn>
                  <a:cxn ang="0">
                    <a:pos x="714" y="905"/>
                  </a:cxn>
                  <a:cxn ang="0">
                    <a:pos x="626" y="981"/>
                  </a:cxn>
                  <a:cxn ang="0">
                    <a:pos x="599" y="1068"/>
                  </a:cxn>
                  <a:cxn ang="0">
                    <a:pos x="549" y="975"/>
                  </a:cxn>
                  <a:cxn ang="0">
                    <a:pos x="527" y="915"/>
                  </a:cxn>
                  <a:cxn ang="0">
                    <a:pos x="471" y="865"/>
                  </a:cxn>
                  <a:cxn ang="0">
                    <a:pos x="362" y="856"/>
                  </a:cxn>
                  <a:cxn ang="0">
                    <a:pos x="273" y="802"/>
                  </a:cxn>
                  <a:cxn ang="0">
                    <a:pos x="293" y="863"/>
                  </a:cxn>
                  <a:cxn ang="0">
                    <a:pos x="382" y="893"/>
                  </a:cxn>
                  <a:cxn ang="0">
                    <a:pos x="359" y="942"/>
                  </a:cxn>
                  <a:cxn ang="0">
                    <a:pos x="251" y="1006"/>
                  </a:cxn>
                  <a:cxn ang="0">
                    <a:pos x="189" y="963"/>
                  </a:cxn>
                  <a:cxn ang="0">
                    <a:pos x="127" y="865"/>
                  </a:cxn>
                  <a:cxn ang="0">
                    <a:pos x="111" y="751"/>
                  </a:cxn>
                  <a:cxn ang="0">
                    <a:pos x="74" y="724"/>
                  </a:cxn>
                  <a:cxn ang="0">
                    <a:pos x="13" y="704"/>
                  </a:cxn>
                  <a:cxn ang="0">
                    <a:pos x="35" y="658"/>
                  </a:cxn>
                  <a:cxn ang="0">
                    <a:pos x="181" y="649"/>
                  </a:cxn>
                  <a:cxn ang="0">
                    <a:pos x="251" y="675"/>
                  </a:cxn>
                  <a:cxn ang="0">
                    <a:pos x="315" y="715"/>
                  </a:cxn>
                  <a:cxn ang="0">
                    <a:pos x="322" y="646"/>
                  </a:cxn>
                  <a:cxn ang="0">
                    <a:pos x="329" y="595"/>
                  </a:cxn>
                  <a:cxn ang="0">
                    <a:pos x="353" y="583"/>
                  </a:cxn>
                  <a:cxn ang="0">
                    <a:pos x="392" y="588"/>
                  </a:cxn>
                  <a:cxn ang="0">
                    <a:pos x="367" y="548"/>
                  </a:cxn>
                  <a:cxn ang="0">
                    <a:pos x="362" y="493"/>
                  </a:cxn>
                  <a:cxn ang="0">
                    <a:pos x="370" y="386"/>
                  </a:cxn>
                  <a:cxn ang="0">
                    <a:pos x="391" y="297"/>
                  </a:cxn>
                  <a:cxn ang="0">
                    <a:pos x="429" y="195"/>
                  </a:cxn>
                  <a:cxn ang="0">
                    <a:pos x="473" y="143"/>
                  </a:cxn>
                  <a:cxn ang="0">
                    <a:pos x="559" y="206"/>
                  </a:cxn>
                  <a:cxn ang="0">
                    <a:pos x="593" y="124"/>
                  </a:cxn>
                  <a:cxn ang="0">
                    <a:pos x="746" y="46"/>
                  </a:cxn>
                </a:cxnLst>
                <a:rect l="0" t="0" r="r" b="b"/>
                <a:pathLst>
                  <a:path w="1900" h="1148">
                    <a:moveTo>
                      <a:pt x="906" y="0"/>
                    </a:moveTo>
                    <a:lnTo>
                      <a:pt x="917" y="1"/>
                    </a:lnTo>
                    <a:lnTo>
                      <a:pt x="926" y="6"/>
                    </a:lnTo>
                    <a:lnTo>
                      <a:pt x="933" y="14"/>
                    </a:lnTo>
                    <a:lnTo>
                      <a:pt x="936" y="22"/>
                    </a:lnTo>
                    <a:lnTo>
                      <a:pt x="979" y="22"/>
                    </a:lnTo>
                    <a:lnTo>
                      <a:pt x="1000" y="29"/>
                    </a:lnTo>
                    <a:lnTo>
                      <a:pt x="1013" y="35"/>
                    </a:lnTo>
                    <a:lnTo>
                      <a:pt x="1018" y="41"/>
                    </a:lnTo>
                    <a:lnTo>
                      <a:pt x="1018" y="49"/>
                    </a:lnTo>
                    <a:lnTo>
                      <a:pt x="1013" y="55"/>
                    </a:lnTo>
                    <a:lnTo>
                      <a:pt x="1005" y="61"/>
                    </a:lnTo>
                    <a:lnTo>
                      <a:pt x="994" y="68"/>
                    </a:lnTo>
                    <a:lnTo>
                      <a:pt x="981" y="74"/>
                    </a:lnTo>
                    <a:lnTo>
                      <a:pt x="959" y="87"/>
                    </a:lnTo>
                    <a:lnTo>
                      <a:pt x="950" y="90"/>
                    </a:lnTo>
                    <a:lnTo>
                      <a:pt x="945" y="95"/>
                    </a:lnTo>
                    <a:lnTo>
                      <a:pt x="945" y="97"/>
                    </a:lnTo>
                    <a:lnTo>
                      <a:pt x="944" y="98"/>
                    </a:lnTo>
                    <a:lnTo>
                      <a:pt x="944" y="103"/>
                    </a:lnTo>
                    <a:lnTo>
                      <a:pt x="945" y="104"/>
                    </a:lnTo>
                    <a:lnTo>
                      <a:pt x="949" y="104"/>
                    </a:lnTo>
                    <a:lnTo>
                      <a:pt x="961" y="98"/>
                    </a:lnTo>
                    <a:lnTo>
                      <a:pt x="973" y="90"/>
                    </a:lnTo>
                    <a:lnTo>
                      <a:pt x="986" y="79"/>
                    </a:lnTo>
                    <a:lnTo>
                      <a:pt x="994" y="85"/>
                    </a:lnTo>
                    <a:lnTo>
                      <a:pt x="1007" y="90"/>
                    </a:lnTo>
                    <a:lnTo>
                      <a:pt x="1039" y="98"/>
                    </a:lnTo>
                    <a:lnTo>
                      <a:pt x="1057" y="102"/>
                    </a:lnTo>
                    <a:lnTo>
                      <a:pt x="1071" y="104"/>
                    </a:lnTo>
                    <a:lnTo>
                      <a:pt x="1079" y="105"/>
                    </a:lnTo>
                    <a:lnTo>
                      <a:pt x="1123" y="105"/>
                    </a:lnTo>
                    <a:lnTo>
                      <a:pt x="1123" y="99"/>
                    </a:lnTo>
                    <a:lnTo>
                      <a:pt x="1128" y="92"/>
                    </a:lnTo>
                    <a:lnTo>
                      <a:pt x="1131" y="90"/>
                    </a:lnTo>
                    <a:lnTo>
                      <a:pt x="1135" y="89"/>
                    </a:lnTo>
                    <a:lnTo>
                      <a:pt x="1140" y="89"/>
                    </a:lnTo>
                    <a:lnTo>
                      <a:pt x="1163" y="92"/>
                    </a:lnTo>
                    <a:lnTo>
                      <a:pt x="1180" y="95"/>
                    </a:lnTo>
                    <a:lnTo>
                      <a:pt x="1190" y="99"/>
                    </a:lnTo>
                    <a:lnTo>
                      <a:pt x="1196" y="104"/>
                    </a:lnTo>
                    <a:lnTo>
                      <a:pt x="1197" y="108"/>
                    </a:lnTo>
                    <a:lnTo>
                      <a:pt x="1195" y="115"/>
                    </a:lnTo>
                    <a:lnTo>
                      <a:pt x="1191" y="119"/>
                    </a:lnTo>
                    <a:lnTo>
                      <a:pt x="1192" y="127"/>
                    </a:lnTo>
                    <a:lnTo>
                      <a:pt x="1195" y="136"/>
                    </a:lnTo>
                    <a:lnTo>
                      <a:pt x="1200" y="143"/>
                    </a:lnTo>
                    <a:lnTo>
                      <a:pt x="1206" y="149"/>
                    </a:lnTo>
                    <a:lnTo>
                      <a:pt x="1215" y="152"/>
                    </a:lnTo>
                    <a:lnTo>
                      <a:pt x="1220" y="149"/>
                    </a:lnTo>
                    <a:lnTo>
                      <a:pt x="1221" y="147"/>
                    </a:lnTo>
                    <a:lnTo>
                      <a:pt x="1222" y="143"/>
                    </a:lnTo>
                    <a:lnTo>
                      <a:pt x="1224" y="141"/>
                    </a:lnTo>
                    <a:lnTo>
                      <a:pt x="1225" y="137"/>
                    </a:lnTo>
                    <a:lnTo>
                      <a:pt x="1225" y="134"/>
                    </a:lnTo>
                    <a:lnTo>
                      <a:pt x="1234" y="136"/>
                    </a:lnTo>
                    <a:lnTo>
                      <a:pt x="1244" y="143"/>
                    </a:lnTo>
                    <a:lnTo>
                      <a:pt x="1251" y="144"/>
                    </a:lnTo>
                    <a:lnTo>
                      <a:pt x="1316" y="144"/>
                    </a:lnTo>
                    <a:lnTo>
                      <a:pt x="1318" y="137"/>
                    </a:lnTo>
                    <a:lnTo>
                      <a:pt x="1320" y="128"/>
                    </a:lnTo>
                    <a:lnTo>
                      <a:pt x="1325" y="122"/>
                    </a:lnTo>
                    <a:lnTo>
                      <a:pt x="1331" y="117"/>
                    </a:lnTo>
                    <a:lnTo>
                      <a:pt x="1342" y="113"/>
                    </a:lnTo>
                    <a:lnTo>
                      <a:pt x="1355" y="112"/>
                    </a:lnTo>
                    <a:lnTo>
                      <a:pt x="1385" y="114"/>
                    </a:lnTo>
                    <a:lnTo>
                      <a:pt x="1413" y="118"/>
                    </a:lnTo>
                    <a:lnTo>
                      <a:pt x="1438" y="126"/>
                    </a:lnTo>
                    <a:lnTo>
                      <a:pt x="1446" y="129"/>
                    </a:lnTo>
                    <a:lnTo>
                      <a:pt x="1451" y="134"/>
                    </a:lnTo>
                    <a:lnTo>
                      <a:pt x="1454" y="141"/>
                    </a:lnTo>
                    <a:lnTo>
                      <a:pt x="1459" y="146"/>
                    </a:lnTo>
                    <a:lnTo>
                      <a:pt x="1466" y="149"/>
                    </a:lnTo>
                    <a:lnTo>
                      <a:pt x="1476" y="151"/>
                    </a:lnTo>
                    <a:lnTo>
                      <a:pt x="1496" y="148"/>
                    </a:lnTo>
                    <a:lnTo>
                      <a:pt x="1506" y="148"/>
                    </a:lnTo>
                    <a:lnTo>
                      <a:pt x="1525" y="149"/>
                    </a:lnTo>
                    <a:lnTo>
                      <a:pt x="1537" y="154"/>
                    </a:lnTo>
                    <a:lnTo>
                      <a:pt x="1547" y="163"/>
                    </a:lnTo>
                    <a:lnTo>
                      <a:pt x="1552" y="177"/>
                    </a:lnTo>
                    <a:lnTo>
                      <a:pt x="1646" y="178"/>
                    </a:lnTo>
                    <a:lnTo>
                      <a:pt x="1650" y="180"/>
                    </a:lnTo>
                    <a:lnTo>
                      <a:pt x="1654" y="183"/>
                    </a:lnTo>
                    <a:lnTo>
                      <a:pt x="1659" y="187"/>
                    </a:lnTo>
                    <a:lnTo>
                      <a:pt x="1665" y="192"/>
                    </a:lnTo>
                    <a:lnTo>
                      <a:pt x="1669" y="195"/>
                    </a:lnTo>
                    <a:lnTo>
                      <a:pt x="1673" y="196"/>
                    </a:lnTo>
                    <a:lnTo>
                      <a:pt x="1675" y="195"/>
                    </a:lnTo>
                    <a:lnTo>
                      <a:pt x="1675" y="188"/>
                    </a:lnTo>
                    <a:lnTo>
                      <a:pt x="1673" y="178"/>
                    </a:lnTo>
                    <a:lnTo>
                      <a:pt x="1673" y="175"/>
                    </a:lnTo>
                    <a:lnTo>
                      <a:pt x="1678" y="172"/>
                    </a:lnTo>
                    <a:lnTo>
                      <a:pt x="1684" y="171"/>
                    </a:lnTo>
                    <a:lnTo>
                      <a:pt x="1693" y="171"/>
                    </a:lnTo>
                    <a:lnTo>
                      <a:pt x="1728" y="175"/>
                    </a:lnTo>
                    <a:lnTo>
                      <a:pt x="1759" y="183"/>
                    </a:lnTo>
                    <a:lnTo>
                      <a:pt x="1789" y="196"/>
                    </a:lnTo>
                    <a:lnTo>
                      <a:pt x="1815" y="210"/>
                    </a:lnTo>
                    <a:lnTo>
                      <a:pt x="1828" y="216"/>
                    </a:lnTo>
                    <a:lnTo>
                      <a:pt x="1861" y="229"/>
                    </a:lnTo>
                    <a:lnTo>
                      <a:pt x="1877" y="236"/>
                    </a:lnTo>
                    <a:lnTo>
                      <a:pt x="1890" y="245"/>
                    </a:lnTo>
                    <a:lnTo>
                      <a:pt x="1900" y="254"/>
                    </a:lnTo>
                    <a:lnTo>
                      <a:pt x="1882" y="259"/>
                    </a:lnTo>
                    <a:lnTo>
                      <a:pt x="1876" y="264"/>
                    </a:lnTo>
                    <a:lnTo>
                      <a:pt x="1872" y="270"/>
                    </a:lnTo>
                    <a:lnTo>
                      <a:pt x="1867" y="283"/>
                    </a:lnTo>
                    <a:lnTo>
                      <a:pt x="1862" y="285"/>
                    </a:lnTo>
                    <a:lnTo>
                      <a:pt x="1851" y="281"/>
                    </a:lnTo>
                    <a:lnTo>
                      <a:pt x="1838" y="273"/>
                    </a:lnTo>
                    <a:lnTo>
                      <a:pt x="1826" y="263"/>
                    </a:lnTo>
                    <a:lnTo>
                      <a:pt x="1812" y="254"/>
                    </a:lnTo>
                    <a:lnTo>
                      <a:pt x="1797" y="250"/>
                    </a:lnTo>
                    <a:lnTo>
                      <a:pt x="1794" y="250"/>
                    </a:lnTo>
                    <a:lnTo>
                      <a:pt x="1792" y="251"/>
                    </a:lnTo>
                    <a:lnTo>
                      <a:pt x="1792" y="254"/>
                    </a:lnTo>
                    <a:lnTo>
                      <a:pt x="1791" y="255"/>
                    </a:lnTo>
                    <a:lnTo>
                      <a:pt x="1791" y="264"/>
                    </a:lnTo>
                    <a:lnTo>
                      <a:pt x="1787" y="268"/>
                    </a:lnTo>
                    <a:lnTo>
                      <a:pt x="1781" y="271"/>
                    </a:lnTo>
                    <a:lnTo>
                      <a:pt x="1768" y="276"/>
                    </a:lnTo>
                    <a:lnTo>
                      <a:pt x="1763" y="281"/>
                    </a:lnTo>
                    <a:lnTo>
                      <a:pt x="1762" y="289"/>
                    </a:lnTo>
                    <a:lnTo>
                      <a:pt x="1763" y="292"/>
                    </a:lnTo>
                    <a:lnTo>
                      <a:pt x="1767" y="295"/>
                    </a:lnTo>
                    <a:lnTo>
                      <a:pt x="1772" y="299"/>
                    </a:lnTo>
                    <a:lnTo>
                      <a:pt x="1777" y="304"/>
                    </a:lnTo>
                    <a:lnTo>
                      <a:pt x="1779" y="308"/>
                    </a:lnTo>
                    <a:lnTo>
                      <a:pt x="1779" y="312"/>
                    </a:lnTo>
                    <a:lnTo>
                      <a:pt x="1776" y="315"/>
                    </a:lnTo>
                    <a:lnTo>
                      <a:pt x="1766" y="318"/>
                    </a:lnTo>
                    <a:lnTo>
                      <a:pt x="1749" y="319"/>
                    </a:lnTo>
                    <a:lnTo>
                      <a:pt x="1734" y="323"/>
                    </a:lnTo>
                    <a:lnTo>
                      <a:pt x="1719" y="332"/>
                    </a:lnTo>
                    <a:lnTo>
                      <a:pt x="1705" y="343"/>
                    </a:lnTo>
                    <a:lnTo>
                      <a:pt x="1690" y="354"/>
                    </a:lnTo>
                    <a:lnTo>
                      <a:pt x="1674" y="362"/>
                    </a:lnTo>
                    <a:lnTo>
                      <a:pt x="1656" y="366"/>
                    </a:lnTo>
                    <a:lnTo>
                      <a:pt x="1651" y="365"/>
                    </a:lnTo>
                    <a:lnTo>
                      <a:pt x="1645" y="362"/>
                    </a:lnTo>
                    <a:lnTo>
                      <a:pt x="1639" y="358"/>
                    </a:lnTo>
                    <a:lnTo>
                      <a:pt x="1630" y="356"/>
                    </a:lnTo>
                    <a:lnTo>
                      <a:pt x="1621" y="356"/>
                    </a:lnTo>
                    <a:lnTo>
                      <a:pt x="1613" y="358"/>
                    </a:lnTo>
                    <a:lnTo>
                      <a:pt x="1602" y="366"/>
                    </a:lnTo>
                    <a:lnTo>
                      <a:pt x="1592" y="378"/>
                    </a:lnTo>
                    <a:lnTo>
                      <a:pt x="1581" y="398"/>
                    </a:lnTo>
                    <a:lnTo>
                      <a:pt x="1580" y="402"/>
                    </a:lnTo>
                    <a:lnTo>
                      <a:pt x="1580" y="412"/>
                    </a:lnTo>
                    <a:lnTo>
                      <a:pt x="1581" y="415"/>
                    </a:lnTo>
                    <a:lnTo>
                      <a:pt x="1581" y="417"/>
                    </a:lnTo>
                    <a:lnTo>
                      <a:pt x="1579" y="422"/>
                    </a:lnTo>
                    <a:lnTo>
                      <a:pt x="1575" y="427"/>
                    </a:lnTo>
                    <a:lnTo>
                      <a:pt x="1570" y="434"/>
                    </a:lnTo>
                    <a:lnTo>
                      <a:pt x="1567" y="441"/>
                    </a:lnTo>
                    <a:lnTo>
                      <a:pt x="1565" y="446"/>
                    </a:lnTo>
                    <a:lnTo>
                      <a:pt x="1561" y="450"/>
                    </a:lnTo>
                    <a:lnTo>
                      <a:pt x="1556" y="454"/>
                    </a:lnTo>
                    <a:lnTo>
                      <a:pt x="1552" y="458"/>
                    </a:lnTo>
                    <a:lnTo>
                      <a:pt x="1551" y="464"/>
                    </a:lnTo>
                    <a:lnTo>
                      <a:pt x="1542" y="468"/>
                    </a:lnTo>
                    <a:lnTo>
                      <a:pt x="1535" y="475"/>
                    </a:lnTo>
                    <a:lnTo>
                      <a:pt x="1530" y="485"/>
                    </a:lnTo>
                    <a:lnTo>
                      <a:pt x="1520" y="503"/>
                    </a:lnTo>
                    <a:lnTo>
                      <a:pt x="1515" y="495"/>
                    </a:lnTo>
                    <a:lnTo>
                      <a:pt x="1511" y="484"/>
                    </a:lnTo>
                    <a:lnTo>
                      <a:pt x="1507" y="469"/>
                    </a:lnTo>
                    <a:lnTo>
                      <a:pt x="1505" y="454"/>
                    </a:lnTo>
                    <a:lnTo>
                      <a:pt x="1503" y="440"/>
                    </a:lnTo>
                    <a:lnTo>
                      <a:pt x="1503" y="430"/>
                    </a:lnTo>
                    <a:lnTo>
                      <a:pt x="1506" y="419"/>
                    </a:lnTo>
                    <a:lnTo>
                      <a:pt x="1512" y="409"/>
                    </a:lnTo>
                    <a:lnTo>
                      <a:pt x="1521" y="402"/>
                    </a:lnTo>
                    <a:lnTo>
                      <a:pt x="1528" y="397"/>
                    </a:lnTo>
                    <a:lnTo>
                      <a:pt x="1539" y="387"/>
                    </a:lnTo>
                    <a:lnTo>
                      <a:pt x="1549" y="375"/>
                    </a:lnTo>
                    <a:lnTo>
                      <a:pt x="1556" y="362"/>
                    </a:lnTo>
                    <a:lnTo>
                      <a:pt x="1562" y="357"/>
                    </a:lnTo>
                    <a:lnTo>
                      <a:pt x="1569" y="354"/>
                    </a:lnTo>
                    <a:lnTo>
                      <a:pt x="1576" y="352"/>
                    </a:lnTo>
                    <a:lnTo>
                      <a:pt x="1585" y="348"/>
                    </a:lnTo>
                    <a:lnTo>
                      <a:pt x="1596" y="341"/>
                    </a:lnTo>
                    <a:lnTo>
                      <a:pt x="1601" y="333"/>
                    </a:lnTo>
                    <a:lnTo>
                      <a:pt x="1602" y="328"/>
                    </a:lnTo>
                    <a:lnTo>
                      <a:pt x="1601" y="324"/>
                    </a:lnTo>
                    <a:lnTo>
                      <a:pt x="1594" y="319"/>
                    </a:lnTo>
                    <a:lnTo>
                      <a:pt x="1591" y="319"/>
                    </a:lnTo>
                    <a:lnTo>
                      <a:pt x="1580" y="333"/>
                    </a:lnTo>
                    <a:lnTo>
                      <a:pt x="1570" y="343"/>
                    </a:lnTo>
                    <a:lnTo>
                      <a:pt x="1564" y="348"/>
                    </a:lnTo>
                    <a:lnTo>
                      <a:pt x="1559" y="349"/>
                    </a:lnTo>
                    <a:lnTo>
                      <a:pt x="1555" y="349"/>
                    </a:lnTo>
                    <a:lnTo>
                      <a:pt x="1554" y="347"/>
                    </a:lnTo>
                    <a:lnTo>
                      <a:pt x="1552" y="343"/>
                    </a:lnTo>
                    <a:lnTo>
                      <a:pt x="1554" y="341"/>
                    </a:lnTo>
                    <a:lnTo>
                      <a:pt x="1555" y="337"/>
                    </a:lnTo>
                    <a:lnTo>
                      <a:pt x="1556" y="334"/>
                    </a:lnTo>
                    <a:lnTo>
                      <a:pt x="1547" y="333"/>
                    </a:lnTo>
                    <a:lnTo>
                      <a:pt x="1542" y="333"/>
                    </a:lnTo>
                    <a:lnTo>
                      <a:pt x="1537" y="334"/>
                    </a:lnTo>
                    <a:lnTo>
                      <a:pt x="1532" y="334"/>
                    </a:lnTo>
                    <a:lnTo>
                      <a:pt x="1517" y="336"/>
                    </a:lnTo>
                    <a:lnTo>
                      <a:pt x="1506" y="342"/>
                    </a:lnTo>
                    <a:lnTo>
                      <a:pt x="1497" y="351"/>
                    </a:lnTo>
                    <a:lnTo>
                      <a:pt x="1491" y="362"/>
                    </a:lnTo>
                    <a:lnTo>
                      <a:pt x="1486" y="377"/>
                    </a:lnTo>
                    <a:lnTo>
                      <a:pt x="1463" y="377"/>
                    </a:lnTo>
                    <a:lnTo>
                      <a:pt x="1456" y="376"/>
                    </a:lnTo>
                    <a:lnTo>
                      <a:pt x="1448" y="372"/>
                    </a:lnTo>
                    <a:lnTo>
                      <a:pt x="1439" y="370"/>
                    </a:lnTo>
                    <a:lnTo>
                      <a:pt x="1428" y="368"/>
                    </a:lnTo>
                    <a:lnTo>
                      <a:pt x="1417" y="368"/>
                    </a:lnTo>
                    <a:lnTo>
                      <a:pt x="1401" y="370"/>
                    </a:lnTo>
                    <a:lnTo>
                      <a:pt x="1382" y="372"/>
                    </a:lnTo>
                    <a:lnTo>
                      <a:pt x="1364" y="375"/>
                    </a:lnTo>
                    <a:lnTo>
                      <a:pt x="1352" y="377"/>
                    </a:lnTo>
                    <a:lnTo>
                      <a:pt x="1339" y="383"/>
                    </a:lnTo>
                    <a:lnTo>
                      <a:pt x="1326" y="392"/>
                    </a:lnTo>
                    <a:lnTo>
                      <a:pt x="1296" y="422"/>
                    </a:lnTo>
                    <a:lnTo>
                      <a:pt x="1286" y="430"/>
                    </a:lnTo>
                    <a:lnTo>
                      <a:pt x="1278" y="439"/>
                    </a:lnTo>
                    <a:lnTo>
                      <a:pt x="1274" y="448"/>
                    </a:lnTo>
                    <a:lnTo>
                      <a:pt x="1275" y="450"/>
                    </a:lnTo>
                    <a:lnTo>
                      <a:pt x="1278" y="456"/>
                    </a:lnTo>
                    <a:lnTo>
                      <a:pt x="1283" y="461"/>
                    </a:lnTo>
                    <a:lnTo>
                      <a:pt x="1290" y="465"/>
                    </a:lnTo>
                    <a:lnTo>
                      <a:pt x="1299" y="465"/>
                    </a:lnTo>
                    <a:lnTo>
                      <a:pt x="1310" y="460"/>
                    </a:lnTo>
                    <a:lnTo>
                      <a:pt x="1316" y="459"/>
                    </a:lnTo>
                    <a:lnTo>
                      <a:pt x="1323" y="464"/>
                    </a:lnTo>
                    <a:lnTo>
                      <a:pt x="1330" y="470"/>
                    </a:lnTo>
                    <a:lnTo>
                      <a:pt x="1334" y="479"/>
                    </a:lnTo>
                    <a:lnTo>
                      <a:pt x="1337" y="487"/>
                    </a:lnTo>
                    <a:lnTo>
                      <a:pt x="1334" y="499"/>
                    </a:lnTo>
                    <a:lnTo>
                      <a:pt x="1329" y="509"/>
                    </a:lnTo>
                    <a:lnTo>
                      <a:pt x="1326" y="517"/>
                    </a:lnTo>
                    <a:lnTo>
                      <a:pt x="1325" y="524"/>
                    </a:lnTo>
                    <a:lnTo>
                      <a:pt x="1326" y="532"/>
                    </a:lnTo>
                    <a:lnTo>
                      <a:pt x="1325" y="539"/>
                    </a:lnTo>
                    <a:lnTo>
                      <a:pt x="1320" y="551"/>
                    </a:lnTo>
                    <a:lnTo>
                      <a:pt x="1314" y="562"/>
                    </a:lnTo>
                    <a:lnTo>
                      <a:pt x="1306" y="570"/>
                    </a:lnTo>
                    <a:lnTo>
                      <a:pt x="1298" y="580"/>
                    </a:lnTo>
                    <a:lnTo>
                      <a:pt x="1289" y="593"/>
                    </a:lnTo>
                    <a:lnTo>
                      <a:pt x="1279" y="609"/>
                    </a:lnTo>
                    <a:lnTo>
                      <a:pt x="1268" y="621"/>
                    </a:lnTo>
                    <a:lnTo>
                      <a:pt x="1256" y="631"/>
                    </a:lnTo>
                    <a:lnTo>
                      <a:pt x="1245" y="635"/>
                    </a:lnTo>
                    <a:lnTo>
                      <a:pt x="1235" y="635"/>
                    </a:lnTo>
                    <a:lnTo>
                      <a:pt x="1226" y="632"/>
                    </a:lnTo>
                    <a:lnTo>
                      <a:pt x="1220" y="631"/>
                    </a:lnTo>
                    <a:lnTo>
                      <a:pt x="1217" y="631"/>
                    </a:lnTo>
                    <a:lnTo>
                      <a:pt x="1209" y="639"/>
                    </a:lnTo>
                    <a:lnTo>
                      <a:pt x="1204" y="646"/>
                    </a:lnTo>
                    <a:lnTo>
                      <a:pt x="1199" y="656"/>
                    </a:lnTo>
                    <a:lnTo>
                      <a:pt x="1193" y="661"/>
                    </a:lnTo>
                    <a:lnTo>
                      <a:pt x="1190" y="664"/>
                    </a:lnTo>
                    <a:lnTo>
                      <a:pt x="1185" y="669"/>
                    </a:lnTo>
                    <a:lnTo>
                      <a:pt x="1181" y="671"/>
                    </a:lnTo>
                    <a:lnTo>
                      <a:pt x="1178" y="673"/>
                    </a:lnTo>
                    <a:lnTo>
                      <a:pt x="1175" y="673"/>
                    </a:lnTo>
                    <a:lnTo>
                      <a:pt x="1175" y="676"/>
                    </a:lnTo>
                    <a:lnTo>
                      <a:pt x="1176" y="680"/>
                    </a:lnTo>
                    <a:lnTo>
                      <a:pt x="1177" y="683"/>
                    </a:lnTo>
                    <a:lnTo>
                      <a:pt x="1182" y="688"/>
                    </a:lnTo>
                    <a:lnTo>
                      <a:pt x="1190" y="697"/>
                    </a:lnTo>
                    <a:lnTo>
                      <a:pt x="1195" y="708"/>
                    </a:lnTo>
                    <a:lnTo>
                      <a:pt x="1197" y="722"/>
                    </a:lnTo>
                    <a:lnTo>
                      <a:pt x="1197" y="727"/>
                    </a:lnTo>
                    <a:lnTo>
                      <a:pt x="1196" y="731"/>
                    </a:lnTo>
                    <a:lnTo>
                      <a:pt x="1195" y="733"/>
                    </a:lnTo>
                    <a:lnTo>
                      <a:pt x="1192" y="736"/>
                    </a:lnTo>
                    <a:lnTo>
                      <a:pt x="1188" y="737"/>
                    </a:lnTo>
                    <a:lnTo>
                      <a:pt x="1187" y="737"/>
                    </a:lnTo>
                    <a:lnTo>
                      <a:pt x="1185" y="738"/>
                    </a:lnTo>
                    <a:lnTo>
                      <a:pt x="1181" y="738"/>
                    </a:lnTo>
                    <a:lnTo>
                      <a:pt x="1178" y="739"/>
                    </a:lnTo>
                    <a:lnTo>
                      <a:pt x="1176" y="742"/>
                    </a:lnTo>
                    <a:lnTo>
                      <a:pt x="1173" y="743"/>
                    </a:lnTo>
                    <a:lnTo>
                      <a:pt x="1171" y="743"/>
                    </a:lnTo>
                    <a:lnTo>
                      <a:pt x="1168" y="746"/>
                    </a:lnTo>
                    <a:lnTo>
                      <a:pt x="1162" y="746"/>
                    </a:lnTo>
                    <a:lnTo>
                      <a:pt x="1162" y="743"/>
                    </a:lnTo>
                    <a:lnTo>
                      <a:pt x="1165" y="741"/>
                    </a:lnTo>
                    <a:lnTo>
                      <a:pt x="1162" y="738"/>
                    </a:lnTo>
                    <a:lnTo>
                      <a:pt x="1162" y="734"/>
                    </a:lnTo>
                    <a:lnTo>
                      <a:pt x="1165" y="729"/>
                    </a:lnTo>
                    <a:lnTo>
                      <a:pt x="1166" y="728"/>
                    </a:lnTo>
                    <a:lnTo>
                      <a:pt x="1166" y="727"/>
                    </a:lnTo>
                    <a:lnTo>
                      <a:pt x="1165" y="724"/>
                    </a:lnTo>
                    <a:lnTo>
                      <a:pt x="1165" y="722"/>
                    </a:lnTo>
                    <a:lnTo>
                      <a:pt x="1163" y="719"/>
                    </a:lnTo>
                    <a:lnTo>
                      <a:pt x="1162" y="719"/>
                    </a:lnTo>
                    <a:lnTo>
                      <a:pt x="1160" y="717"/>
                    </a:lnTo>
                    <a:lnTo>
                      <a:pt x="1160" y="713"/>
                    </a:lnTo>
                    <a:lnTo>
                      <a:pt x="1162" y="713"/>
                    </a:lnTo>
                    <a:lnTo>
                      <a:pt x="1165" y="712"/>
                    </a:lnTo>
                    <a:lnTo>
                      <a:pt x="1166" y="709"/>
                    </a:lnTo>
                    <a:lnTo>
                      <a:pt x="1166" y="708"/>
                    </a:lnTo>
                    <a:lnTo>
                      <a:pt x="1163" y="703"/>
                    </a:lnTo>
                    <a:lnTo>
                      <a:pt x="1161" y="700"/>
                    </a:lnTo>
                    <a:lnTo>
                      <a:pt x="1157" y="699"/>
                    </a:lnTo>
                    <a:lnTo>
                      <a:pt x="1153" y="699"/>
                    </a:lnTo>
                    <a:lnTo>
                      <a:pt x="1151" y="702"/>
                    </a:lnTo>
                    <a:lnTo>
                      <a:pt x="1150" y="702"/>
                    </a:lnTo>
                    <a:lnTo>
                      <a:pt x="1147" y="699"/>
                    </a:lnTo>
                    <a:lnTo>
                      <a:pt x="1146" y="697"/>
                    </a:lnTo>
                    <a:lnTo>
                      <a:pt x="1146" y="692"/>
                    </a:lnTo>
                    <a:lnTo>
                      <a:pt x="1150" y="688"/>
                    </a:lnTo>
                    <a:lnTo>
                      <a:pt x="1150" y="676"/>
                    </a:lnTo>
                    <a:lnTo>
                      <a:pt x="1146" y="676"/>
                    </a:lnTo>
                    <a:lnTo>
                      <a:pt x="1143" y="675"/>
                    </a:lnTo>
                    <a:lnTo>
                      <a:pt x="1142" y="674"/>
                    </a:lnTo>
                    <a:lnTo>
                      <a:pt x="1140" y="673"/>
                    </a:lnTo>
                    <a:lnTo>
                      <a:pt x="1137" y="673"/>
                    </a:lnTo>
                    <a:lnTo>
                      <a:pt x="1127" y="675"/>
                    </a:lnTo>
                    <a:lnTo>
                      <a:pt x="1119" y="679"/>
                    </a:lnTo>
                    <a:lnTo>
                      <a:pt x="1111" y="683"/>
                    </a:lnTo>
                    <a:lnTo>
                      <a:pt x="1103" y="685"/>
                    </a:lnTo>
                    <a:lnTo>
                      <a:pt x="1103" y="681"/>
                    </a:lnTo>
                    <a:lnTo>
                      <a:pt x="1106" y="679"/>
                    </a:lnTo>
                    <a:lnTo>
                      <a:pt x="1108" y="674"/>
                    </a:lnTo>
                    <a:lnTo>
                      <a:pt x="1111" y="670"/>
                    </a:lnTo>
                    <a:lnTo>
                      <a:pt x="1111" y="668"/>
                    </a:lnTo>
                    <a:lnTo>
                      <a:pt x="1108" y="663"/>
                    </a:lnTo>
                    <a:lnTo>
                      <a:pt x="1103" y="660"/>
                    </a:lnTo>
                    <a:lnTo>
                      <a:pt x="1101" y="660"/>
                    </a:lnTo>
                    <a:lnTo>
                      <a:pt x="1097" y="664"/>
                    </a:lnTo>
                    <a:lnTo>
                      <a:pt x="1097" y="665"/>
                    </a:lnTo>
                    <a:lnTo>
                      <a:pt x="1093" y="670"/>
                    </a:lnTo>
                    <a:lnTo>
                      <a:pt x="1083" y="678"/>
                    </a:lnTo>
                    <a:lnTo>
                      <a:pt x="1079" y="680"/>
                    </a:lnTo>
                    <a:lnTo>
                      <a:pt x="1074" y="683"/>
                    </a:lnTo>
                    <a:lnTo>
                      <a:pt x="1071" y="683"/>
                    </a:lnTo>
                    <a:lnTo>
                      <a:pt x="1068" y="684"/>
                    </a:lnTo>
                    <a:lnTo>
                      <a:pt x="1066" y="684"/>
                    </a:lnTo>
                    <a:lnTo>
                      <a:pt x="1063" y="685"/>
                    </a:lnTo>
                    <a:lnTo>
                      <a:pt x="1062" y="688"/>
                    </a:lnTo>
                    <a:lnTo>
                      <a:pt x="1062" y="690"/>
                    </a:lnTo>
                    <a:lnTo>
                      <a:pt x="1063" y="693"/>
                    </a:lnTo>
                    <a:lnTo>
                      <a:pt x="1064" y="694"/>
                    </a:lnTo>
                    <a:lnTo>
                      <a:pt x="1069" y="697"/>
                    </a:lnTo>
                    <a:lnTo>
                      <a:pt x="1073" y="700"/>
                    </a:lnTo>
                    <a:lnTo>
                      <a:pt x="1074" y="703"/>
                    </a:lnTo>
                    <a:lnTo>
                      <a:pt x="1074" y="704"/>
                    </a:lnTo>
                    <a:lnTo>
                      <a:pt x="1076" y="707"/>
                    </a:lnTo>
                    <a:lnTo>
                      <a:pt x="1081" y="709"/>
                    </a:lnTo>
                    <a:lnTo>
                      <a:pt x="1089" y="709"/>
                    </a:lnTo>
                    <a:lnTo>
                      <a:pt x="1091" y="708"/>
                    </a:lnTo>
                    <a:lnTo>
                      <a:pt x="1091" y="707"/>
                    </a:lnTo>
                    <a:lnTo>
                      <a:pt x="1092" y="704"/>
                    </a:lnTo>
                    <a:lnTo>
                      <a:pt x="1093" y="703"/>
                    </a:lnTo>
                    <a:lnTo>
                      <a:pt x="1093" y="702"/>
                    </a:lnTo>
                    <a:lnTo>
                      <a:pt x="1094" y="700"/>
                    </a:lnTo>
                    <a:lnTo>
                      <a:pt x="1097" y="700"/>
                    </a:lnTo>
                    <a:lnTo>
                      <a:pt x="1099" y="702"/>
                    </a:lnTo>
                    <a:lnTo>
                      <a:pt x="1103" y="705"/>
                    </a:lnTo>
                    <a:lnTo>
                      <a:pt x="1106" y="707"/>
                    </a:lnTo>
                    <a:lnTo>
                      <a:pt x="1114" y="707"/>
                    </a:lnTo>
                    <a:lnTo>
                      <a:pt x="1117" y="708"/>
                    </a:lnTo>
                    <a:lnTo>
                      <a:pt x="1118" y="709"/>
                    </a:lnTo>
                    <a:lnTo>
                      <a:pt x="1111" y="714"/>
                    </a:lnTo>
                    <a:lnTo>
                      <a:pt x="1102" y="717"/>
                    </a:lnTo>
                    <a:lnTo>
                      <a:pt x="1094" y="722"/>
                    </a:lnTo>
                    <a:lnTo>
                      <a:pt x="1089" y="728"/>
                    </a:lnTo>
                    <a:lnTo>
                      <a:pt x="1088" y="731"/>
                    </a:lnTo>
                    <a:lnTo>
                      <a:pt x="1087" y="732"/>
                    </a:lnTo>
                    <a:lnTo>
                      <a:pt x="1084" y="733"/>
                    </a:lnTo>
                    <a:lnTo>
                      <a:pt x="1083" y="734"/>
                    </a:lnTo>
                    <a:lnTo>
                      <a:pt x="1081" y="736"/>
                    </a:lnTo>
                    <a:lnTo>
                      <a:pt x="1081" y="738"/>
                    </a:lnTo>
                    <a:lnTo>
                      <a:pt x="1082" y="742"/>
                    </a:lnTo>
                    <a:lnTo>
                      <a:pt x="1083" y="744"/>
                    </a:lnTo>
                    <a:lnTo>
                      <a:pt x="1087" y="747"/>
                    </a:lnTo>
                    <a:lnTo>
                      <a:pt x="1089" y="748"/>
                    </a:lnTo>
                    <a:lnTo>
                      <a:pt x="1092" y="748"/>
                    </a:lnTo>
                    <a:lnTo>
                      <a:pt x="1092" y="756"/>
                    </a:lnTo>
                    <a:lnTo>
                      <a:pt x="1093" y="756"/>
                    </a:lnTo>
                    <a:lnTo>
                      <a:pt x="1093" y="757"/>
                    </a:lnTo>
                    <a:lnTo>
                      <a:pt x="1094" y="758"/>
                    </a:lnTo>
                    <a:lnTo>
                      <a:pt x="1096" y="761"/>
                    </a:lnTo>
                    <a:lnTo>
                      <a:pt x="1096" y="763"/>
                    </a:lnTo>
                    <a:lnTo>
                      <a:pt x="1097" y="766"/>
                    </a:lnTo>
                    <a:lnTo>
                      <a:pt x="1102" y="773"/>
                    </a:lnTo>
                    <a:lnTo>
                      <a:pt x="1106" y="781"/>
                    </a:lnTo>
                    <a:lnTo>
                      <a:pt x="1108" y="790"/>
                    </a:lnTo>
                    <a:lnTo>
                      <a:pt x="1109" y="801"/>
                    </a:lnTo>
                    <a:lnTo>
                      <a:pt x="1108" y="810"/>
                    </a:lnTo>
                    <a:lnTo>
                      <a:pt x="1104" y="817"/>
                    </a:lnTo>
                    <a:lnTo>
                      <a:pt x="1103" y="825"/>
                    </a:lnTo>
                    <a:lnTo>
                      <a:pt x="1098" y="829"/>
                    </a:lnTo>
                    <a:lnTo>
                      <a:pt x="1092" y="835"/>
                    </a:lnTo>
                    <a:lnTo>
                      <a:pt x="1087" y="842"/>
                    </a:lnTo>
                    <a:lnTo>
                      <a:pt x="1083" y="848"/>
                    </a:lnTo>
                    <a:lnTo>
                      <a:pt x="1081" y="854"/>
                    </a:lnTo>
                    <a:lnTo>
                      <a:pt x="1077" y="861"/>
                    </a:lnTo>
                    <a:lnTo>
                      <a:pt x="1073" y="868"/>
                    </a:lnTo>
                    <a:lnTo>
                      <a:pt x="1067" y="870"/>
                    </a:lnTo>
                    <a:lnTo>
                      <a:pt x="1064" y="875"/>
                    </a:lnTo>
                    <a:lnTo>
                      <a:pt x="1063" y="876"/>
                    </a:lnTo>
                    <a:lnTo>
                      <a:pt x="1060" y="878"/>
                    </a:lnTo>
                    <a:lnTo>
                      <a:pt x="1054" y="881"/>
                    </a:lnTo>
                    <a:lnTo>
                      <a:pt x="1049" y="886"/>
                    </a:lnTo>
                    <a:lnTo>
                      <a:pt x="1043" y="892"/>
                    </a:lnTo>
                    <a:lnTo>
                      <a:pt x="1037" y="895"/>
                    </a:lnTo>
                    <a:lnTo>
                      <a:pt x="1027" y="897"/>
                    </a:lnTo>
                    <a:lnTo>
                      <a:pt x="1024" y="897"/>
                    </a:lnTo>
                    <a:lnTo>
                      <a:pt x="1022" y="895"/>
                    </a:lnTo>
                    <a:lnTo>
                      <a:pt x="1019" y="893"/>
                    </a:lnTo>
                    <a:lnTo>
                      <a:pt x="1015" y="893"/>
                    </a:lnTo>
                    <a:lnTo>
                      <a:pt x="1015" y="895"/>
                    </a:lnTo>
                    <a:lnTo>
                      <a:pt x="1013" y="898"/>
                    </a:lnTo>
                    <a:lnTo>
                      <a:pt x="1012" y="900"/>
                    </a:lnTo>
                    <a:lnTo>
                      <a:pt x="1005" y="904"/>
                    </a:lnTo>
                    <a:lnTo>
                      <a:pt x="999" y="905"/>
                    </a:lnTo>
                    <a:lnTo>
                      <a:pt x="991" y="908"/>
                    </a:lnTo>
                    <a:lnTo>
                      <a:pt x="989" y="909"/>
                    </a:lnTo>
                    <a:lnTo>
                      <a:pt x="985" y="909"/>
                    </a:lnTo>
                    <a:lnTo>
                      <a:pt x="981" y="910"/>
                    </a:lnTo>
                    <a:lnTo>
                      <a:pt x="976" y="913"/>
                    </a:lnTo>
                    <a:lnTo>
                      <a:pt x="975" y="915"/>
                    </a:lnTo>
                    <a:lnTo>
                      <a:pt x="975" y="919"/>
                    </a:lnTo>
                    <a:lnTo>
                      <a:pt x="974" y="920"/>
                    </a:lnTo>
                    <a:lnTo>
                      <a:pt x="974" y="922"/>
                    </a:lnTo>
                    <a:lnTo>
                      <a:pt x="971" y="922"/>
                    </a:lnTo>
                    <a:lnTo>
                      <a:pt x="969" y="919"/>
                    </a:lnTo>
                    <a:lnTo>
                      <a:pt x="969" y="912"/>
                    </a:lnTo>
                    <a:lnTo>
                      <a:pt x="961" y="909"/>
                    </a:lnTo>
                    <a:lnTo>
                      <a:pt x="958" y="909"/>
                    </a:lnTo>
                    <a:lnTo>
                      <a:pt x="950" y="907"/>
                    </a:lnTo>
                    <a:lnTo>
                      <a:pt x="944" y="913"/>
                    </a:lnTo>
                    <a:lnTo>
                      <a:pt x="936" y="919"/>
                    </a:lnTo>
                    <a:lnTo>
                      <a:pt x="929" y="924"/>
                    </a:lnTo>
                    <a:lnTo>
                      <a:pt x="924" y="932"/>
                    </a:lnTo>
                    <a:lnTo>
                      <a:pt x="921" y="941"/>
                    </a:lnTo>
                    <a:lnTo>
                      <a:pt x="921" y="942"/>
                    </a:lnTo>
                    <a:lnTo>
                      <a:pt x="925" y="946"/>
                    </a:lnTo>
                    <a:lnTo>
                      <a:pt x="934" y="956"/>
                    </a:lnTo>
                    <a:lnTo>
                      <a:pt x="940" y="964"/>
                    </a:lnTo>
                    <a:lnTo>
                      <a:pt x="949" y="972"/>
                    </a:lnTo>
                    <a:lnTo>
                      <a:pt x="958" y="982"/>
                    </a:lnTo>
                    <a:lnTo>
                      <a:pt x="963" y="996"/>
                    </a:lnTo>
                    <a:lnTo>
                      <a:pt x="965" y="1011"/>
                    </a:lnTo>
                    <a:lnTo>
                      <a:pt x="964" y="1019"/>
                    </a:lnTo>
                    <a:lnTo>
                      <a:pt x="961" y="1025"/>
                    </a:lnTo>
                    <a:lnTo>
                      <a:pt x="960" y="1031"/>
                    </a:lnTo>
                    <a:lnTo>
                      <a:pt x="950" y="1035"/>
                    </a:lnTo>
                    <a:lnTo>
                      <a:pt x="944" y="1039"/>
                    </a:lnTo>
                    <a:lnTo>
                      <a:pt x="935" y="1044"/>
                    </a:lnTo>
                    <a:lnTo>
                      <a:pt x="934" y="1045"/>
                    </a:lnTo>
                    <a:lnTo>
                      <a:pt x="933" y="1047"/>
                    </a:lnTo>
                    <a:lnTo>
                      <a:pt x="931" y="1049"/>
                    </a:lnTo>
                    <a:lnTo>
                      <a:pt x="930" y="1051"/>
                    </a:lnTo>
                    <a:lnTo>
                      <a:pt x="929" y="1053"/>
                    </a:lnTo>
                    <a:lnTo>
                      <a:pt x="925" y="1053"/>
                    </a:lnTo>
                    <a:lnTo>
                      <a:pt x="925" y="1056"/>
                    </a:lnTo>
                    <a:lnTo>
                      <a:pt x="922" y="1058"/>
                    </a:lnTo>
                    <a:lnTo>
                      <a:pt x="921" y="1060"/>
                    </a:lnTo>
                    <a:lnTo>
                      <a:pt x="917" y="1064"/>
                    </a:lnTo>
                    <a:lnTo>
                      <a:pt x="916" y="1064"/>
                    </a:lnTo>
                    <a:lnTo>
                      <a:pt x="914" y="1061"/>
                    </a:lnTo>
                    <a:lnTo>
                      <a:pt x="912" y="1059"/>
                    </a:lnTo>
                    <a:lnTo>
                      <a:pt x="912" y="1051"/>
                    </a:lnTo>
                    <a:lnTo>
                      <a:pt x="914" y="1050"/>
                    </a:lnTo>
                    <a:lnTo>
                      <a:pt x="912" y="1047"/>
                    </a:lnTo>
                    <a:lnTo>
                      <a:pt x="911" y="1044"/>
                    </a:lnTo>
                    <a:lnTo>
                      <a:pt x="905" y="1044"/>
                    </a:lnTo>
                    <a:lnTo>
                      <a:pt x="900" y="1041"/>
                    </a:lnTo>
                    <a:lnTo>
                      <a:pt x="897" y="1039"/>
                    </a:lnTo>
                    <a:lnTo>
                      <a:pt x="897" y="1036"/>
                    </a:lnTo>
                    <a:lnTo>
                      <a:pt x="895" y="1036"/>
                    </a:lnTo>
                    <a:lnTo>
                      <a:pt x="892" y="1035"/>
                    </a:lnTo>
                    <a:lnTo>
                      <a:pt x="891" y="1034"/>
                    </a:lnTo>
                    <a:lnTo>
                      <a:pt x="891" y="1032"/>
                    </a:lnTo>
                    <a:lnTo>
                      <a:pt x="890" y="1031"/>
                    </a:lnTo>
                    <a:lnTo>
                      <a:pt x="890" y="1029"/>
                    </a:lnTo>
                    <a:lnTo>
                      <a:pt x="889" y="1027"/>
                    </a:lnTo>
                    <a:lnTo>
                      <a:pt x="887" y="1025"/>
                    </a:lnTo>
                    <a:lnTo>
                      <a:pt x="884" y="1022"/>
                    </a:lnTo>
                    <a:lnTo>
                      <a:pt x="881" y="1020"/>
                    </a:lnTo>
                    <a:lnTo>
                      <a:pt x="870" y="1016"/>
                    </a:lnTo>
                    <a:lnTo>
                      <a:pt x="869" y="1015"/>
                    </a:lnTo>
                    <a:lnTo>
                      <a:pt x="869" y="1014"/>
                    </a:lnTo>
                    <a:lnTo>
                      <a:pt x="867" y="1012"/>
                    </a:lnTo>
                    <a:lnTo>
                      <a:pt x="867" y="1011"/>
                    </a:lnTo>
                    <a:lnTo>
                      <a:pt x="866" y="1009"/>
                    </a:lnTo>
                    <a:lnTo>
                      <a:pt x="864" y="1007"/>
                    </a:lnTo>
                    <a:lnTo>
                      <a:pt x="860" y="1006"/>
                    </a:lnTo>
                    <a:lnTo>
                      <a:pt x="856" y="1006"/>
                    </a:lnTo>
                    <a:lnTo>
                      <a:pt x="855" y="1007"/>
                    </a:lnTo>
                    <a:lnTo>
                      <a:pt x="855" y="1014"/>
                    </a:lnTo>
                    <a:lnTo>
                      <a:pt x="856" y="1015"/>
                    </a:lnTo>
                    <a:lnTo>
                      <a:pt x="856" y="1019"/>
                    </a:lnTo>
                    <a:lnTo>
                      <a:pt x="855" y="1026"/>
                    </a:lnTo>
                    <a:lnTo>
                      <a:pt x="851" y="1032"/>
                    </a:lnTo>
                    <a:lnTo>
                      <a:pt x="846" y="1037"/>
                    </a:lnTo>
                    <a:lnTo>
                      <a:pt x="845" y="1045"/>
                    </a:lnTo>
                    <a:lnTo>
                      <a:pt x="845" y="1049"/>
                    </a:lnTo>
                    <a:lnTo>
                      <a:pt x="846" y="1051"/>
                    </a:lnTo>
                    <a:lnTo>
                      <a:pt x="851" y="1054"/>
                    </a:lnTo>
                    <a:lnTo>
                      <a:pt x="852" y="1055"/>
                    </a:lnTo>
                    <a:lnTo>
                      <a:pt x="855" y="1056"/>
                    </a:lnTo>
                    <a:lnTo>
                      <a:pt x="858" y="1060"/>
                    </a:lnTo>
                    <a:lnTo>
                      <a:pt x="858" y="1064"/>
                    </a:lnTo>
                    <a:lnTo>
                      <a:pt x="857" y="1064"/>
                    </a:lnTo>
                    <a:lnTo>
                      <a:pt x="861" y="1075"/>
                    </a:lnTo>
                    <a:lnTo>
                      <a:pt x="862" y="1078"/>
                    </a:lnTo>
                    <a:lnTo>
                      <a:pt x="869" y="1083"/>
                    </a:lnTo>
                    <a:lnTo>
                      <a:pt x="876" y="1086"/>
                    </a:lnTo>
                    <a:lnTo>
                      <a:pt x="884" y="1092"/>
                    </a:lnTo>
                    <a:lnTo>
                      <a:pt x="891" y="1095"/>
                    </a:lnTo>
                    <a:lnTo>
                      <a:pt x="896" y="1103"/>
                    </a:lnTo>
                    <a:lnTo>
                      <a:pt x="897" y="1112"/>
                    </a:lnTo>
                    <a:lnTo>
                      <a:pt x="897" y="1115"/>
                    </a:lnTo>
                    <a:lnTo>
                      <a:pt x="896" y="1117"/>
                    </a:lnTo>
                    <a:lnTo>
                      <a:pt x="896" y="1123"/>
                    </a:lnTo>
                    <a:lnTo>
                      <a:pt x="897" y="1125"/>
                    </a:lnTo>
                    <a:lnTo>
                      <a:pt x="901" y="1129"/>
                    </a:lnTo>
                    <a:lnTo>
                      <a:pt x="904" y="1134"/>
                    </a:lnTo>
                    <a:lnTo>
                      <a:pt x="905" y="1138"/>
                    </a:lnTo>
                    <a:lnTo>
                      <a:pt x="905" y="1141"/>
                    </a:lnTo>
                    <a:lnTo>
                      <a:pt x="906" y="1142"/>
                    </a:lnTo>
                    <a:lnTo>
                      <a:pt x="907" y="1146"/>
                    </a:lnTo>
                    <a:lnTo>
                      <a:pt x="902" y="1146"/>
                    </a:lnTo>
                    <a:lnTo>
                      <a:pt x="901" y="1147"/>
                    </a:lnTo>
                    <a:lnTo>
                      <a:pt x="900" y="1147"/>
                    </a:lnTo>
                    <a:lnTo>
                      <a:pt x="899" y="1148"/>
                    </a:lnTo>
                    <a:lnTo>
                      <a:pt x="897" y="1148"/>
                    </a:lnTo>
                    <a:lnTo>
                      <a:pt x="894" y="1144"/>
                    </a:lnTo>
                    <a:lnTo>
                      <a:pt x="892" y="1144"/>
                    </a:lnTo>
                    <a:lnTo>
                      <a:pt x="880" y="1137"/>
                    </a:lnTo>
                    <a:lnTo>
                      <a:pt x="871" y="1127"/>
                    </a:lnTo>
                    <a:lnTo>
                      <a:pt x="864" y="1114"/>
                    </a:lnTo>
                    <a:lnTo>
                      <a:pt x="860" y="1099"/>
                    </a:lnTo>
                    <a:lnTo>
                      <a:pt x="855" y="1084"/>
                    </a:lnTo>
                    <a:lnTo>
                      <a:pt x="852" y="1079"/>
                    </a:lnTo>
                    <a:lnTo>
                      <a:pt x="850" y="1073"/>
                    </a:lnTo>
                    <a:lnTo>
                      <a:pt x="846" y="1066"/>
                    </a:lnTo>
                    <a:lnTo>
                      <a:pt x="842" y="1064"/>
                    </a:lnTo>
                    <a:lnTo>
                      <a:pt x="840" y="1064"/>
                    </a:lnTo>
                    <a:lnTo>
                      <a:pt x="840" y="1065"/>
                    </a:lnTo>
                    <a:lnTo>
                      <a:pt x="838" y="1065"/>
                    </a:lnTo>
                    <a:lnTo>
                      <a:pt x="837" y="1064"/>
                    </a:lnTo>
                    <a:lnTo>
                      <a:pt x="837" y="1061"/>
                    </a:lnTo>
                    <a:lnTo>
                      <a:pt x="840" y="1046"/>
                    </a:lnTo>
                    <a:lnTo>
                      <a:pt x="841" y="1046"/>
                    </a:lnTo>
                    <a:lnTo>
                      <a:pt x="840" y="1045"/>
                    </a:lnTo>
                    <a:lnTo>
                      <a:pt x="840" y="1040"/>
                    </a:lnTo>
                    <a:lnTo>
                      <a:pt x="841" y="1036"/>
                    </a:lnTo>
                    <a:lnTo>
                      <a:pt x="841" y="1031"/>
                    </a:lnTo>
                    <a:lnTo>
                      <a:pt x="840" y="1019"/>
                    </a:lnTo>
                    <a:lnTo>
                      <a:pt x="832" y="998"/>
                    </a:lnTo>
                    <a:lnTo>
                      <a:pt x="831" y="988"/>
                    </a:lnTo>
                    <a:lnTo>
                      <a:pt x="830" y="988"/>
                    </a:lnTo>
                    <a:lnTo>
                      <a:pt x="828" y="987"/>
                    </a:lnTo>
                    <a:lnTo>
                      <a:pt x="828" y="985"/>
                    </a:lnTo>
                    <a:lnTo>
                      <a:pt x="830" y="982"/>
                    </a:lnTo>
                    <a:lnTo>
                      <a:pt x="830" y="973"/>
                    </a:lnTo>
                    <a:lnTo>
                      <a:pt x="828" y="971"/>
                    </a:lnTo>
                    <a:lnTo>
                      <a:pt x="827" y="970"/>
                    </a:lnTo>
                    <a:lnTo>
                      <a:pt x="826" y="970"/>
                    </a:lnTo>
                    <a:lnTo>
                      <a:pt x="823" y="968"/>
                    </a:lnTo>
                    <a:lnTo>
                      <a:pt x="822" y="967"/>
                    </a:lnTo>
                    <a:lnTo>
                      <a:pt x="822" y="966"/>
                    </a:lnTo>
                    <a:lnTo>
                      <a:pt x="821" y="963"/>
                    </a:lnTo>
                    <a:lnTo>
                      <a:pt x="820" y="962"/>
                    </a:lnTo>
                    <a:lnTo>
                      <a:pt x="815" y="968"/>
                    </a:lnTo>
                    <a:lnTo>
                      <a:pt x="811" y="975"/>
                    </a:lnTo>
                    <a:lnTo>
                      <a:pt x="806" y="980"/>
                    </a:lnTo>
                    <a:lnTo>
                      <a:pt x="798" y="981"/>
                    </a:lnTo>
                    <a:lnTo>
                      <a:pt x="796" y="981"/>
                    </a:lnTo>
                    <a:lnTo>
                      <a:pt x="793" y="980"/>
                    </a:lnTo>
                    <a:lnTo>
                      <a:pt x="793" y="978"/>
                    </a:lnTo>
                    <a:lnTo>
                      <a:pt x="792" y="976"/>
                    </a:lnTo>
                    <a:lnTo>
                      <a:pt x="792" y="967"/>
                    </a:lnTo>
                    <a:lnTo>
                      <a:pt x="793" y="964"/>
                    </a:lnTo>
                    <a:lnTo>
                      <a:pt x="793" y="957"/>
                    </a:lnTo>
                    <a:lnTo>
                      <a:pt x="792" y="956"/>
                    </a:lnTo>
                    <a:lnTo>
                      <a:pt x="792" y="954"/>
                    </a:lnTo>
                    <a:lnTo>
                      <a:pt x="791" y="953"/>
                    </a:lnTo>
                    <a:lnTo>
                      <a:pt x="786" y="942"/>
                    </a:lnTo>
                    <a:lnTo>
                      <a:pt x="779" y="932"/>
                    </a:lnTo>
                    <a:lnTo>
                      <a:pt x="776" y="928"/>
                    </a:lnTo>
                    <a:lnTo>
                      <a:pt x="772" y="925"/>
                    </a:lnTo>
                    <a:lnTo>
                      <a:pt x="768" y="922"/>
                    </a:lnTo>
                    <a:lnTo>
                      <a:pt x="766" y="918"/>
                    </a:lnTo>
                    <a:lnTo>
                      <a:pt x="763" y="910"/>
                    </a:lnTo>
                    <a:lnTo>
                      <a:pt x="763" y="905"/>
                    </a:lnTo>
                    <a:lnTo>
                      <a:pt x="762" y="902"/>
                    </a:lnTo>
                    <a:lnTo>
                      <a:pt x="761" y="899"/>
                    </a:lnTo>
                    <a:lnTo>
                      <a:pt x="758" y="897"/>
                    </a:lnTo>
                    <a:lnTo>
                      <a:pt x="747" y="893"/>
                    </a:lnTo>
                    <a:lnTo>
                      <a:pt x="744" y="900"/>
                    </a:lnTo>
                    <a:lnTo>
                      <a:pt x="741" y="905"/>
                    </a:lnTo>
                    <a:lnTo>
                      <a:pt x="733" y="908"/>
                    </a:lnTo>
                    <a:lnTo>
                      <a:pt x="723" y="908"/>
                    </a:lnTo>
                    <a:lnTo>
                      <a:pt x="720" y="907"/>
                    </a:lnTo>
                    <a:lnTo>
                      <a:pt x="718" y="904"/>
                    </a:lnTo>
                    <a:lnTo>
                      <a:pt x="715" y="903"/>
                    </a:lnTo>
                    <a:lnTo>
                      <a:pt x="714" y="905"/>
                    </a:lnTo>
                    <a:lnTo>
                      <a:pt x="712" y="908"/>
                    </a:lnTo>
                    <a:lnTo>
                      <a:pt x="704" y="912"/>
                    </a:lnTo>
                    <a:lnTo>
                      <a:pt x="703" y="913"/>
                    </a:lnTo>
                    <a:lnTo>
                      <a:pt x="702" y="918"/>
                    </a:lnTo>
                    <a:lnTo>
                      <a:pt x="702" y="922"/>
                    </a:lnTo>
                    <a:lnTo>
                      <a:pt x="700" y="924"/>
                    </a:lnTo>
                    <a:lnTo>
                      <a:pt x="698" y="927"/>
                    </a:lnTo>
                    <a:lnTo>
                      <a:pt x="689" y="933"/>
                    </a:lnTo>
                    <a:lnTo>
                      <a:pt x="680" y="938"/>
                    </a:lnTo>
                    <a:lnTo>
                      <a:pt x="673" y="943"/>
                    </a:lnTo>
                    <a:lnTo>
                      <a:pt x="649" y="967"/>
                    </a:lnTo>
                    <a:lnTo>
                      <a:pt x="648" y="970"/>
                    </a:lnTo>
                    <a:lnTo>
                      <a:pt x="645" y="972"/>
                    </a:lnTo>
                    <a:lnTo>
                      <a:pt x="643" y="973"/>
                    </a:lnTo>
                    <a:lnTo>
                      <a:pt x="640" y="976"/>
                    </a:lnTo>
                    <a:lnTo>
                      <a:pt x="639" y="976"/>
                    </a:lnTo>
                    <a:lnTo>
                      <a:pt x="635" y="977"/>
                    </a:lnTo>
                    <a:lnTo>
                      <a:pt x="633" y="978"/>
                    </a:lnTo>
                    <a:lnTo>
                      <a:pt x="629" y="980"/>
                    </a:lnTo>
                    <a:lnTo>
                      <a:pt x="626" y="981"/>
                    </a:lnTo>
                    <a:lnTo>
                      <a:pt x="623" y="985"/>
                    </a:lnTo>
                    <a:lnTo>
                      <a:pt x="623" y="993"/>
                    </a:lnTo>
                    <a:lnTo>
                      <a:pt x="624" y="997"/>
                    </a:lnTo>
                    <a:lnTo>
                      <a:pt x="625" y="1002"/>
                    </a:lnTo>
                    <a:lnTo>
                      <a:pt x="625" y="1006"/>
                    </a:lnTo>
                    <a:lnTo>
                      <a:pt x="624" y="1020"/>
                    </a:lnTo>
                    <a:lnTo>
                      <a:pt x="621" y="1031"/>
                    </a:lnTo>
                    <a:lnTo>
                      <a:pt x="623" y="1041"/>
                    </a:lnTo>
                    <a:lnTo>
                      <a:pt x="621" y="1042"/>
                    </a:lnTo>
                    <a:lnTo>
                      <a:pt x="621" y="1044"/>
                    </a:lnTo>
                    <a:lnTo>
                      <a:pt x="616" y="1044"/>
                    </a:lnTo>
                    <a:lnTo>
                      <a:pt x="614" y="1046"/>
                    </a:lnTo>
                    <a:lnTo>
                      <a:pt x="613" y="1049"/>
                    </a:lnTo>
                    <a:lnTo>
                      <a:pt x="611" y="1053"/>
                    </a:lnTo>
                    <a:lnTo>
                      <a:pt x="611" y="1055"/>
                    </a:lnTo>
                    <a:lnTo>
                      <a:pt x="609" y="1058"/>
                    </a:lnTo>
                    <a:lnTo>
                      <a:pt x="606" y="1059"/>
                    </a:lnTo>
                    <a:lnTo>
                      <a:pt x="605" y="1059"/>
                    </a:lnTo>
                    <a:lnTo>
                      <a:pt x="601" y="1063"/>
                    </a:lnTo>
                    <a:lnTo>
                      <a:pt x="599" y="1068"/>
                    </a:lnTo>
                    <a:lnTo>
                      <a:pt x="596" y="1070"/>
                    </a:lnTo>
                    <a:lnTo>
                      <a:pt x="591" y="1070"/>
                    </a:lnTo>
                    <a:lnTo>
                      <a:pt x="590" y="1068"/>
                    </a:lnTo>
                    <a:lnTo>
                      <a:pt x="590" y="1066"/>
                    </a:lnTo>
                    <a:lnTo>
                      <a:pt x="589" y="1066"/>
                    </a:lnTo>
                    <a:lnTo>
                      <a:pt x="586" y="1064"/>
                    </a:lnTo>
                    <a:lnTo>
                      <a:pt x="586" y="1063"/>
                    </a:lnTo>
                    <a:lnTo>
                      <a:pt x="581" y="1049"/>
                    </a:lnTo>
                    <a:lnTo>
                      <a:pt x="576" y="1036"/>
                    </a:lnTo>
                    <a:lnTo>
                      <a:pt x="569" y="1025"/>
                    </a:lnTo>
                    <a:lnTo>
                      <a:pt x="566" y="1022"/>
                    </a:lnTo>
                    <a:lnTo>
                      <a:pt x="565" y="1017"/>
                    </a:lnTo>
                    <a:lnTo>
                      <a:pt x="565" y="1014"/>
                    </a:lnTo>
                    <a:lnTo>
                      <a:pt x="562" y="1006"/>
                    </a:lnTo>
                    <a:lnTo>
                      <a:pt x="560" y="1002"/>
                    </a:lnTo>
                    <a:lnTo>
                      <a:pt x="559" y="1000"/>
                    </a:lnTo>
                    <a:lnTo>
                      <a:pt x="559" y="997"/>
                    </a:lnTo>
                    <a:lnTo>
                      <a:pt x="557" y="993"/>
                    </a:lnTo>
                    <a:lnTo>
                      <a:pt x="554" y="985"/>
                    </a:lnTo>
                    <a:lnTo>
                      <a:pt x="549" y="975"/>
                    </a:lnTo>
                    <a:lnTo>
                      <a:pt x="545" y="964"/>
                    </a:lnTo>
                    <a:lnTo>
                      <a:pt x="541" y="952"/>
                    </a:lnTo>
                    <a:lnTo>
                      <a:pt x="539" y="941"/>
                    </a:lnTo>
                    <a:lnTo>
                      <a:pt x="539" y="939"/>
                    </a:lnTo>
                    <a:lnTo>
                      <a:pt x="537" y="937"/>
                    </a:lnTo>
                    <a:lnTo>
                      <a:pt x="537" y="936"/>
                    </a:lnTo>
                    <a:lnTo>
                      <a:pt x="539" y="932"/>
                    </a:lnTo>
                    <a:lnTo>
                      <a:pt x="539" y="929"/>
                    </a:lnTo>
                    <a:lnTo>
                      <a:pt x="540" y="927"/>
                    </a:lnTo>
                    <a:lnTo>
                      <a:pt x="540" y="919"/>
                    </a:lnTo>
                    <a:lnTo>
                      <a:pt x="539" y="914"/>
                    </a:lnTo>
                    <a:lnTo>
                      <a:pt x="536" y="910"/>
                    </a:lnTo>
                    <a:lnTo>
                      <a:pt x="536" y="905"/>
                    </a:lnTo>
                    <a:lnTo>
                      <a:pt x="539" y="903"/>
                    </a:lnTo>
                    <a:lnTo>
                      <a:pt x="539" y="902"/>
                    </a:lnTo>
                    <a:lnTo>
                      <a:pt x="535" y="902"/>
                    </a:lnTo>
                    <a:lnTo>
                      <a:pt x="532" y="907"/>
                    </a:lnTo>
                    <a:lnTo>
                      <a:pt x="531" y="910"/>
                    </a:lnTo>
                    <a:lnTo>
                      <a:pt x="529" y="913"/>
                    </a:lnTo>
                    <a:lnTo>
                      <a:pt x="527" y="915"/>
                    </a:lnTo>
                    <a:lnTo>
                      <a:pt x="522" y="920"/>
                    </a:lnTo>
                    <a:lnTo>
                      <a:pt x="518" y="920"/>
                    </a:lnTo>
                    <a:lnTo>
                      <a:pt x="511" y="918"/>
                    </a:lnTo>
                    <a:lnTo>
                      <a:pt x="505" y="913"/>
                    </a:lnTo>
                    <a:lnTo>
                      <a:pt x="500" y="907"/>
                    </a:lnTo>
                    <a:lnTo>
                      <a:pt x="495" y="902"/>
                    </a:lnTo>
                    <a:lnTo>
                      <a:pt x="497" y="900"/>
                    </a:lnTo>
                    <a:lnTo>
                      <a:pt x="505" y="900"/>
                    </a:lnTo>
                    <a:lnTo>
                      <a:pt x="507" y="899"/>
                    </a:lnTo>
                    <a:lnTo>
                      <a:pt x="508" y="898"/>
                    </a:lnTo>
                    <a:lnTo>
                      <a:pt x="510" y="895"/>
                    </a:lnTo>
                    <a:lnTo>
                      <a:pt x="511" y="894"/>
                    </a:lnTo>
                    <a:lnTo>
                      <a:pt x="507" y="893"/>
                    </a:lnTo>
                    <a:lnTo>
                      <a:pt x="501" y="893"/>
                    </a:lnTo>
                    <a:lnTo>
                      <a:pt x="492" y="890"/>
                    </a:lnTo>
                    <a:lnTo>
                      <a:pt x="483" y="885"/>
                    </a:lnTo>
                    <a:lnTo>
                      <a:pt x="477" y="879"/>
                    </a:lnTo>
                    <a:lnTo>
                      <a:pt x="476" y="876"/>
                    </a:lnTo>
                    <a:lnTo>
                      <a:pt x="473" y="873"/>
                    </a:lnTo>
                    <a:lnTo>
                      <a:pt x="471" y="865"/>
                    </a:lnTo>
                    <a:lnTo>
                      <a:pt x="470" y="864"/>
                    </a:lnTo>
                    <a:lnTo>
                      <a:pt x="467" y="863"/>
                    </a:lnTo>
                    <a:lnTo>
                      <a:pt x="451" y="863"/>
                    </a:lnTo>
                    <a:lnTo>
                      <a:pt x="449" y="864"/>
                    </a:lnTo>
                    <a:lnTo>
                      <a:pt x="447" y="865"/>
                    </a:lnTo>
                    <a:lnTo>
                      <a:pt x="444" y="865"/>
                    </a:lnTo>
                    <a:lnTo>
                      <a:pt x="433" y="863"/>
                    </a:lnTo>
                    <a:lnTo>
                      <a:pt x="431" y="865"/>
                    </a:lnTo>
                    <a:lnTo>
                      <a:pt x="414" y="865"/>
                    </a:lnTo>
                    <a:lnTo>
                      <a:pt x="403" y="864"/>
                    </a:lnTo>
                    <a:lnTo>
                      <a:pt x="389" y="863"/>
                    </a:lnTo>
                    <a:lnTo>
                      <a:pt x="377" y="861"/>
                    </a:lnTo>
                    <a:lnTo>
                      <a:pt x="375" y="861"/>
                    </a:lnTo>
                    <a:lnTo>
                      <a:pt x="373" y="860"/>
                    </a:lnTo>
                    <a:lnTo>
                      <a:pt x="370" y="860"/>
                    </a:lnTo>
                    <a:lnTo>
                      <a:pt x="368" y="859"/>
                    </a:lnTo>
                    <a:lnTo>
                      <a:pt x="365" y="859"/>
                    </a:lnTo>
                    <a:lnTo>
                      <a:pt x="364" y="858"/>
                    </a:lnTo>
                    <a:lnTo>
                      <a:pt x="363" y="858"/>
                    </a:lnTo>
                    <a:lnTo>
                      <a:pt x="362" y="856"/>
                    </a:lnTo>
                    <a:lnTo>
                      <a:pt x="359" y="851"/>
                    </a:lnTo>
                    <a:lnTo>
                      <a:pt x="359" y="848"/>
                    </a:lnTo>
                    <a:lnTo>
                      <a:pt x="353" y="841"/>
                    </a:lnTo>
                    <a:lnTo>
                      <a:pt x="348" y="841"/>
                    </a:lnTo>
                    <a:lnTo>
                      <a:pt x="345" y="842"/>
                    </a:lnTo>
                    <a:lnTo>
                      <a:pt x="344" y="844"/>
                    </a:lnTo>
                    <a:lnTo>
                      <a:pt x="343" y="846"/>
                    </a:lnTo>
                    <a:lnTo>
                      <a:pt x="342" y="848"/>
                    </a:lnTo>
                    <a:lnTo>
                      <a:pt x="322" y="848"/>
                    </a:lnTo>
                    <a:lnTo>
                      <a:pt x="314" y="842"/>
                    </a:lnTo>
                    <a:lnTo>
                      <a:pt x="308" y="836"/>
                    </a:lnTo>
                    <a:lnTo>
                      <a:pt x="304" y="834"/>
                    </a:lnTo>
                    <a:lnTo>
                      <a:pt x="301" y="832"/>
                    </a:lnTo>
                    <a:lnTo>
                      <a:pt x="298" y="832"/>
                    </a:lnTo>
                    <a:lnTo>
                      <a:pt x="295" y="831"/>
                    </a:lnTo>
                    <a:lnTo>
                      <a:pt x="291" y="829"/>
                    </a:lnTo>
                    <a:lnTo>
                      <a:pt x="290" y="827"/>
                    </a:lnTo>
                    <a:lnTo>
                      <a:pt x="290" y="822"/>
                    </a:lnTo>
                    <a:lnTo>
                      <a:pt x="280" y="807"/>
                    </a:lnTo>
                    <a:lnTo>
                      <a:pt x="273" y="802"/>
                    </a:lnTo>
                    <a:lnTo>
                      <a:pt x="265" y="800"/>
                    </a:lnTo>
                    <a:lnTo>
                      <a:pt x="263" y="800"/>
                    </a:lnTo>
                    <a:lnTo>
                      <a:pt x="260" y="802"/>
                    </a:lnTo>
                    <a:lnTo>
                      <a:pt x="256" y="810"/>
                    </a:lnTo>
                    <a:lnTo>
                      <a:pt x="256" y="819"/>
                    </a:lnTo>
                    <a:lnTo>
                      <a:pt x="258" y="822"/>
                    </a:lnTo>
                    <a:lnTo>
                      <a:pt x="261" y="831"/>
                    </a:lnTo>
                    <a:lnTo>
                      <a:pt x="266" y="840"/>
                    </a:lnTo>
                    <a:lnTo>
                      <a:pt x="274" y="848"/>
                    </a:lnTo>
                    <a:lnTo>
                      <a:pt x="281" y="851"/>
                    </a:lnTo>
                    <a:lnTo>
                      <a:pt x="281" y="855"/>
                    </a:lnTo>
                    <a:lnTo>
                      <a:pt x="283" y="856"/>
                    </a:lnTo>
                    <a:lnTo>
                      <a:pt x="283" y="859"/>
                    </a:lnTo>
                    <a:lnTo>
                      <a:pt x="284" y="861"/>
                    </a:lnTo>
                    <a:lnTo>
                      <a:pt x="286" y="860"/>
                    </a:lnTo>
                    <a:lnTo>
                      <a:pt x="288" y="859"/>
                    </a:lnTo>
                    <a:lnTo>
                      <a:pt x="289" y="856"/>
                    </a:lnTo>
                    <a:lnTo>
                      <a:pt x="291" y="854"/>
                    </a:lnTo>
                    <a:lnTo>
                      <a:pt x="293" y="856"/>
                    </a:lnTo>
                    <a:lnTo>
                      <a:pt x="293" y="863"/>
                    </a:lnTo>
                    <a:lnTo>
                      <a:pt x="291" y="865"/>
                    </a:lnTo>
                    <a:lnTo>
                      <a:pt x="289" y="868"/>
                    </a:lnTo>
                    <a:lnTo>
                      <a:pt x="289" y="871"/>
                    </a:lnTo>
                    <a:lnTo>
                      <a:pt x="291" y="876"/>
                    </a:lnTo>
                    <a:lnTo>
                      <a:pt x="296" y="879"/>
                    </a:lnTo>
                    <a:lnTo>
                      <a:pt x="300" y="879"/>
                    </a:lnTo>
                    <a:lnTo>
                      <a:pt x="304" y="880"/>
                    </a:lnTo>
                    <a:lnTo>
                      <a:pt x="306" y="880"/>
                    </a:lnTo>
                    <a:lnTo>
                      <a:pt x="320" y="879"/>
                    </a:lnTo>
                    <a:lnTo>
                      <a:pt x="329" y="874"/>
                    </a:lnTo>
                    <a:lnTo>
                      <a:pt x="337" y="868"/>
                    </a:lnTo>
                    <a:lnTo>
                      <a:pt x="343" y="860"/>
                    </a:lnTo>
                    <a:lnTo>
                      <a:pt x="350" y="853"/>
                    </a:lnTo>
                    <a:lnTo>
                      <a:pt x="350" y="868"/>
                    </a:lnTo>
                    <a:lnTo>
                      <a:pt x="357" y="876"/>
                    </a:lnTo>
                    <a:lnTo>
                      <a:pt x="364" y="881"/>
                    </a:lnTo>
                    <a:lnTo>
                      <a:pt x="375" y="885"/>
                    </a:lnTo>
                    <a:lnTo>
                      <a:pt x="378" y="886"/>
                    </a:lnTo>
                    <a:lnTo>
                      <a:pt x="380" y="892"/>
                    </a:lnTo>
                    <a:lnTo>
                      <a:pt x="382" y="893"/>
                    </a:lnTo>
                    <a:lnTo>
                      <a:pt x="383" y="895"/>
                    </a:lnTo>
                    <a:lnTo>
                      <a:pt x="383" y="894"/>
                    </a:lnTo>
                    <a:lnTo>
                      <a:pt x="384" y="895"/>
                    </a:lnTo>
                    <a:lnTo>
                      <a:pt x="387" y="897"/>
                    </a:lnTo>
                    <a:lnTo>
                      <a:pt x="388" y="898"/>
                    </a:lnTo>
                    <a:lnTo>
                      <a:pt x="391" y="899"/>
                    </a:lnTo>
                    <a:lnTo>
                      <a:pt x="391" y="900"/>
                    </a:lnTo>
                    <a:lnTo>
                      <a:pt x="389" y="907"/>
                    </a:lnTo>
                    <a:lnTo>
                      <a:pt x="385" y="912"/>
                    </a:lnTo>
                    <a:lnTo>
                      <a:pt x="380" y="917"/>
                    </a:lnTo>
                    <a:lnTo>
                      <a:pt x="379" y="923"/>
                    </a:lnTo>
                    <a:lnTo>
                      <a:pt x="375" y="923"/>
                    </a:lnTo>
                    <a:lnTo>
                      <a:pt x="372" y="924"/>
                    </a:lnTo>
                    <a:lnTo>
                      <a:pt x="367" y="929"/>
                    </a:lnTo>
                    <a:lnTo>
                      <a:pt x="367" y="932"/>
                    </a:lnTo>
                    <a:lnTo>
                      <a:pt x="365" y="934"/>
                    </a:lnTo>
                    <a:lnTo>
                      <a:pt x="365" y="938"/>
                    </a:lnTo>
                    <a:lnTo>
                      <a:pt x="364" y="939"/>
                    </a:lnTo>
                    <a:lnTo>
                      <a:pt x="363" y="942"/>
                    </a:lnTo>
                    <a:lnTo>
                      <a:pt x="359" y="942"/>
                    </a:lnTo>
                    <a:lnTo>
                      <a:pt x="357" y="944"/>
                    </a:lnTo>
                    <a:lnTo>
                      <a:pt x="355" y="947"/>
                    </a:lnTo>
                    <a:lnTo>
                      <a:pt x="354" y="948"/>
                    </a:lnTo>
                    <a:lnTo>
                      <a:pt x="352" y="953"/>
                    </a:lnTo>
                    <a:lnTo>
                      <a:pt x="347" y="953"/>
                    </a:lnTo>
                    <a:lnTo>
                      <a:pt x="342" y="958"/>
                    </a:lnTo>
                    <a:lnTo>
                      <a:pt x="340" y="961"/>
                    </a:lnTo>
                    <a:lnTo>
                      <a:pt x="338" y="963"/>
                    </a:lnTo>
                    <a:lnTo>
                      <a:pt x="338" y="966"/>
                    </a:lnTo>
                    <a:lnTo>
                      <a:pt x="330" y="967"/>
                    </a:lnTo>
                    <a:lnTo>
                      <a:pt x="320" y="970"/>
                    </a:lnTo>
                    <a:lnTo>
                      <a:pt x="311" y="972"/>
                    </a:lnTo>
                    <a:lnTo>
                      <a:pt x="304" y="976"/>
                    </a:lnTo>
                    <a:lnTo>
                      <a:pt x="301" y="981"/>
                    </a:lnTo>
                    <a:lnTo>
                      <a:pt x="303" y="983"/>
                    </a:lnTo>
                    <a:lnTo>
                      <a:pt x="304" y="985"/>
                    </a:lnTo>
                    <a:lnTo>
                      <a:pt x="271" y="995"/>
                    </a:lnTo>
                    <a:lnTo>
                      <a:pt x="266" y="997"/>
                    </a:lnTo>
                    <a:lnTo>
                      <a:pt x="259" y="1002"/>
                    </a:lnTo>
                    <a:lnTo>
                      <a:pt x="251" y="1006"/>
                    </a:lnTo>
                    <a:lnTo>
                      <a:pt x="245" y="1010"/>
                    </a:lnTo>
                    <a:lnTo>
                      <a:pt x="232" y="1010"/>
                    </a:lnTo>
                    <a:lnTo>
                      <a:pt x="229" y="1012"/>
                    </a:lnTo>
                    <a:lnTo>
                      <a:pt x="226" y="1015"/>
                    </a:lnTo>
                    <a:lnTo>
                      <a:pt x="221" y="1017"/>
                    </a:lnTo>
                    <a:lnTo>
                      <a:pt x="216" y="1017"/>
                    </a:lnTo>
                    <a:lnTo>
                      <a:pt x="214" y="1019"/>
                    </a:lnTo>
                    <a:lnTo>
                      <a:pt x="212" y="1019"/>
                    </a:lnTo>
                    <a:lnTo>
                      <a:pt x="202" y="1014"/>
                    </a:lnTo>
                    <a:lnTo>
                      <a:pt x="201" y="1014"/>
                    </a:lnTo>
                    <a:lnTo>
                      <a:pt x="202" y="1012"/>
                    </a:lnTo>
                    <a:lnTo>
                      <a:pt x="202" y="1011"/>
                    </a:lnTo>
                    <a:lnTo>
                      <a:pt x="196" y="998"/>
                    </a:lnTo>
                    <a:lnTo>
                      <a:pt x="194" y="988"/>
                    </a:lnTo>
                    <a:lnTo>
                      <a:pt x="191" y="986"/>
                    </a:lnTo>
                    <a:lnTo>
                      <a:pt x="191" y="980"/>
                    </a:lnTo>
                    <a:lnTo>
                      <a:pt x="192" y="977"/>
                    </a:lnTo>
                    <a:lnTo>
                      <a:pt x="192" y="968"/>
                    </a:lnTo>
                    <a:lnTo>
                      <a:pt x="191" y="966"/>
                    </a:lnTo>
                    <a:lnTo>
                      <a:pt x="189" y="963"/>
                    </a:lnTo>
                    <a:lnTo>
                      <a:pt x="186" y="962"/>
                    </a:lnTo>
                    <a:lnTo>
                      <a:pt x="178" y="954"/>
                    </a:lnTo>
                    <a:lnTo>
                      <a:pt x="173" y="947"/>
                    </a:lnTo>
                    <a:lnTo>
                      <a:pt x="168" y="938"/>
                    </a:lnTo>
                    <a:lnTo>
                      <a:pt x="167" y="931"/>
                    </a:lnTo>
                    <a:lnTo>
                      <a:pt x="156" y="925"/>
                    </a:lnTo>
                    <a:lnTo>
                      <a:pt x="151" y="917"/>
                    </a:lnTo>
                    <a:lnTo>
                      <a:pt x="150" y="903"/>
                    </a:lnTo>
                    <a:lnTo>
                      <a:pt x="150" y="899"/>
                    </a:lnTo>
                    <a:lnTo>
                      <a:pt x="148" y="895"/>
                    </a:lnTo>
                    <a:lnTo>
                      <a:pt x="145" y="888"/>
                    </a:lnTo>
                    <a:lnTo>
                      <a:pt x="143" y="884"/>
                    </a:lnTo>
                    <a:lnTo>
                      <a:pt x="141" y="883"/>
                    </a:lnTo>
                    <a:lnTo>
                      <a:pt x="136" y="878"/>
                    </a:lnTo>
                    <a:lnTo>
                      <a:pt x="131" y="878"/>
                    </a:lnTo>
                    <a:lnTo>
                      <a:pt x="130" y="876"/>
                    </a:lnTo>
                    <a:lnTo>
                      <a:pt x="128" y="874"/>
                    </a:lnTo>
                    <a:lnTo>
                      <a:pt x="128" y="869"/>
                    </a:lnTo>
                    <a:lnTo>
                      <a:pt x="127" y="868"/>
                    </a:lnTo>
                    <a:lnTo>
                      <a:pt x="127" y="865"/>
                    </a:lnTo>
                    <a:lnTo>
                      <a:pt x="126" y="861"/>
                    </a:lnTo>
                    <a:lnTo>
                      <a:pt x="121" y="856"/>
                    </a:lnTo>
                    <a:lnTo>
                      <a:pt x="108" y="836"/>
                    </a:lnTo>
                    <a:lnTo>
                      <a:pt x="107" y="835"/>
                    </a:lnTo>
                    <a:lnTo>
                      <a:pt x="106" y="832"/>
                    </a:lnTo>
                    <a:lnTo>
                      <a:pt x="101" y="827"/>
                    </a:lnTo>
                    <a:lnTo>
                      <a:pt x="101" y="824"/>
                    </a:lnTo>
                    <a:lnTo>
                      <a:pt x="102" y="820"/>
                    </a:lnTo>
                    <a:lnTo>
                      <a:pt x="102" y="816"/>
                    </a:lnTo>
                    <a:lnTo>
                      <a:pt x="103" y="812"/>
                    </a:lnTo>
                    <a:lnTo>
                      <a:pt x="103" y="809"/>
                    </a:lnTo>
                    <a:lnTo>
                      <a:pt x="94" y="787"/>
                    </a:lnTo>
                    <a:lnTo>
                      <a:pt x="94" y="786"/>
                    </a:lnTo>
                    <a:lnTo>
                      <a:pt x="97" y="783"/>
                    </a:lnTo>
                    <a:lnTo>
                      <a:pt x="98" y="783"/>
                    </a:lnTo>
                    <a:lnTo>
                      <a:pt x="98" y="782"/>
                    </a:lnTo>
                    <a:lnTo>
                      <a:pt x="102" y="771"/>
                    </a:lnTo>
                    <a:lnTo>
                      <a:pt x="104" y="761"/>
                    </a:lnTo>
                    <a:lnTo>
                      <a:pt x="107" y="756"/>
                    </a:lnTo>
                    <a:lnTo>
                      <a:pt x="111" y="751"/>
                    </a:lnTo>
                    <a:lnTo>
                      <a:pt x="114" y="747"/>
                    </a:lnTo>
                    <a:lnTo>
                      <a:pt x="116" y="741"/>
                    </a:lnTo>
                    <a:lnTo>
                      <a:pt x="116" y="736"/>
                    </a:lnTo>
                    <a:lnTo>
                      <a:pt x="114" y="732"/>
                    </a:lnTo>
                    <a:lnTo>
                      <a:pt x="113" y="727"/>
                    </a:lnTo>
                    <a:lnTo>
                      <a:pt x="113" y="722"/>
                    </a:lnTo>
                    <a:lnTo>
                      <a:pt x="114" y="720"/>
                    </a:lnTo>
                    <a:lnTo>
                      <a:pt x="116" y="720"/>
                    </a:lnTo>
                    <a:lnTo>
                      <a:pt x="116" y="715"/>
                    </a:lnTo>
                    <a:lnTo>
                      <a:pt x="114" y="717"/>
                    </a:lnTo>
                    <a:lnTo>
                      <a:pt x="112" y="718"/>
                    </a:lnTo>
                    <a:lnTo>
                      <a:pt x="111" y="719"/>
                    </a:lnTo>
                    <a:lnTo>
                      <a:pt x="104" y="719"/>
                    </a:lnTo>
                    <a:lnTo>
                      <a:pt x="102" y="718"/>
                    </a:lnTo>
                    <a:lnTo>
                      <a:pt x="101" y="715"/>
                    </a:lnTo>
                    <a:lnTo>
                      <a:pt x="96" y="719"/>
                    </a:lnTo>
                    <a:lnTo>
                      <a:pt x="92" y="722"/>
                    </a:lnTo>
                    <a:lnTo>
                      <a:pt x="87" y="724"/>
                    </a:lnTo>
                    <a:lnTo>
                      <a:pt x="79" y="726"/>
                    </a:lnTo>
                    <a:lnTo>
                      <a:pt x="74" y="724"/>
                    </a:lnTo>
                    <a:lnTo>
                      <a:pt x="69" y="720"/>
                    </a:lnTo>
                    <a:lnTo>
                      <a:pt x="66" y="717"/>
                    </a:lnTo>
                    <a:lnTo>
                      <a:pt x="59" y="715"/>
                    </a:lnTo>
                    <a:lnTo>
                      <a:pt x="57" y="715"/>
                    </a:lnTo>
                    <a:lnTo>
                      <a:pt x="54" y="717"/>
                    </a:lnTo>
                    <a:lnTo>
                      <a:pt x="53" y="719"/>
                    </a:lnTo>
                    <a:lnTo>
                      <a:pt x="50" y="722"/>
                    </a:lnTo>
                    <a:lnTo>
                      <a:pt x="49" y="724"/>
                    </a:lnTo>
                    <a:lnTo>
                      <a:pt x="48" y="726"/>
                    </a:lnTo>
                    <a:lnTo>
                      <a:pt x="45" y="726"/>
                    </a:lnTo>
                    <a:lnTo>
                      <a:pt x="40" y="724"/>
                    </a:lnTo>
                    <a:lnTo>
                      <a:pt x="35" y="720"/>
                    </a:lnTo>
                    <a:lnTo>
                      <a:pt x="30" y="718"/>
                    </a:lnTo>
                    <a:lnTo>
                      <a:pt x="22" y="718"/>
                    </a:lnTo>
                    <a:lnTo>
                      <a:pt x="24" y="715"/>
                    </a:lnTo>
                    <a:lnTo>
                      <a:pt x="23" y="714"/>
                    </a:lnTo>
                    <a:lnTo>
                      <a:pt x="20" y="713"/>
                    </a:lnTo>
                    <a:lnTo>
                      <a:pt x="18" y="710"/>
                    </a:lnTo>
                    <a:lnTo>
                      <a:pt x="15" y="709"/>
                    </a:lnTo>
                    <a:lnTo>
                      <a:pt x="13" y="704"/>
                    </a:lnTo>
                    <a:lnTo>
                      <a:pt x="14" y="703"/>
                    </a:lnTo>
                    <a:lnTo>
                      <a:pt x="12" y="700"/>
                    </a:lnTo>
                    <a:lnTo>
                      <a:pt x="8" y="698"/>
                    </a:lnTo>
                    <a:lnTo>
                      <a:pt x="0" y="695"/>
                    </a:lnTo>
                    <a:lnTo>
                      <a:pt x="4" y="692"/>
                    </a:lnTo>
                    <a:lnTo>
                      <a:pt x="7" y="690"/>
                    </a:lnTo>
                    <a:lnTo>
                      <a:pt x="8" y="689"/>
                    </a:lnTo>
                    <a:lnTo>
                      <a:pt x="9" y="687"/>
                    </a:lnTo>
                    <a:lnTo>
                      <a:pt x="9" y="679"/>
                    </a:lnTo>
                    <a:lnTo>
                      <a:pt x="4" y="679"/>
                    </a:lnTo>
                    <a:lnTo>
                      <a:pt x="2" y="678"/>
                    </a:lnTo>
                    <a:lnTo>
                      <a:pt x="2" y="676"/>
                    </a:lnTo>
                    <a:lnTo>
                      <a:pt x="4" y="671"/>
                    </a:lnTo>
                    <a:lnTo>
                      <a:pt x="9" y="668"/>
                    </a:lnTo>
                    <a:lnTo>
                      <a:pt x="27" y="665"/>
                    </a:lnTo>
                    <a:lnTo>
                      <a:pt x="34" y="664"/>
                    </a:lnTo>
                    <a:lnTo>
                      <a:pt x="39" y="663"/>
                    </a:lnTo>
                    <a:lnTo>
                      <a:pt x="37" y="660"/>
                    </a:lnTo>
                    <a:lnTo>
                      <a:pt x="35" y="660"/>
                    </a:lnTo>
                    <a:lnTo>
                      <a:pt x="35" y="658"/>
                    </a:lnTo>
                    <a:lnTo>
                      <a:pt x="38" y="656"/>
                    </a:lnTo>
                    <a:lnTo>
                      <a:pt x="62" y="656"/>
                    </a:lnTo>
                    <a:lnTo>
                      <a:pt x="64" y="654"/>
                    </a:lnTo>
                    <a:lnTo>
                      <a:pt x="68" y="653"/>
                    </a:lnTo>
                    <a:lnTo>
                      <a:pt x="72" y="650"/>
                    </a:lnTo>
                    <a:lnTo>
                      <a:pt x="74" y="648"/>
                    </a:lnTo>
                    <a:lnTo>
                      <a:pt x="81" y="646"/>
                    </a:lnTo>
                    <a:lnTo>
                      <a:pt x="89" y="645"/>
                    </a:lnTo>
                    <a:lnTo>
                      <a:pt x="98" y="645"/>
                    </a:lnTo>
                    <a:lnTo>
                      <a:pt x="104" y="646"/>
                    </a:lnTo>
                    <a:lnTo>
                      <a:pt x="112" y="649"/>
                    </a:lnTo>
                    <a:lnTo>
                      <a:pt x="118" y="650"/>
                    </a:lnTo>
                    <a:lnTo>
                      <a:pt x="121" y="654"/>
                    </a:lnTo>
                    <a:lnTo>
                      <a:pt x="127" y="656"/>
                    </a:lnTo>
                    <a:lnTo>
                      <a:pt x="133" y="658"/>
                    </a:lnTo>
                    <a:lnTo>
                      <a:pt x="138" y="659"/>
                    </a:lnTo>
                    <a:lnTo>
                      <a:pt x="162" y="659"/>
                    </a:lnTo>
                    <a:lnTo>
                      <a:pt x="168" y="658"/>
                    </a:lnTo>
                    <a:lnTo>
                      <a:pt x="175" y="653"/>
                    </a:lnTo>
                    <a:lnTo>
                      <a:pt x="181" y="649"/>
                    </a:lnTo>
                    <a:lnTo>
                      <a:pt x="190" y="648"/>
                    </a:lnTo>
                    <a:lnTo>
                      <a:pt x="195" y="648"/>
                    </a:lnTo>
                    <a:lnTo>
                      <a:pt x="200" y="650"/>
                    </a:lnTo>
                    <a:lnTo>
                      <a:pt x="202" y="653"/>
                    </a:lnTo>
                    <a:lnTo>
                      <a:pt x="202" y="655"/>
                    </a:lnTo>
                    <a:lnTo>
                      <a:pt x="205" y="660"/>
                    </a:lnTo>
                    <a:lnTo>
                      <a:pt x="206" y="664"/>
                    </a:lnTo>
                    <a:lnTo>
                      <a:pt x="209" y="666"/>
                    </a:lnTo>
                    <a:lnTo>
                      <a:pt x="214" y="669"/>
                    </a:lnTo>
                    <a:lnTo>
                      <a:pt x="215" y="670"/>
                    </a:lnTo>
                    <a:lnTo>
                      <a:pt x="216" y="670"/>
                    </a:lnTo>
                    <a:lnTo>
                      <a:pt x="221" y="674"/>
                    </a:lnTo>
                    <a:lnTo>
                      <a:pt x="225" y="679"/>
                    </a:lnTo>
                    <a:lnTo>
                      <a:pt x="230" y="683"/>
                    </a:lnTo>
                    <a:lnTo>
                      <a:pt x="236" y="685"/>
                    </a:lnTo>
                    <a:lnTo>
                      <a:pt x="240" y="685"/>
                    </a:lnTo>
                    <a:lnTo>
                      <a:pt x="242" y="684"/>
                    </a:lnTo>
                    <a:lnTo>
                      <a:pt x="244" y="681"/>
                    </a:lnTo>
                    <a:lnTo>
                      <a:pt x="249" y="676"/>
                    </a:lnTo>
                    <a:lnTo>
                      <a:pt x="251" y="675"/>
                    </a:lnTo>
                    <a:lnTo>
                      <a:pt x="252" y="675"/>
                    </a:lnTo>
                    <a:lnTo>
                      <a:pt x="254" y="674"/>
                    </a:lnTo>
                    <a:lnTo>
                      <a:pt x="256" y="674"/>
                    </a:lnTo>
                    <a:lnTo>
                      <a:pt x="258" y="676"/>
                    </a:lnTo>
                    <a:lnTo>
                      <a:pt x="258" y="678"/>
                    </a:lnTo>
                    <a:lnTo>
                      <a:pt x="259" y="680"/>
                    </a:lnTo>
                    <a:lnTo>
                      <a:pt x="260" y="681"/>
                    </a:lnTo>
                    <a:lnTo>
                      <a:pt x="260" y="687"/>
                    </a:lnTo>
                    <a:lnTo>
                      <a:pt x="265" y="692"/>
                    </a:lnTo>
                    <a:lnTo>
                      <a:pt x="266" y="694"/>
                    </a:lnTo>
                    <a:lnTo>
                      <a:pt x="266" y="702"/>
                    </a:lnTo>
                    <a:lnTo>
                      <a:pt x="269" y="707"/>
                    </a:lnTo>
                    <a:lnTo>
                      <a:pt x="279" y="707"/>
                    </a:lnTo>
                    <a:lnTo>
                      <a:pt x="281" y="708"/>
                    </a:lnTo>
                    <a:lnTo>
                      <a:pt x="283" y="710"/>
                    </a:lnTo>
                    <a:lnTo>
                      <a:pt x="284" y="712"/>
                    </a:lnTo>
                    <a:lnTo>
                      <a:pt x="285" y="714"/>
                    </a:lnTo>
                    <a:lnTo>
                      <a:pt x="290" y="717"/>
                    </a:lnTo>
                    <a:lnTo>
                      <a:pt x="304" y="717"/>
                    </a:lnTo>
                    <a:lnTo>
                      <a:pt x="315" y="715"/>
                    </a:lnTo>
                    <a:lnTo>
                      <a:pt x="324" y="714"/>
                    </a:lnTo>
                    <a:lnTo>
                      <a:pt x="324" y="707"/>
                    </a:lnTo>
                    <a:lnTo>
                      <a:pt x="319" y="702"/>
                    </a:lnTo>
                    <a:lnTo>
                      <a:pt x="319" y="697"/>
                    </a:lnTo>
                    <a:lnTo>
                      <a:pt x="322" y="694"/>
                    </a:lnTo>
                    <a:lnTo>
                      <a:pt x="323" y="692"/>
                    </a:lnTo>
                    <a:lnTo>
                      <a:pt x="323" y="689"/>
                    </a:lnTo>
                    <a:lnTo>
                      <a:pt x="322" y="684"/>
                    </a:lnTo>
                    <a:lnTo>
                      <a:pt x="320" y="680"/>
                    </a:lnTo>
                    <a:lnTo>
                      <a:pt x="316" y="676"/>
                    </a:lnTo>
                    <a:lnTo>
                      <a:pt x="313" y="674"/>
                    </a:lnTo>
                    <a:lnTo>
                      <a:pt x="308" y="673"/>
                    </a:lnTo>
                    <a:lnTo>
                      <a:pt x="309" y="668"/>
                    </a:lnTo>
                    <a:lnTo>
                      <a:pt x="314" y="663"/>
                    </a:lnTo>
                    <a:lnTo>
                      <a:pt x="316" y="661"/>
                    </a:lnTo>
                    <a:lnTo>
                      <a:pt x="328" y="661"/>
                    </a:lnTo>
                    <a:lnTo>
                      <a:pt x="327" y="659"/>
                    </a:lnTo>
                    <a:lnTo>
                      <a:pt x="325" y="655"/>
                    </a:lnTo>
                    <a:lnTo>
                      <a:pt x="323" y="650"/>
                    </a:lnTo>
                    <a:lnTo>
                      <a:pt x="322" y="646"/>
                    </a:lnTo>
                    <a:lnTo>
                      <a:pt x="319" y="646"/>
                    </a:lnTo>
                    <a:lnTo>
                      <a:pt x="316" y="648"/>
                    </a:lnTo>
                    <a:lnTo>
                      <a:pt x="314" y="650"/>
                    </a:lnTo>
                    <a:lnTo>
                      <a:pt x="310" y="651"/>
                    </a:lnTo>
                    <a:lnTo>
                      <a:pt x="308" y="653"/>
                    </a:lnTo>
                    <a:lnTo>
                      <a:pt x="306" y="642"/>
                    </a:lnTo>
                    <a:lnTo>
                      <a:pt x="301" y="634"/>
                    </a:lnTo>
                    <a:lnTo>
                      <a:pt x="295" y="626"/>
                    </a:lnTo>
                    <a:lnTo>
                      <a:pt x="289" y="617"/>
                    </a:lnTo>
                    <a:lnTo>
                      <a:pt x="288" y="616"/>
                    </a:lnTo>
                    <a:lnTo>
                      <a:pt x="285" y="615"/>
                    </a:lnTo>
                    <a:lnTo>
                      <a:pt x="280" y="610"/>
                    </a:lnTo>
                    <a:lnTo>
                      <a:pt x="280" y="606"/>
                    </a:lnTo>
                    <a:lnTo>
                      <a:pt x="284" y="605"/>
                    </a:lnTo>
                    <a:lnTo>
                      <a:pt x="290" y="601"/>
                    </a:lnTo>
                    <a:lnTo>
                      <a:pt x="299" y="597"/>
                    </a:lnTo>
                    <a:lnTo>
                      <a:pt x="308" y="596"/>
                    </a:lnTo>
                    <a:lnTo>
                      <a:pt x="315" y="597"/>
                    </a:lnTo>
                    <a:lnTo>
                      <a:pt x="323" y="597"/>
                    </a:lnTo>
                    <a:lnTo>
                      <a:pt x="329" y="595"/>
                    </a:lnTo>
                    <a:lnTo>
                      <a:pt x="328" y="592"/>
                    </a:lnTo>
                    <a:lnTo>
                      <a:pt x="325" y="590"/>
                    </a:lnTo>
                    <a:lnTo>
                      <a:pt x="325" y="583"/>
                    </a:lnTo>
                    <a:lnTo>
                      <a:pt x="328" y="582"/>
                    </a:lnTo>
                    <a:lnTo>
                      <a:pt x="328" y="585"/>
                    </a:lnTo>
                    <a:lnTo>
                      <a:pt x="329" y="585"/>
                    </a:lnTo>
                    <a:lnTo>
                      <a:pt x="329" y="586"/>
                    </a:lnTo>
                    <a:lnTo>
                      <a:pt x="330" y="587"/>
                    </a:lnTo>
                    <a:lnTo>
                      <a:pt x="334" y="588"/>
                    </a:lnTo>
                    <a:lnTo>
                      <a:pt x="337" y="590"/>
                    </a:lnTo>
                    <a:lnTo>
                      <a:pt x="338" y="590"/>
                    </a:lnTo>
                    <a:lnTo>
                      <a:pt x="342" y="587"/>
                    </a:lnTo>
                    <a:lnTo>
                      <a:pt x="342" y="586"/>
                    </a:lnTo>
                    <a:lnTo>
                      <a:pt x="344" y="583"/>
                    </a:lnTo>
                    <a:lnTo>
                      <a:pt x="347" y="583"/>
                    </a:lnTo>
                    <a:lnTo>
                      <a:pt x="348" y="582"/>
                    </a:lnTo>
                    <a:lnTo>
                      <a:pt x="349" y="582"/>
                    </a:lnTo>
                    <a:lnTo>
                      <a:pt x="350" y="583"/>
                    </a:lnTo>
                    <a:lnTo>
                      <a:pt x="352" y="582"/>
                    </a:lnTo>
                    <a:lnTo>
                      <a:pt x="353" y="583"/>
                    </a:lnTo>
                    <a:lnTo>
                      <a:pt x="355" y="585"/>
                    </a:lnTo>
                    <a:lnTo>
                      <a:pt x="358" y="583"/>
                    </a:lnTo>
                    <a:lnTo>
                      <a:pt x="359" y="582"/>
                    </a:lnTo>
                    <a:lnTo>
                      <a:pt x="362" y="582"/>
                    </a:lnTo>
                    <a:lnTo>
                      <a:pt x="363" y="581"/>
                    </a:lnTo>
                    <a:lnTo>
                      <a:pt x="365" y="582"/>
                    </a:lnTo>
                    <a:lnTo>
                      <a:pt x="367" y="583"/>
                    </a:lnTo>
                    <a:lnTo>
                      <a:pt x="367" y="587"/>
                    </a:lnTo>
                    <a:lnTo>
                      <a:pt x="368" y="587"/>
                    </a:lnTo>
                    <a:lnTo>
                      <a:pt x="369" y="588"/>
                    </a:lnTo>
                    <a:lnTo>
                      <a:pt x="373" y="588"/>
                    </a:lnTo>
                    <a:lnTo>
                      <a:pt x="375" y="590"/>
                    </a:lnTo>
                    <a:lnTo>
                      <a:pt x="375" y="591"/>
                    </a:lnTo>
                    <a:lnTo>
                      <a:pt x="379" y="591"/>
                    </a:lnTo>
                    <a:lnTo>
                      <a:pt x="380" y="590"/>
                    </a:lnTo>
                    <a:lnTo>
                      <a:pt x="382" y="587"/>
                    </a:lnTo>
                    <a:lnTo>
                      <a:pt x="383" y="586"/>
                    </a:lnTo>
                    <a:lnTo>
                      <a:pt x="385" y="588"/>
                    </a:lnTo>
                    <a:lnTo>
                      <a:pt x="389" y="590"/>
                    </a:lnTo>
                    <a:lnTo>
                      <a:pt x="392" y="588"/>
                    </a:lnTo>
                    <a:lnTo>
                      <a:pt x="393" y="587"/>
                    </a:lnTo>
                    <a:lnTo>
                      <a:pt x="397" y="587"/>
                    </a:lnTo>
                    <a:lnTo>
                      <a:pt x="398" y="580"/>
                    </a:lnTo>
                    <a:lnTo>
                      <a:pt x="399" y="578"/>
                    </a:lnTo>
                    <a:lnTo>
                      <a:pt x="398" y="577"/>
                    </a:lnTo>
                    <a:lnTo>
                      <a:pt x="398" y="576"/>
                    </a:lnTo>
                    <a:lnTo>
                      <a:pt x="392" y="576"/>
                    </a:lnTo>
                    <a:lnTo>
                      <a:pt x="391" y="575"/>
                    </a:lnTo>
                    <a:lnTo>
                      <a:pt x="391" y="573"/>
                    </a:lnTo>
                    <a:lnTo>
                      <a:pt x="387" y="572"/>
                    </a:lnTo>
                    <a:lnTo>
                      <a:pt x="385" y="572"/>
                    </a:lnTo>
                    <a:lnTo>
                      <a:pt x="385" y="570"/>
                    </a:lnTo>
                    <a:lnTo>
                      <a:pt x="382" y="568"/>
                    </a:lnTo>
                    <a:lnTo>
                      <a:pt x="382" y="567"/>
                    </a:lnTo>
                    <a:lnTo>
                      <a:pt x="380" y="562"/>
                    </a:lnTo>
                    <a:lnTo>
                      <a:pt x="379" y="559"/>
                    </a:lnTo>
                    <a:lnTo>
                      <a:pt x="373" y="559"/>
                    </a:lnTo>
                    <a:lnTo>
                      <a:pt x="369" y="561"/>
                    </a:lnTo>
                    <a:lnTo>
                      <a:pt x="369" y="557"/>
                    </a:lnTo>
                    <a:lnTo>
                      <a:pt x="367" y="548"/>
                    </a:lnTo>
                    <a:lnTo>
                      <a:pt x="365" y="543"/>
                    </a:lnTo>
                    <a:lnTo>
                      <a:pt x="367" y="539"/>
                    </a:lnTo>
                    <a:lnTo>
                      <a:pt x="370" y="533"/>
                    </a:lnTo>
                    <a:lnTo>
                      <a:pt x="375" y="528"/>
                    </a:lnTo>
                    <a:lnTo>
                      <a:pt x="377" y="520"/>
                    </a:lnTo>
                    <a:lnTo>
                      <a:pt x="378" y="518"/>
                    </a:lnTo>
                    <a:lnTo>
                      <a:pt x="375" y="517"/>
                    </a:lnTo>
                    <a:lnTo>
                      <a:pt x="368" y="520"/>
                    </a:lnTo>
                    <a:lnTo>
                      <a:pt x="364" y="524"/>
                    </a:lnTo>
                    <a:lnTo>
                      <a:pt x="355" y="522"/>
                    </a:lnTo>
                    <a:lnTo>
                      <a:pt x="352" y="515"/>
                    </a:lnTo>
                    <a:lnTo>
                      <a:pt x="349" y="508"/>
                    </a:lnTo>
                    <a:lnTo>
                      <a:pt x="353" y="505"/>
                    </a:lnTo>
                    <a:lnTo>
                      <a:pt x="358" y="509"/>
                    </a:lnTo>
                    <a:lnTo>
                      <a:pt x="365" y="509"/>
                    </a:lnTo>
                    <a:lnTo>
                      <a:pt x="369" y="507"/>
                    </a:lnTo>
                    <a:lnTo>
                      <a:pt x="370" y="500"/>
                    </a:lnTo>
                    <a:lnTo>
                      <a:pt x="370" y="493"/>
                    </a:lnTo>
                    <a:lnTo>
                      <a:pt x="365" y="492"/>
                    </a:lnTo>
                    <a:lnTo>
                      <a:pt x="362" y="493"/>
                    </a:lnTo>
                    <a:lnTo>
                      <a:pt x="355" y="492"/>
                    </a:lnTo>
                    <a:lnTo>
                      <a:pt x="352" y="485"/>
                    </a:lnTo>
                    <a:lnTo>
                      <a:pt x="352" y="478"/>
                    </a:lnTo>
                    <a:lnTo>
                      <a:pt x="355" y="470"/>
                    </a:lnTo>
                    <a:lnTo>
                      <a:pt x="359" y="459"/>
                    </a:lnTo>
                    <a:lnTo>
                      <a:pt x="365" y="454"/>
                    </a:lnTo>
                    <a:lnTo>
                      <a:pt x="370" y="446"/>
                    </a:lnTo>
                    <a:lnTo>
                      <a:pt x="372" y="441"/>
                    </a:lnTo>
                    <a:lnTo>
                      <a:pt x="369" y="434"/>
                    </a:lnTo>
                    <a:lnTo>
                      <a:pt x="363" y="427"/>
                    </a:lnTo>
                    <a:lnTo>
                      <a:pt x="360" y="424"/>
                    </a:lnTo>
                    <a:lnTo>
                      <a:pt x="363" y="421"/>
                    </a:lnTo>
                    <a:lnTo>
                      <a:pt x="360" y="416"/>
                    </a:lnTo>
                    <a:lnTo>
                      <a:pt x="363" y="415"/>
                    </a:lnTo>
                    <a:lnTo>
                      <a:pt x="367" y="412"/>
                    </a:lnTo>
                    <a:lnTo>
                      <a:pt x="372" y="402"/>
                    </a:lnTo>
                    <a:lnTo>
                      <a:pt x="370" y="395"/>
                    </a:lnTo>
                    <a:lnTo>
                      <a:pt x="367" y="390"/>
                    </a:lnTo>
                    <a:lnTo>
                      <a:pt x="367" y="385"/>
                    </a:lnTo>
                    <a:lnTo>
                      <a:pt x="370" y="386"/>
                    </a:lnTo>
                    <a:lnTo>
                      <a:pt x="372" y="382"/>
                    </a:lnTo>
                    <a:lnTo>
                      <a:pt x="370" y="377"/>
                    </a:lnTo>
                    <a:lnTo>
                      <a:pt x="370" y="373"/>
                    </a:lnTo>
                    <a:lnTo>
                      <a:pt x="369" y="366"/>
                    </a:lnTo>
                    <a:lnTo>
                      <a:pt x="369" y="365"/>
                    </a:lnTo>
                    <a:lnTo>
                      <a:pt x="370" y="357"/>
                    </a:lnTo>
                    <a:lnTo>
                      <a:pt x="369" y="352"/>
                    </a:lnTo>
                    <a:lnTo>
                      <a:pt x="368" y="354"/>
                    </a:lnTo>
                    <a:lnTo>
                      <a:pt x="367" y="354"/>
                    </a:lnTo>
                    <a:lnTo>
                      <a:pt x="367" y="352"/>
                    </a:lnTo>
                    <a:lnTo>
                      <a:pt x="372" y="339"/>
                    </a:lnTo>
                    <a:lnTo>
                      <a:pt x="370" y="329"/>
                    </a:lnTo>
                    <a:lnTo>
                      <a:pt x="373" y="323"/>
                    </a:lnTo>
                    <a:lnTo>
                      <a:pt x="374" y="317"/>
                    </a:lnTo>
                    <a:lnTo>
                      <a:pt x="377" y="310"/>
                    </a:lnTo>
                    <a:lnTo>
                      <a:pt x="375" y="305"/>
                    </a:lnTo>
                    <a:lnTo>
                      <a:pt x="377" y="302"/>
                    </a:lnTo>
                    <a:lnTo>
                      <a:pt x="380" y="300"/>
                    </a:lnTo>
                    <a:lnTo>
                      <a:pt x="385" y="300"/>
                    </a:lnTo>
                    <a:lnTo>
                      <a:pt x="391" y="297"/>
                    </a:lnTo>
                    <a:lnTo>
                      <a:pt x="396" y="288"/>
                    </a:lnTo>
                    <a:lnTo>
                      <a:pt x="404" y="281"/>
                    </a:lnTo>
                    <a:lnTo>
                      <a:pt x="414" y="273"/>
                    </a:lnTo>
                    <a:lnTo>
                      <a:pt x="417" y="264"/>
                    </a:lnTo>
                    <a:lnTo>
                      <a:pt x="422" y="256"/>
                    </a:lnTo>
                    <a:lnTo>
                      <a:pt x="427" y="255"/>
                    </a:lnTo>
                    <a:lnTo>
                      <a:pt x="433" y="251"/>
                    </a:lnTo>
                    <a:lnTo>
                      <a:pt x="436" y="246"/>
                    </a:lnTo>
                    <a:lnTo>
                      <a:pt x="436" y="243"/>
                    </a:lnTo>
                    <a:lnTo>
                      <a:pt x="438" y="241"/>
                    </a:lnTo>
                    <a:lnTo>
                      <a:pt x="441" y="241"/>
                    </a:lnTo>
                    <a:lnTo>
                      <a:pt x="442" y="235"/>
                    </a:lnTo>
                    <a:lnTo>
                      <a:pt x="442" y="225"/>
                    </a:lnTo>
                    <a:lnTo>
                      <a:pt x="436" y="225"/>
                    </a:lnTo>
                    <a:lnTo>
                      <a:pt x="432" y="221"/>
                    </a:lnTo>
                    <a:lnTo>
                      <a:pt x="432" y="215"/>
                    </a:lnTo>
                    <a:lnTo>
                      <a:pt x="434" y="212"/>
                    </a:lnTo>
                    <a:lnTo>
                      <a:pt x="436" y="205"/>
                    </a:lnTo>
                    <a:lnTo>
                      <a:pt x="432" y="200"/>
                    </a:lnTo>
                    <a:lnTo>
                      <a:pt x="429" y="195"/>
                    </a:lnTo>
                    <a:lnTo>
                      <a:pt x="431" y="188"/>
                    </a:lnTo>
                    <a:lnTo>
                      <a:pt x="429" y="183"/>
                    </a:lnTo>
                    <a:lnTo>
                      <a:pt x="428" y="181"/>
                    </a:lnTo>
                    <a:lnTo>
                      <a:pt x="431" y="182"/>
                    </a:lnTo>
                    <a:lnTo>
                      <a:pt x="434" y="183"/>
                    </a:lnTo>
                    <a:lnTo>
                      <a:pt x="437" y="183"/>
                    </a:lnTo>
                    <a:lnTo>
                      <a:pt x="444" y="186"/>
                    </a:lnTo>
                    <a:lnTo>
                      <a:pt x="462" y="195"/>
                    </a:lnTo>
                    <a:lnTo>
                      <a:pt x="471" y="200"/>
                    </a:lnTo>
                    <a:lnTo>
                      <a:pt x="480" y="204"/>
                    </a:lnTo>
                    <a:lnTo>
                      <a:pt x="487" y="206"/>
                    </a:lnTo>
                    <a:lnTo>
                      <a:pt x="492" y="207"/>
                    </a:lnTo>
                    <a:lnTo>
                      <a:pt x="495" y="206"/>
                    </a:lnTo>
                    <a:lnTo>
                      <a:pt x="495" y="202"/>
                    </a:lnTo>
                    <a:lnTo>
                      <a:pt x="490" y="193"/>
                    </a:lnTo>
                    <a:lnTo>
                      <a:pt x="482" y="186"/>
                    </a:lnTo>
                    <a:lnTo>
                      <a:pt x="477" y="176"/>
                    </a:lnTo>
                    <a:lnTo>
                      <a:pt x="472" y="165"/>
                    </a:lnTo>
                    <a:lnTo>
                      <a:pt x="471" y="152"/>
                    </a:lnTo>
                    <a:lnTo>
                      <a:pt x="473" y="143"/>
                    </a:lnTo>
                    <a:lnTo>
                      <a:pt x="480" y="134"/>
                    </a:lnTo>
                    <a:lnTo>
                      <a:pt x="490" y="124"/>
                    </a:lnTo>
                    <a:lnTo>
                      <a:pt x="500" y="117"/>
                    </a:lnTo>
                    <a:lnTo>
                      <a:pt x="511" y="112"/>
                    </a:lnTo>
                    <a:lnTo>
                      <a:pt x="521" y="112"/>
                    </a:lnTo>
                    <a:lnTo>
                      <a:pt x="534" y="115"/>
                    </a:lnTo>
                    <a:lnTo>
                      <a:pt x="540" y="118"/>
                    </a:lnTo>
                    <a:lnTo>
                      <a:pt x="541" y="122"/>
                    </a:lnTo>
                    <a:lnTo>
                      <a:pt x="539" y="127"/>
                    </a:lnTo>
                    <a:lnTo>
                      <a:pt x="535" y="132"/>
                    </a:lnTo>
                    <a:lnTo>
                      <a:pt x="534" y="138"/>
                    </a:lnTo>
                    <a:lnTo>
                      <a:pt x="534" y="146"/>
                    </a:lnTo>
                    <a:lnTo>
                      <a:pt x="535" y="158"/>
                    </a:lnTo>
                    <a:lnTo>
                      <a:pt x="537" y="172"/>
                    </a:lnTo>
                    <a:lnTo>
                      <a:pt x="540" y="187"/>
                    </a:lnTo>
                    <a:lnTo>
                      <a:pt x="544" y="200"/>
                    </a:lnTo>
                    <a:lnTo>
                      <a:pt x="549" y="209"/>
                    </a:lnTo>
                    <a:lnTo>
                      <a:pt x="555" y="212"/>
                    </a:lnTo>
                    <a:lnTo>
                      <a:pt x="559" y="211"/>
                    </a:lnTo>
                    <a:lnTo>
                      <a:pt x="559" y="206"/>
                    </a:lnTo>
                    <a:lnTo>
                      <a:pt x="557" y="200"/>
                    </a:lnTo>
                    <a:lnTo>
                      <a:pt x="554" y="192"/>
                    </a:lnTo>
                    <a:lnTo>
                      <a:pt x="551" y="185"/>
                    </a:lnTo>
                    <a:lnTo>
                      <a:pt x="550" y="177"/>
                    </a:lnTo>
                    <a:lnTo>
                      <a:pt x="556" y="165"/>
                    </a:lnTo>
                    <a:lnTo>
                      <a:pt x="556" y="157"/>
                    </a:lnTo>
                    <a:lnTo>
                      <a:pt x="552" y="149"/>
                    </a:lnTo>
                    <a:lnTo>
                      <a:pt x="547" y="143"/>
                    </a:lnTo>
                    <a:lnTo>
                      <a:pt x="544" y="136"/>
                    </a:lnTo>
                    <a:lnTo>
                      <a:pt x="554" y="131"/>
                    </a:lnTo>
                    <a:lnTo>
                      <a:pt x="561" y="122"/>
                    </a:lnTo>
                    <a:lnTo>
                      <a:pt x="565" y="112"/>
                    </a:lnTo>
                    <a:lnTo>
                      <a:pt x="567" y="115"/>
                    </a:lnTo>
                    <a:lnTo>
                      <a:pt x="569" y="122"/>
                    </a:lnTo>
                    <a:lnTo>
                      <a:pt x="570" y="127"/>
                    </a:lnTo>
                    <a:lnTo>
                      <a:pt x="572" y="133"/>
                    </a:lnTo>
                    <a:lnTo>
                      <a:pt x="575" y="136"/>
                    </a:lnTo>
                    <a:lnTo>
                      <a:pt x="579" y="137"/>
                    </a:lnTo>
                    <a:lnTo>
                      <a:pt x="585" y="133"/>
                    </a:lnTo>
                    <a:lnTo>
                      <a:pt x="593" y="124"/>
                    </a:lnTo>
                    <a:lnTo>
                      <a:pt x="606" y="124"/>
                    </a:lnTo>
                    <a:lnTo>
                      <a:pt x="616" y="126"/>
                    </a:lnTo>
                    <a:lnTo>
                      <a:pt x="624" y="127"/>
                    </a:lnTo>
                    <a:lnTo>
                      <a:pt x="629" y="127"/>
                    </a:lnTo>
                    <a:lnTo>
                      <a:pt x="634" y="124"/>
                    </a:lnTo>
                    <a:lnTo>
                      <a:pt x="631" y="119"/>
                    </a:lnTo>
                    <a:lnTo>
                      <a:pt x="630" y="114"/>
                    </a:lnTo>
                    <a:lnTo>
                      <a:pt x="629" y="110"/>
                    </a:lnTo>
                    <a:lnTo>
                      <a:pt x="628" y="108"/>
                    </a:lnTo>
                    <a:lnTo>
                      <a:pt x="630" y="99"/>
                    </a:lnTo>
                    <a:lnTo>
                      <a:pt x="638" y="94"/>
                    </a:lnTo>
                    <a:lnTo>
                      <a:pt x="649" y="90"/>
                    </a:lnTo>
                    <a:lnTo>
                      <a:pt x="660" y="89"/>
                    </a:lnTo>
                    <a:lnTo>
                      <a:pt x="692" y="89"/>
                    </a:lnTo>
                    <a:lnTo>
                      <a:pt x="697" y="87"/>
                    </a:lnTo>
                    <a:lnTo>
                      <a:pt x="702" y="80"/>
                    </a:lnTo>
                    <a:lnTo>
                      <a:pt x="705" y="73"/>
                    </a:lnTo>
                    <a:lnTo>
                      <a:pt x="709" y="66"/>
                    </a:lnTo>
                    <a:lnTo>
                      <a:pt x="725" y="55"/>
                    </a:lnTo>
                    <a:lnTo>
                      <a:pt x="746" y="46"/>
                    </a:lnTo>
                    <a:lnTo>
                      <a:pt x="766" y="41"/>
                    </a:lnTo>
                    <a:lnTo>
                      <a:pt x="783" y="37"/>
                    </a:lnTo>
                    <a:lnTo>
                      <a:pt x="800" y="35"/>
                    </a:lnTo>
                    <a:lnTo>
                      <a:pt x="810" y="32"/>
                    </a:lnTo>
                    <a:lnTo>
                      <a:pt x="810" y="37"/>
                    </a:lnTo>
                    <a:lnTo>
                      <a:pt x="815" y="40"/>
                    </a:lnTo>
                    <a:lnTo>
                      <a:pt x="823" y="40"/>
                    </a:lnTo>
                    <a:lnTo>
                      <a:pt x="832" y="37"/>
                    </a:lnTo>
                    <a:lnTo>
                      <a:pt x="852" y="30"/>
                    </a:lnTo>
                    <a:lnTo>
                      <a:pt x="865" y="24"/>
                    </a:lnTo>
                    <a:lnTo>
                      <a:pt x="871" y="17"/>
                    </a:lnTo>
                    <a:lnTo>
                      <a:pt x="879" y="11"/>
                    </a:lnTo>
                    <a:lnTo>
                      <a:pt x="886" y="6"/>
                    </a:lnTo>
                    <a:lnTo>
                      <a:pt x="895" y="1"/>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 name="Freeform 1380">
              <a:extLst>
                <a:ext uri="{FF2B5EF4-FFF2-40B4-BE49-F238E27FC236}">
                  <a16:creationId xmlns:a16="http://schemas.microsoft.com/office/drawing/2014/main" id="{52B427D9-27D8-489D-8E79-5E1CFF2E5B57}"/>
                </a:ext>
              </a:extLst>
            </p:cNvPr>
            <p:cNvSpPr>
              <a:spLocks/>
            </p:cNvSpPr>
            <p:nvPr/>
          </p:nvSpPr>
          <p:spPr bwMode="auto">
            <a:xfrm>
              <a:off x="6824574" y="1840131"/>
              <a:ext cx="167876" cy="51814"/>
            </a:xfrm>
            <a:custGeom>
              <a:avLst/>
              <a:gdLst/>
              <a:ahLst/>
              <a:cxnLst>
                <a:cxn ang="0">
                  <a:pos x="24" y="0"/>
                </a:cxn>
                <a:cxn ang="0">
                  <a:pos x="31" y="0"/>
                </a:cxn>
                <a:cxn ang="0">
                  <a:pos x="40" y="1"/>
                </a:cxn>
                <a:cxn ang="0">
                  <a:pos x="48" y="4"/>
                </a:cxn>
                <a:cxn ang="0">
                  <a:pos x="55" y="5"/>
                </a:cxn>
                <a:cxn ang="0">
                  <a:pos x="58" y="5"/>
                </a:cxn>
                <a:cxn ang="0">
                  <a:pos x="61" y="4"/>
                </a:cxn>
                <a:cxn ang="0">
                  <a:pos x="64" y="1"/>
                </a:cxn>
                <a:cxn ang="0">
                  <a:pos x="66" y="0"/>
                </a:cxn>
                <a:cxn ang="0">
                  <a:pos x="73" y="0"/>
                </a:cxn>
                <a:cxn ang="0">
                  <a:pos x="76" y="3"/>
                </a:cxn>
                <a:cxn ang="0">
                  <a:pos x="81" y="5"/>
                </a:cxn>
                <a:cxn ang="0">
                  <a:pos x="81" y="8"/>
                </a:cxn>
                <a:cxn ang="0">
                  <a:pos x="80" y="9"/>
                </a:cxn>
                <a:cxn ang="0">
                  <a:pos x="76" y="9"/>
                </a:cxn>
                <a:cxn ang="0">
                  <a:pos x="75" y="10"/>
                </a:cxn>
                <a:cxn ang="0">
                  <a:pos x="73" y="10"/>
                </a:cxn>
                <a:cxn ang="0">
                  <a:pos x="70" y="13"/>
                </a:cxn>
                <a:cxn ang="0">
                  <a:pos x="68" y="13"/>
                </a:cxn>
                <a:cxn ang="0">
                  <a:pos x="66" y="12"/>
                </a:cxn>
                <a:cxn ang="0">
                  <a:pos x="66" y="14"/>
                </a:cxn>
                <a:cxn ang="0">
                  <a:pos x="64" y="15"/>
                </a:cxn>
                <a:cxn ang="0">
                  <a:pos x="55" y="15"/>
                </a:cxn>
                <a:cxn ang="0">
                  <a:pos x="50" y="18"/>
                </a:cxn>
                <a:cxn ang="0">
                  <a:pos x="48" y="23"/>
                </a:cxn>
                <a:cxn ang="0">
                  <a:pos x="46" y="24"/>
                </a:cxn>
                <a:cxn ang="0">
                  <a:pos x="44" y="25"/>
                </a:cxn>
                <a:cxn ang="0">
                  <a:pos x="42" y="23"/>
                </a:cxn>
                <a:cxn ang="0">
                  <a:pos x="40" y="20"/>
                </a:cxn>
                <a:cxn ang="0">
                  <a:pos x="32" y="20"/>
                </a:cxn>
                <a:cxn ang="0">
                  <a:pos x="30" y="19"/>
                </a:cxn>
                <a:cxn ang="0">
                  <a:pos x="29" y="17"/>
                </a:cxn>
                <a:cxn ang="0">
                  <a:pos x="34" y="14"/>
                </a:cxn>
                <a:cxn ang="0">
                  <a:pos x="35" y="14"/>
                </a:cxn>
                <a:cxn ang="0">
                  <a:pos x="37" y="13"/>
                </a:cxn>
                <a:cxn ang="0">
                  <a:pos x="31" y="13"/>
                </a:cxn>
                <a:cxn ang="0">
                  <a:pos x="30" y="12"/>
                </a:cxn>
                <a:cxn ang="0">
                  <a:pos x="31" y="10"/>
                </a:cxn>
                <a:cxn ang="0">
                  <a:pos x="34" y="10"/>
                </a:cxn>
                <a:cxn ang="0">
                  <a:pos x="36" y="8"/>
                </a:cxn>
                <a:cxn ang="0">
                  <a:pos x="31" y="7"/>
                </a:cxn>
                <a:cxn ang="0">
                  <a:pos x="27" y="5"/>
                </a:cxn>
                <a:cxn ang="0">
                  <a:pos x="24" y="5"/>
                </a:cxn>
                <a:cxn ang="0">
                  <a:pos x="20" y="7"/>
                </a:cxn>
                <a:cxn ang="0">
                  <a:pos x="16" y="9"/>
                </a:cxn>
                <a:cxn ang="0">
                  <a:pos x="12" y="10"/>
                </a:cxn>
                <a:cxn ang="0">
                  <a:pos x="5" y="10"/>
                </a:cxn>
                <a:cxn ang="0">
                  <a:pos x="0" y="8"/>
                </a:cxn>
                <a:cxn ang="0">
                  <a:pos x="5" y="4"/>
                </a:cxn>
                <a:cxn ang="0">
                  <a:pos x="14" y="1"/>
                </a:cxn>
                <a:cxn ang="0">
                  <a:pos x="24" y="0"/>
                </a:cxn>
              </a:cxnLst>
              <a:rect l="0" t="0" r="r" b="b"/>
              <a:pathLst>
                <a:path w="81" h="25">
                  <a:moveTo>
                    <a:pt x="24" y="0"/>
                  </a:moveTo>
                  <a:lnTo>
                    <a:pt x="31" y="0"/>
                  </a:lnTo>
                  <a:lnTo>
                    <a:pt x="40" y="1"/>
                  </a:lnTo>
                  <a:lnTo>
                    <a:pt x="48" y="4"/>
                  </a:lnTo>
                  <a:lnTo>
                    <a:pt x="55" y="5"/>
                  </a:lnTo>
                  <a:lnTo>
                    <a:pt x="58" y="5"/>
                  </a:lnTo>
                  <a:lnTo>
                    <a:pt x="61" y="4"/>
                  </a:lnTo>
                  <a:lnTo>
                    <a:pt x="64" y="1"/>
                  </a:lnTo>
                  <a:lnTo>
                    <a:pt x="66" y="0"/>
                  </a:lnTo>
                  <a:lnTo>
                    <a:pt x="73" y="0"/>
                  </a:lnTo>
                  <a:lnTo>
                    <a:pt x="76" y="3"/>
                  </a:lnTo>
                  <a:lnTo>
                    <a:pt x="81" y="5"/>
                  </a:lnTo>
                  <a:lnTo>
                    <a:pt x="81" y="8"/>
                  </a:lnTo>
                  <a:lnTo>
                    <a:pt x="80" y="9"/>
                  </a:lnTo>
                  <a:lnTo>
                    <a:pt x="76" y="9"/>
                  </a:lnTo>
                  <a:lnTo>
                    <a:pt x="75" y="10"/>
                  </a:lnTo>
                  <a:lnTo>
                    <a:pt x="73" y="10"/>
                  </a:lnTo>
                  <a:lnTo>
                    <a:pt x="70" y="13"/>
                  </a:lnTo>
                  <a:lnTo>
                    <a:pt x="68" y="13"/>
                  </a:lnTo>
                  <a:lnTo>
                    <a:pt x="66" y="12"/>
                  </a:lnTo>
                  <a:lnTo>
                    <a:pt x="66" y="14"/>
                  </a:lnTo>
                  <a:lnTo>
                    <a:pt x="64" y="15"/>
                  </a:lnTo>
                  <a:lnTo>
                    <a:pt x="55" y="15"/>
                  </a:lnTo>
                  <a:lnTo>
                    <a:pt x="50" y="18"/>
                  </a:lnTo>
                  <a:lnTo>
                    <a:pt x="48" y="23"/>
                  </a:lnTo>
                  <a:lnTo>
                    <a:pt x="46" y="24"/>
                  </a:lnTo>
                  <a:lnTo>
                    <a:pt x="44" y="25"/>
                  </a:lnTo>
                  <a:lnTo>
                    <a:pt x="42" y="23"/>
                  </a:lnTo>
                  <a:lnTo>
                    <a:pt x="40" y="20"/>
                  </a:lnTo>
                  <a:lnTo>
                    <a:pt x="32" y="20"/>
                  </a:lnTo>
                  <a:lnTo>
                    <a:pt x="30" y="19"/>
                  </a:lnTo>
                  <a:lnTo>
                    <a:pt x="29" y="17"/>
                  </a:lnTo>
                  <a:lnTo>
                    <a:pt x="34" y="14"/>
                  </a:lnTo>
                  <a:lnTo>
                    <a:pt x="35" y="14"/>
                  </a:lnTo>
                  <a:lnTo>
                    <a:pt x="37" y="13"/>
                  </a:lnTo>
                  <a:lnTo>
                    <a:pt x="31" y="13"/>
                  </a:lnTo>
                  <a:lnTo>
                    <a:pt x="30" y="12"/>
                  </a:lnTo>
                  <a:lnTo>
                    <a:pt x="31" y="10"/>
                  </a:lnTo>
                  <a:lnTo>
                    <a:pt x="34" y="10"/>
                  </a:lnTo>
                  <a:lnTo>
                    <a:pt x="36" y="8"/>
                  </a:lnTo>
                  <a:lnTo>
                    <a:pt x="31" y="7"/>
                  </a:lnTo>
                  <a:lnTo>
                    <a:pt x="27" y="5"/>
                  </a:lnTo>
                  <a:lnTo>
                    <a:pt x="24" y="5"/>
                  </a:lnTo>
                  <a:lnTo>
                    <a:pt x="20" y="7"/>
                  </a:lnTo>
                  <a:lnTo>
                    <a:pt x="16" y="9"/>
                  </a:lnTo>
                  <a:lnTo>
                    <a:pt x="12" y="10"/>
                  </a:lnTo>
                  <a:lnTo>
                    <a:pt x="5" y="10"/>
                  </a:lnTo>
                  <a:lnTo>
                    <a:pt x="0" y="8"/>
                  </a:lnTo>
                  <a:lnTo>
                    <a:pt x="5" y="4"/>
                  </a:lnTo>
                  <a:lnTo>
                    <a:pt x="14" y="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5" name="Group 514">
              <a:extLst>
                <a:ext uri="{FF2B5EF4-FFF2-40B4-BE49-F238E27FC236}">
                  <a16:creationId xmlns:a16="http://schemas.microsoft.com/office/drawing/2014/main" id="{F6B2F76B-18AE-4F52-A8AF-E0B9E9CF5898}"/>
                </a:ext>
              </a:extLst>
            </p:cNvPr>
            <p:cNvGrpSpPr/>
            <p:nvPr/>
          </p:nvGrpSpPr>
          <p:grpSpPr>
            <a:xfrm>
              <a:off x="5601779" y="1788317"/>
              <a:ext cx="1875644" cy="1772016"/>
              <a:chOff x="5601779" y="1788317"/>
              <a:chExt cx="1875644" cy="1772016"/>
            </a:xfrm>
            <a:grpFill/>
          </p:grpSpPr>
          <p:sp>
            <p:nvSpPr>
              <p:cNvPr id="517" name="Freeform 1232">
                <a:extLst>
                  <a:ext uri="{FF2B5EF4-FFF2-40B4-BE49-F238E27FC236}">
                    <a16:creationId xmlns:a16="http://schemas.microsoft.com/office/drawing/2014/main" id="{05EF0881-3551-4DB4-916D-417A5AE789F3}"/>
                  </a:ext>
                </a:extLst>
              </p:cNvPr>
              <p:cNvSpPr>
                <a:spLocks/>
              </p:cNvSpPr>
              <p:nvPr/>
            </p:nvSpPr>
            <p:spPr bwMode="auto">
              <a:xfrm>
                <a:off x="6339601" y="3545825"/>
                <a:ext cx="53886" cy="8290"/>
              </a:xfrm>
              <a:custGeom>
                <a:avLst/>
                <a:gdLst/>
                <a:ahLst/>
                <a:cxnLst>
                  <a:cxn ang="0">
                    <a:pos x="0" y="0"/>
                  </a:cxn>
                  <a:cxn ang="0">
                    <a:pos x="14" y="0"/>
                  </a:cxn>
                  <a:cxn ang="0">
                    <a:pos x="26" y="2"/>
                  </a:cxn>
                  <a:cxn ang="0">
                    <a:pos x="23" y="4"/>
                  </a:cxn>
                  <a:cxn ang="0">
                    <a:pos x="13" y="4"/>
                  </a:cxn>
                  <a:cxn ang="0">
                    <a:pos x="9" y="2"/>
                  </a:cxn>
                  <a:cxn ang="0">
                    <a:pos x="4" y="1"/>
                  </a:cxn>
                  <a:cxn ang="0">
                    <a:pos x="0" y="0"/>
                  </a:cxn>
                </a:cxnLst>
                <a:rect l="0" t="0" r="r" b="b"/>
                <a:pathLst>
                  <a:path w="26" h="4">
                    <a:moveTo>
                      <a:pt x="0" y="0"/>
                    </a:moveTo>
                    <a:lnTo>
                      <a:pt x="14" y="0"/>
                    </a:lnTo>
                    <a:lnTo>
                      <a:pt x="26" y="2"/>
                    </a:lnTo>
                    <a:lnTo>
                      <a:pt x="23" y="4"/>
                    </a:lnTo>
                    <a:lnTo>
                      <a:pt x="13" y="4"/>
                    </a:lnTo>
                    <a:lnTo>
                      <a:pt x="9" y="2"/>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1346">
                <a:extLst>
                  <a:ext uri="{FF2B5EF4-FFF2-40B4-BE49-F238E27FC236}">
                    <a16:creationId xmlns:a16="http://schemas.microsoft.com/office/drawing/2014/main" id="{4D32F00A-D39C-4BAD-B47C-BBFF58643F2B}"/>
                  </a:ext>
                </a:extLst>
              </p:cNvPr>
              <p:cNvSpPr>
                <a:spLocks/>
              </p:cNvSpPr>
              <p:nvPr/>
            </p:nvSpPr>
            <p:spPr bwMode="auto">
              <a:xfrm>
                <a:off x="7266024" y="1806970"/>
                <a:ext cx="60104" cy="39379"/>
              </a:xfrm>
              <a:custGeom>
                <a:avLst/>
                <a:gdLst/>
                <a:ahLst/>
                <a:cxnLst>
                  <a:cxn ang="0">
                    <a:pos x="23" y="0"/>
                  </a:cxn>
                  <a:cxn ang="0">
                    <a:pos x="29" y="14"/>
                  </a:cxn>
                  <a:cxn ang="0">
                    <a:pos x="24" y="15"/>
                  </a:cxn>
                  <a:cxn ang="0">
                    <a:pos x="18" y="16"/>
                  </a:cxn>
                  <a:cxn ang="0">
                    <a:pos x="11" y="19"/>
                  </a:cxn>
                  <a:cxn ang="0">
                    <a:pos x="4" y="19"/>
                  </a:cxn>
                  <a:cxn ang="0">
                    <a:pos x="0" y="15"/>
                  </a:cxn>
                  <a:cxn ang="0">
                    <a:pos x="0" y="12"/>
                  </a:cxn>
                  <a:cxn ang="0">
                    <a:pos x="3" y="7"/>
                  </a:cxn>
                  <a:cxn ang="0">
                    <a:pos x="9" y="4"/>
                  </a:cxn>
                  <a:cxn ang="0">
                    <a:pos x="16" y="1"/>
                  </a:cxn>
                  <a:cxn ang="0">
                    <a:pos x="23" y="0"/>
                  </a:cxn>
                </a:cxnLst>
                <a:rect l="0" t="0" r="r" b="b"/>
                <a:pathLst>
                  <a:path w="29" h="19">
                    <a:moveTo>
                      <a:pt x="23" y="0"/>
                    </a:moveTo>
                    <a:lnTo>
                      <a:pt x="29" y="14"/>
                    </a:lnTo>
                    <a:lnTo>
                      <a:pt x="24" y="15"/>
                    </a:lnTo>
                    <a:lnTo>
                      <a:pt x="18" y="16"/>
                    </a:lnTo>
                    <a:lnTo>
                      <a:pt x="11" y="19"/>
                    </a:lnTo>
                    <a:lnTo>
                      <a:pt x="4" y="19"/>
                    </a:lnTo>
                    <a:lnTo>
                      <a:pt x="0" y="15"/>
                    </a:lnTo>
                    <a:lnTo>
                      <a:pt x="0" y="12"/>
                    </a:lnTo>
                    <a:lnTo>
                      <a:pt x="3" y="7"/>
                    </a:lnTo>
                    <a:lnTo>
                      <a:pt x="9" y="4"/>
                    </a:lnTo>
                    <a:lnTo>
                      <a:pt x="16" y="1"/>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348">
                <a:extLst>
                  <a:ext uri="{FF2B5EF4-FFF2-40B4-BE49-F238E27FC236}">
                    <a16:creationId xmlns:a16="http://schemas.microsoft.com/office/drawing/2014/main" id="{D8E39898-398B-4CC8-956B-A82CCD2A62E2}"/>
                  </a:ext>
                </a:extLst>
              </p:cNvPr>
              <p:cNvSpPr>
                <a:spLocks/>
              </p:cNvSpPr>
              <p:nvPr/>
            </p:nvSpPr>
            <p:spPr bwMode="auto">
              <a:xfrm>
                <a:off x="6542709" y="3535463"/>
                <a:ext cx="49741" cy="24870"/>
              </a:xfrm>
              <a:custGeom>
                <a:avLst/>
                <a:gdLst/>
                <a:ahLst/>
                <a:cxnLst>
                  <a:cxn ang="0">
                    <a:pos x="24" y="0"/>
                  </a:cxn>
                  <a:cxn ang="0">
                    <a:pos x="23" y="2"/>
                  </a:cxn>
                  <a:cxn ang="0">
                    <a:pos x="22" y="2"/>
                  </a:cxn>
                  <a:cxn ang="0">
                    <a:pos x="20" y="4"/>
                  </a:cxn>
                  <a:cxn ang="0">
                    <a:pos x="18" y="4"/>
                  </a:cxn>
                  <a:cxn ang="0">
                    <a:pos x="18" y="7"/>
                  </a:cxn>
                  <a:cxn ang="0">
                    <a:pos x="15" y="9"/>
                  </a:cxn>
                  <a:cxn ang="0">
                    <a:pos x="13" y="11"/>
                  </a:cxn>
                  <a:cxn ang="0">
                    <a:pos x="9" y="12"/>
                  </a:cxn>
                  <a:cxn ang="0">
                    <a:pos x="5" y="12"/>
                  </a:cxn>
                  <a:cxn ang="0">
                    <a:pos x="3" y="10"/>
                  </a:cxn>
                  <a:cxn ang="0">
                    <a:pos x="2" y="10"/>
                  </a:cxn>
                  <a:cxn ang="0">
                    <a:pos x="0" y="9"/>
                  </a:cxn>
                  <a:cxn ang="0">
                    <a:pos x="12" y="4"/>
                  </a:cxn>
                  <a:cxn ang="0">
                    <a:pos x="24" y="0"/>
                  </a:cxn>
                </a:cxnLst>
                <a:rect l="0" t="0" r="r" b="b"/>
                <a:pathLst>
                  <a:path w="24" h="12">
                    <a:moveTo>
                      <a:pt x="24" y="0"/>
                    </a:moveTo>
                    <a:lnTo>
                      <a:pt x="23" y="2"/>
                    </a:lnTo>
                    <a:lnTo>
                      <a:pt x="22" y="2"/>
                    </a:lnTo>
                    <a:lnTo>
                      <a:pt x="20" y="4"/>
                    </a:lnTo>
                    <a:lnTo>
                      <a:pt x="18" y="4"/>
                    </a:lnTo>
                    <a:lnTo>
                      <a:pt x="18" y="7"/>
                    </a:lnTo>
                    <a:lnTo>
                      <a:pt x="15" y="9"/>
                    </a:lnTo>
                    <a:lnTo>
                      <a:pt x="13" y="11"/>
                    </a:lnTo>
                    <a:lnTo>
                      <a:pt x="9" y="12"/>
                    </a:lnTo>
                    <a:lnTo>
                      <a:pt x="5" y="12"/>
                    </a:lnTo>
                    <a:lnTo>
                      <a:pt x="3" y="10"/>
                    </a:lnTo>
                    <a:lnTo>
                      <a:pt x="2" y="10"/>
                    </a:lnTo>
                    <a:lnTo>
                      <a:pt x="0" y="9"/>
                    </a:lnTo>
                    <a:lnTo>
                      <a:pt x="12"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1350">
                <a:extLst>
                  <a:ext uri="{FF2B5EF4-FFF2-40B4-BE49-F238E27FC236}">
                    <a16:creationId xmlns:a16="http://schemas.microsoft.com/office/drawing/2014/main" id="{D1162236-4A2C-4698-B202-91A4E6FBE6C5}"/>
                  </a:ext>
                </a:extLst>
              </p:cNvPr>
              <p:cNvSpPr>
                <a:spLocks/>
              </p:cNvSpPr>
              <p:nvPr/>
            </p:nvSpPr>
            <p:spPr bwMode="auto">
              <a:xfrm>
                <a:off x="7442189" y="2219404"/>
                <a:ext cx="35234" cy="24870"/>
              </a:xfrm>
              <a:custGeom>
                <a:avLst/>
                <a:gdLst/>
                <a:ahLst/>
                <a:cxnLst>
                  <a:cxn ang="0">
                    <a:pos x="7" y="0"/>
                  </a:cxn>
                  <a:cxn ang="0">
                    <a:pos x="9" y="0"/>
                  </a:cxn>
                  <a:cxn ang="0">
                    <a:pos x="13" y="3"/>
                  </a:cxn>
                  <a:cxn ang="0">
                    <a:pos x="14" y="6"/>
                  </a:cxn>
                  <a:cxn ang="0">
                    <a:pos x="17" y="8"/>
                  </a:cxn>
                  <a:cxn ang="0">
                    <a:pos x="14" y="10"/>
                  </a:cxn>
                  <a:cxn ang="0">
                    <a:pos x="12" y="10"/>
                  </a:cxn>
                  <a:cxn ang="0">
                    <a:pos x="4" y="12"/>
                  </a:cxn>
                  <a:cxn ang="0">
                    <a:pos x="0" y="12"/>
                  </a:cxn>
                  <a:cxn ang="0">
                    <a:pos x="0" y="6"/>
                  </a:cxn>
                  <a:cxn ang="0">
                    <a:pos x="2" y="2"/>
                  </a:cxn>
                  <a:cxn ang="0">
                    <a:pos x="7" y="0"/>
                  </a:cxn>
                </a:cxnLst>
                <a:rect l="0" t="0" r="r" b="b"/>
                <a:pathLst>
                  <a:path w="17" h="12">
                    <a:moveTo>
                      <a:pt x="7" y="0"/>
                    </a:moveTo>
                    <a:lnTo>
                      <a:pt x="9" y="0"/>
                    </a:lnTo>
                    <a:lnTo>
                      <a:pt x="13" y="3"/>
                    </a:lnTo>
                    <a:lnTo>
                      <a:pt x="14" y="6"/>
                    </a:lnTo>
                    <a:lnTo>
                      <a:pt x="17" y="8"/>
                    </a:lnTo>
                    <a:lnTo>
                      <a:pt x="14" y="10"/>
                    </a:lnTo>
                    <a:lnTo>
                      <a:pt x="12" y="10"/>
                    </a:lnTo>
                    <a:lnTo>
                      <a:pt x="4" y="12"/>
                    </a:lnTo>
                    <a:lnTo>
                      <a:pt x="0" y="12"/>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1354">
                <a:extLst>
                  <a:ext uri="{FF2B5EF4-FFF2-40B4-BE49-F238E27FC236}">
                    <a16:creationId xmlns:a16="http://schemas.microsoft.com/office/drawing/2014/main" id="{984DEC33-86A0-4B8B-B302-EF327E3A6574}"/>
                  </a:ext>
                </a:extLst>
              </p:cNvPr>
              <p:cNvSpPr>
                <a:spLocks/>
              </p:cNvSpPr>
              <p:nvPr/>
            </p:nvSpPr>
            <p:spPr bwMode="auto">
              <a:xfrm>
                <a:off x="6975869" y="3203858"/>
                <a:ext cx="14508" cy="2073"/>
              </a:xfrm>
              <a:custGeom>
                <a:avLst/>
                <a:gdLst/>
                <a:ahLst/>
                <a:cxnLst>
                  <a:cxn ang="0">
                    <a:pos x="1" y="0"/>
                  </a:cxn>
                  <a:cxn ang="0">
                    <a:pos x="7" y="0"/>
                  </a:cxn>
                  <a:cxn ang="0">
                    <a:pos x="3" y="1"/>
                  </a:cxn>
                  <a:cxn ang="0">
                    <a:pos x="0" y="1"/>
                  </a:cxn>
                  <a:cxn ang="0">
                    <a:pos x="1" y="0"/>
                  </a:cxn>
                </a:cxnLst>
                <a:rect l="0" t="0" r="r" b="b"/>
                <a:pathLst>
                  <a:path w="7" h="1">
                    <a:moveTo>
                      <a:pt x="1" y="0"/>
                    </a:moveTo>
                    <a:lnTo>
                      <a:pt x="7" y="0"/>
                    </a:lnTo>
                    <a:lnTo>
                      <a:pt x="3"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1355">
                <a:extLst>
                  <a:ext uri="{FF2B5EF4-FFF2-40B4-BE49-F238E27FC236}">
                    <a16:creationId xmlns:a16="http://schemas.microsoft.com/office/drawing/2014/main" id="{89F80976-6121-4B91-A58F-8C9E6735604B}"/>
                  </a:ext>
                </a:extLst>
              </p:cNvPr>
              <p:cNvSpPr>
                <a:spLocks/>
              </p:cNvSpPr>
              <p:nvPr/>
            </p:nvSpPr>
            <p:spPr bwMode="auto">
              <a:xfrm>
                <a:off x="7110583" y="2437020"/>
                <a:ext cx="18653" cy="10363"/>
              </a:xfrm>
              <a:custGeom>
                <a:avLst/>
                <a:gdLst/>
                <a:ahLst/>
                <a:cxnLst>
                  <a:cxn ang="0">
                    <a:pos x="9" y="0"/>
                  </a:cxn>
                  <a:cxn ang="0">
                    <a:pos x="6" y="5"/>
                  </a:cxn>
                  <a:cxn ang="0">
                    <a:pos x="4" y="5"/>
                  </a:cxn>
                  <a:cxn ang="0">
                    <a:pos x="2" y="4"/>
                  </a:cxn>
                  <a:cxn ang="0">
                    <a:pos x="0" y="4"/>
                  </a:cxn>
                  <a:cxn ang="0">
                    <a:pos x="5" y="2"/>
                  </a:cxn>
                  <a:cxn ang="0">
                    <a:pos x="9" y="0"/>
                  </a:cxn>
                </a:cxnLst>
                <a:rect l="0" t="0" r="r" b="b"/>
                <a:pathLst>
                  <a:path w="9" h="5">
                    <a:moveTo>
                      <a:pt x="9" y="0"/>
                    </a:moveTo>
                    <a:lnTo>
                      <a:pt x="6" y="5"/>
                    </a:lnTo>
                    <a:lnTo>
                      <a:pt x="4" y="5"/>
                    </a:lnTo>
                    <a:lnTo>
                      <a:pt x="2" y="4"/>
                    </a:lnTo>
                    <a:lnTo>
                      <a:pt x="0"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1356">
                <a:extLst>
                  <a:ext uri="{FF2B5EF4-FFF2-40B4-BE49-F238E27FC236}">
                    <a16:creationId xmlns:a16="http://schemas.microsoft.com/office/drawing/2014/main" id="{1CA2A872-959B-4A70-AF55-FFD9FDC49EDC}"/>
                  </a:ext>
                </a:extLst>
              </p:cNvPr>
              <p:cNvSpPr>
                <a:spLocks/>
              </p:cNvSpPr>
              <p:nvPr/>
            </p:nvSpPr>
            <p:spPr bwMode="auto">
              <a:xfrm>
                <a:off x="7160324" y="2426657"/>
                <a:ext cx="26944" cy="35234"/>
              </a:xfrm>
              <a:custGeom>
                <a:avLst/>
                <a:gdLst/>
                <a:ahLst/>
                <a:cxnLst>
                  <a:cxn ang="0">
                    <a:pos x="1" y="0"/>
                  </a:cxn>
                  <a:cxn ang="0">
                    <a:pos x="7" y="0"/>
                  </a:cxn>
                  <a:cxn ang="0">
                    <a:pos x="10" y="1"/>
                  </a:cxn>
                  <a:cxn ang="0">
                    <a:pos x="11" y="4"/>
                  </a:cxn>
                  <a:cxn ang="0">
                    <a:pos x="13" y="5"/>
                  </a:cxn>
                  <a:cxn ang="0">
                    <a:pos x="8" y="7"/>
                  </a:cxn>
                  <a:cxn ang="0">
                    <a:pos x="8" y="9"/>
                  </a:cxn>
                  <a:cxn ang="0">
                    <a:pos x="10" y="10"/>
                  </a:cxn>
                  <a:cxn ang="0">
                    <a:pos x="10" y="13"/>
                  </a:cxn>
                  <a:cxn ang="0">
                    <a:pos x="7" y="15"/>
                  </a:cxn>
                  <a:cxn ang="0">
                    <a:pos x="5" y="17"/>
                  </a:cxn>
                  <a:cxn ang="0">
                    <a:pos x="2" y="15"/>
                  </a:cxn>
                  <a:cxn ang="0">
                    <a:pos x="0" y="13"/>
                  </a:cxn>
                  <a:cxn ang="0">
                    <a:pos x="0" y="10"/>
                  </a:cxn>
                  <a:cxn ang="0">
                    <a:pos x="1" y="8"/>
                  </a:cxn>
                  <a:cxn ang="0">
                    <a:pos x="3" y="5"/>
                  </a:cxn>
                  <a:cxn ang="0">
                    <a:pos x="1" y="0"/>
                  </a:cxn>
                </a:cxnLst>
                <a:rect l="0" t="0" r="r" b="b"/>
                <a:pathLst>
                  <a:path w="13" h="17">
                    <a:moveTo>
                      <a:pt x="1" y="0"/>
                    </a:moveTo>
                    <a:lnTo>
                      <a:pt x="7" y="0"/>
                    </a:lnTo>
                    <a:lnTo>
                      <a:pt x="10" y="1"/>
                    </a:lnTo>
                    <a:lnTo>
                      <a:pt x="11" y="4"/>
                    </a:lnTo>
                    <a:lnTo>
                      <a:pt x="13" y="5"/>
                    </a:lnTo>
                    <a:lnTo>
                      <a:pt x="8" y="7"/>
                    </a:lnTo>
                    <a:lnTo>
                      <a:pt x="8" y="9"/>
                    </a:lnTo>
                    <a:lnTo>
                      <a:pt x="10" y="10"/>
                    </a:lnTo>
                    <a:lnTo>
                      <a:pt x="10" y="13"/>
                    </a:lnTo>
                    <a:lnTo>
                      <a:pt x="7" y="15"/>
                    </a:lnTo>
                    <a:lnTo>
                      <a:pt x="5" y="17"/>
                    </a:lnTo>
                    <a:lnTo>
                      <a:pt x="2" y="15"/>
                    </a:lnTo>
                    <a:lnTo>
                      <a:pt x="0" y="13"/>
                    </a:lnTo>
                    <a:lnTo>
                      <a:pt x="0" y="10"/>
                    </a:lnTo>
                    <a:lnTo>
                      <a:pt x="1" y="8"/>
                    </a:lnTo>
                    <a:lnTo>
                      <a:pt x="3"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Rectangle 1357">
                <a:extLst>
                  <a:ext uri="{FF2B5EF4-FFF2-40B4-BE49-F238E27FC236}">
                    <a16:creationId xmlns:a16="http://schemas.microsoft.com/office/drawing/2014/main" id="{3BA0C3F1-3232-4016-AFD1-80001340A532}"/>
                  </a:ext>
                </a:extLst>
              </p:cNvPr>
              <p:cNvSpPr>
                <a:spLocks noChangeArrowheads="1"/>
              </p:cNvSpPr>
              <p:nvPr/>
            </p:nvSpPr>
            <p:spPr bwMode="auto">
              <a:xfrm>
                <a:off x="7002812" y="3201784"/>
                <a:ext cx="10363" cy="207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1359">
                <a:extLst>
                  <a:ext uri="{FF2B5EF4-FFF2-40B4-BE49-F238E27FC236}">
                    <a16:creationId xmlns:a16="http://schemas.microsoft.com/office/drawing/2014/main" id="{AC85507E-CE07-4E36-999C-C661B3F24A78}"/>
                  </a:ext>
                </a:extLst>
              </p:cNvPr>
              <p:cNvSpPr>
                <a:spLocks/>
              </p:cNvSpPr>
              <p:nvPr/>
            </p:nvSpPr>
            <p:spPr bwMode="auto">
              <a:xfrm>
                <a:off x="7029755" y="3205930"/>
                <a:ext cx="12435" cy="8290"/>
              </a:xfrm>
              <a:custGeom>
                <a:avLst/>
                <a:gdLst/>
                <a:ahLst/>
                <a:cxnLst>
                  <a:cxn ang="0">
                    <a:pos x="1" y="0"/>
                  </a:cxn>
                  <a:cxn ang="0">
                    <a:pos x="4" y="0"/>
                  </a:cxn>
                  <a:cxn ang="0">
                    <a:pos x="6" y="3"/>
                  </a:cxn>
                  <a:cxn ang="0">
                    <a:pos x="6" y="4"/>
                  </a:cxn>
                  <a:cxn ang="0">
                    <a:pos x="4" y="3"/>
                  </a:cxn>
                  <a:cxn ang="0">
                    <a:pos x="0" y="2"/>
                  </a:cxn>
                  <a:cxn ang="0">
                    <a:pos x="1" y="0"/>
                  </a:cxn>
                </a:cxnLst>
                <a:rect l="0" t="0" r="r" b="b"/>
                <a:pathLst>
                  <a:path w="6" h="4">
                    <a:moveTo>
                      <a:pt x="1" y="0"/>
                    </a:moveTo>
                    <a:lnTo>
                      <a:pt x="4" y="0"/>
                    </a:lnTo>
                    <a:lnTo>
                      <a:pt x="6" y="3"/>
                    </a:lnTo>
                    <a:lnTo>
                      <a:pt x="6" y="4"/>
                    </a:lnTo>
                    <a:lnTo>
                      <a:pt x="4" y="3"/>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1360">
                <a:extLst>
                  <a:ext uri="{FF2B5EF4-FFF2-40B4-BE49-F238E27FC236}">
                    <a16:creationId xmlns:a16="http://schemas.microsoft.com/office/drawing/2014/main" id="{0837C0F2-3575-4327-8DFA-D4FC42B59305}"/>
                  </a:ext>
                </a:extLst>
              </p:cNvPr>
              <p:cNvSpPr>
                <a:spLocks/>
              </p:cNvSpPr>
              <p:nvPr/>
            </p:nvSpPr>
            <p:spPr bwMode="auto">
              <a:xfrm>
                <a:off x="6020431" y="1889872"/>
                <a:ext cx="335750" cy="184456"/>
              </a:xfrm>
              <a:custGeom>
                <a:avLst/>
                <a:gdLst/>
                <a:ahLst/>
                <a:cxnLst>
                  <a:cxn ang="0">
                    <a:pos x="80" y="4"/>
                  </a:cxn>
                  <a:cxn ang="0">
                    <a:pos x="82" y="16"/>
                  </a:cxn>
                  <a:cxn ang="0">
                    <a:pos x="87" y="11"/>
                  </a:cxn>
                  <a:cxn ang="0">
                    <a:pos x="94" y="15"/>
                  </a:cxn>
                  <a:cxn ang="0">
                    <a:pos x="93" y="21"/>
                  </a:cxn>
                  <a:cxn ang="0">
                    <a:pos x="111" y="27"/>
                  </a:cxn>
                  <a:cxn ang="0">
                    <a:pos x="131" y="39"/>
                  </a:cxn>
                  <a:cxn ang="0">
                    <a:pos x="134" y="43"/>
                  </a:cxn>
                  <a:cxn ang="0">
                    <a:pos x="147" y="49"/>
                  </a:cxn>
                  <a:cxn ang="0">
                    <a:pos x="157" y="57"/>
                  </a:cxn>
                  <a:cxn ang="0">
                    <a:pos x="162" y="59"/>
                  </a:cxn>
                  <a:cxn ang="0">
                    <a:pos x="136" y="68"/>
                  </a:cxn>
                  <a:cxn ang="0">
                    <a:pos x="118" y="66"/>
                  </a:cxn>
                  <a:cxn ang="0">
                    <a:pos x="122" y="58"/>
                  </a:cxn>
                  <a:cxn ang="0">
                    <a:pos x="122" y="53"/>
                  </a:cxn>
                  <a:cxn ang="0">
                    <a:pos x="116" y="43"/>
                  </a:cxn>
                  <a:cxn ang="0">
                    <a:pos x="118" y="40"/>
                  </a:cxn>
                  <a:cxn ang="0">
                    <a:pos x="104" y="38"/>
                  </a:cxn>
                  <a:cxn ang="0">
                    <a:pos x="92" y="58"/>
                  </a:cxn>
                  <a:cxn ang="0">
                    <a:pos x="88" y="66"/>
                  </a:cxn>
                  <a:cxn ang="0">
                    <a:pos x="83" y="68"/>
                  </a:cxn>
                  <a:cxn ang="0">
                    <a:pos x="72" y="89"/>
                  </a:cxn>
                  <a:cxn ang="0">
                    <a:pos x="43" y="72"/>
                  </a:cxn>
                  <a:cxn ang="0">
                    <a:pos x="58" y="63"/>
                  </a:cxn>
                  <a:cxn ang="0">
                    <a:pos x="68" y="62"/>
                  </a:cxn>
                  <a:cxn ang="0">
                    <a:pos x="59" y="59"/>
                  </a:cxn>
                  <a:cxn ang="0">
                    <a:pos x="38" y="60"/>
                  </a:cxn>
                  <a:cxn ang="0">
                    <a:pos x="34" y="54"/>
                  </a:cxn>
                  <a:cxn ang="0">
                    <a:pos x="47" y="50"/>
                  </a:cxn>
                  <a:cxn ang="0">
                    <a:pos x="67" y="40"/>
                  </a:cxn>
                  <a:cxn ang="0">
                    <a:pos x="52" y="38"/>
                  </a:cxn>
                  <a:cxn ang="0">
                    <a:pos x="44" y="39"/>
                  </a:cxn>
                  <a:cxn ang="0">
                    <a:pos x="40" y="45"/>
                  </a:cxn>
                  <a:cxn ang="0">
                    <a:pos x="26" y="45"/>
                  </a:cxn>
                  <a:cxn ang="0">
                    <a:pos x="21" y="38"/>
                  </a:cxn>
                  <a:cxn ang="0">
                    <a:pos x="14" y="27"/>
                  </a:cxn>
                  <a:cxn ang="0">
                    <a:pos x="6" y="23"/>
                  </a:cxn>
                  <a:cxn ang="0">
                    <a:pos x="0" y="15"/>
                  </a:cxn>
                  <a:cxn ang="0">
                    <a:pos x="5" y="9"/>
                  </a:cxn>
                  <a:cxn ang="0">
                    <a:pos x="23" y="5"/>
                  </a:cxn>
                  <a:cxn ang="0">
                    <a:pos x="30" y="13"/>
                  </a:cxn>
                  <a:cxn ang="0">
                    <a:pos x="39" y="18"/>
                  </a:cxn>
                  <a:cxn ang="0">
                    <a:pos x="38" y="13"/>
                  </a:cxn>
                  <a:cxn ang="0">
                    <a:pos x="49" y="6"/>
                  </a:cxn>
                  <a:cxn ang="0">
                    <a:pos x="55" y="16"/>
                  </a:cxn>
                  <a:cxn ang="0">
                    <a:pos x="63" y="24"/>
                  </a:cxn>
                  <a:cxn ang="0">
                    <a:pos x="58" y="11"/>
                  </a:cxn>
                  <a:cxn ang="0">
                    <a:pos x="62" y="0"/>
                  </a:cxn>
                </a:cxnLst>
                <a:rect l="0" t="0" r="r" b="b"/>
                <a:pathLst>
                  <a:path w="162" h="89">
                    <a:moveTo>
                      <a:pt x="62" y="0"/>
                    </a:moveTo>
                    <a:lnTo>
                      <a:pt x="69" y="0"/>
                    </a:lnTo>
                    <a:lnTo>
                      <a:pt x="80" y="4"/>
                    </a:lnTo>
                    <a:lnTo>
                      <a:pt x="83" y="9"/>
                    </a:lnTo>
                    <a:lnTo>
                      <a:pt x="83" y="13"/>
                    </a:lnTo>
                    <a:lnTo>
                      <a:pt x="82" y="16"/>
                    </a:lnTo>
                    <a:lnTo>
                      <a:pt x="83" y="15"/>
                    </a:lnTo>
                    <a:lnTo>
                      <a:pt x="85" y="14"/>
                    </a:lnTo>
                    <a:lnTo>
                      <a:pt x="87" y="11"/>
                    </a:lnTo>
                    <a:lnTo>
                      <a:pt x="92" y="11"/>
                    </a:lnTo>
                    <a:lnTo>
                      <a:pt x="93" y="13"/>
                    </a:lnTo>
                    <a:lnTo>
                      <a:pt x="94" y="15"/>
                    </a:lnTo>
                    <a:lnTo>
                      <a:pt x="94" y="18"/>
                    </a:lnTo>
                    <a:lnTo>
                      <a:pt x="93" y="19"/>
                    </a:lnTo>
                    <a:lnTo>
                      <a:pt x="93" y="21"/>
                    </a:lnTo>
                    <a:lnTo>
                      <a:pt x="98" y="21"/>
                    </a:lnTo>
                    <a:lnTo>
                      <a:pt x="103" y="23"/>
                    </a:lnTo>
                    <a:lnTo>
                      <a:pt x="111" y="27"/>
                    </a:lnTo>
                    <a:lnTo>
                      <a:pt x="119" y="30"/>
                    </a:lnTo>
                    <a:lnTo>
                      <a:pt x="126" y="35"/>
                    </a:lnTo>
                    <a:lnTo>
                      <a:pt x="131" y="39"/>
                    </a:lnTo>
                    <a:lnTo>
                      <a:pt x="133" y="39"/>
                    </a:lnTo>
                    <a:lnTo>
                      <a:pt x="134" y="40"/>
                    </a:lnTo>
                    <a:lnTo>
                      <a:pt x="134" y="43"/>
                    </a:lnTo>
                    <a:lnTo>
                      <a:pt x="133" y="45"/>
                    </a:lnTo>
                    <a:lnTo>
                      <a:pt x="147" y="45"/>
                    </a:lnTo>
                    <a:lnTo>
                      <a:pt x="147" y="49"/>
                    </a:lnTo>
                    <a:lnTo>
                      <a:pt x="148" y="52"/>
                    </a:lnTo>
                    <a:lnTo>
                      <a:pt x="149" y="53"/>
                    </a:lnTo>
                    <a:lnTo>
                      <a:pt x="157" y="57"/>
                    </a:lnTo>
                    <a:lnTo>
                      <a:pt x="158" y="57"/>
                    </a:lnTo>
                    <a:lnTo>
                      <a:pt x="161" y="58"/>
                    </a:lnTo>
                    <a:lnTo>
                      <a:pt x="162" y="59"/>
                    </a:lnTo>
                    <a:lnTo>
                      <a:pt x="144" y="69"/>
                    </a:lnTo>
                    <a:lnTo>
                      <a:pt x="136" y="73"/>
                    </a:lnTo>
                    <a:lnTo>
                      <a:pt x="136" y="68"/>
                    </a:lnTo>
                    <a:lnTo>
                      <a:pt x="137" y="67"/>
                    </a:lnTo>
                    <a:lnTo>
                      <a:pt x="133" y="66"/>
                    </a:lnTo>
                    <a:lnTo>
                      <a:pt x="118" y="66"/>
                    </a:lnTo>
                    <a:lnTo>
                      <a:pt x="121" y="60"/>
                    </a:lnTo>
                    <a:lnTo>
                      <a:pt x="122" y="59"/>
                    </a:lnTo>
                    <a:lnTo>
                      <a:pt x="122" y="58"/>
                    </a:lnTo>
                    <a:lnTo>
                      <a:pt x="123" y="57"/>
                    </a:lnTo>
                    <a:lnTo>
                      <a:pt x="124" y="54"/>
                    </a:lnTo>
                    <a:lnTo>
                      <a:pt x="122" y="53"/>
                    </a:lnTo>
                    <a:lnTo>
                      <a:pt x="121" y="50"/>
                    </a:lnTo>
                    <a:lnTo>
                      <a:pt x="118" y="48"/>
                    </a:lnTo>
                    <a:lnTo>
                      <a:pt x="116" y="43"/>
                    </a:lnTo>
                    <a:lnTo>
                      <a:pt x="118" y="42"/>
                    </a:lnTo>
                    <a:lnTo>
                      <a:pt x="122" y="42"/>
                    </a:lnTo>
                    <a:lnTo>
                      <a:pt x="118" y="40"/>
                    </a:lnTo>
                    <a:lnTo>
                      <a:pt x="116" y="39"/>
                    </a:lnTo>
                    <a:lnTo>
                      <a:pt x="112" y="35"/>
                    </a:lnTo>
                    <a:lnTo>
                      <a:pt x="104" y="38"/>
                    </a:lnTo>
                    <a:lnTo>
                      <a:pt x="99" y="43"/>
                    </a:lnTo>
                    <a:lnTo>
                      <a:pt x="94" y="49"/>
                    </a:lnTo>
                    <a:lnTo>
                      <a:pt x="92" y="58"/>
                    </a:lnTo>
                    <a:lnTo>
                      <a:pt x="89" y="64"/>
                    </a:lnTo>
                    <a:lnTo>
                      <a:pt x="89" y="66"/>
                    </a:lnTo>
                    <a:lnTo>
                      <a:pt x="88" y="66"/>
                    </a:lnTo>
                    <a:lnTo>
                      <a:pt x="87" y="67"/>
                    </a:lnTo>
                    <a:lnTo>
                      <a:pt x="84" y="67"/>
                    </a:lnTo>
                    <a:lnTo>
                      <a:pt x="83" y="68"/>
                    </a:lnTo>
                    <a:lnTo>
                      <a:pt x="78" y="74"/>
                    </a:lnTo>
                    <a:lnTo>
                      <a:pt x="75" y="83"/>
                    </a:lnTo>
                    <a:lnTo>
                      <a:pt x="72" y="89"/>
                    </a:lnTo>
                    <a:lnTo>
                      <a:pt x="57" y="82"/>
                    </a:lnTo>
                    <a:lnTo>
                      <a:pt x="48" y="77"/>
                    </a:lnTo>
                    <a:lnTo>
                      <a:pt x="43" y="72"/>
                    </a:lnTo>
                    <a:lnTo>
                      <a:pt x="40" y="64"/>
                    </a:lnTo>
                    <a:lnTo>
                      <a:pt x="55" y="64"/>
                    </a:lnTo>
                    <a:lnTo>
                      <a:pt x="58" y="63"/>
                    </a:lnTo>
                    <a:lnTo>
                      <a:pt x="62" y="63"/>
                    </a:lnTo>
                    <a:lnTo>
                      <a:pt x="64" y="62"/>
                    </a:lnTo>
                    <a:lnTo>
                      <a:pt x="68" y="62"/>
                    </a:lnTo>
                    <a:lnTo>
                      <a:pt x="65" y="60"/>
                    </a:lnTo>
                    <a:lnTo>
                      <a:pt x="63" y="60"/>
                    </a:lnTo>
                    <a:lnTo>
                      <a:pt x="59" y="59"/>
                    </a:lnTo>
                    <a:lnTo>
                      <a:pt x="45" y="59"/>
                    </a:lnTo>
                    <a:lnTo>
                      <a:pt x="43" y="60"/>
                    </a:lnTo>
                    <a:lnTo>
                      <a:pt x="38" y="60"/>
                    </a:lnTo>
                    <a:lnTo>
                      <a:pt x="35" y="59"/>
                    </a:lnTo>
                    <a:lnTo>
                      <a:pt x="34" y="57"/>
                    </a:lnTo>
                    <a:lnTo>
                      <a:pt x="34" y="54"/>
                    </a:lnTo>
                    <a:lnTo>
                      <a:pt x="37" y="52"/>
                    </a:lnTo>
                    <a:lnTo>
                      <a:pt x="39" y="50"/>
                    </a:lnTo>
                    <a:lnTo>
                      <a:pt x="47" y="50"/>
                    </a:lnTo>
                    <a:lnTo>
                      <a:pt x="53" y="47"/>
                    </a:lnTo>
                    <a:lnTo>
                      <a:pt x="60" y="44"/>
                    </a:lnTo>
                    <a:lnTo>
                      <a:pt x="67" y="40"/>
                    </a:lnTo>
                    <a:lnTo>
                      <a:pt x="55" y="40"/>
                    </a:lnTo>
                    <a:lnTo>
                      <a:pt x="54" y="39"/>
                    </a:lnTo>
                    <a:lnTo>
                      <a:pt x="52" y="38"/>
                    </a:lnTo>
                    <a:lnTo>
                      <a:pt x="50" y="37"/>
                    </a:lnTo>
                    <a:lnTo>
                      <a:pt x="47" y="37"/>
                    </a:lnTo>
                    <a:lnTo>
                      <a:pt x="44" y="39"/>
                    </a:lnTo>
                    <a:lnTo>
                      <a:pt x="43" y="42"/>
                    </a:lnTo>
                    <a:lnTo>
                      <a:pt x="42" y="43"/>
                    </a:lnTo>
                    <a:lnTo>
                      <a:pt x="40" y="45"/>
                    </a:lnTo>
                    <a:lnTo>
                      <a:pt x="38" y="47"/>
                    </a:lnTo>
                    <a:lnTo>
                      <a:pt x="30" y="47"/>
                    </a:lnTo>
                    <a:lnTo>
                      <a:pt x="26" y="45"/>
                    </a:lnTo>
                    <a:lnTo>
                      <a:pt x="21" y="40"/>
                    </a:lnTo>
                    <a:lnTo>
                      <a:pt x="25" y="40"/>
                    </a:lnTo>
                    <a:lnTo>
                      <a:pt x="21" y="38"/>
                    </a:lnTo>
                    <a:lnTo>
                      <a:pt x="19" y="37"/>
                    </a:lnTo>
                    <a:lnTo>
                      <a:pt x="14" y="32"/>
                    </a:lnTo>
                    <a:lnTo>
                      <a:pt x="14" y="27"/>
                    </a:lnTo>
                    <a:lnTo>
                      <a:pt x="11" y="25"/>
                    </a:lnTo>
                    <a:lnTo>
                      <a:pt x="8" y="25"/>
                    </a:lnTo>
                    <a:lnTo>
                      <a:pt x="6" y="23"/>
                    </a:lnTo>
                    <a:lnTo>
                      <a:pt x="3" y="19"/>
                    </a:lnTo>
                    <a:lnTo>
                      <a:pt x="1" y="16"/>
                    </a:lnTo>
                    <a:lnTo>
                      <a:pt x="0" y="15"/>
                    </a:lnTo>
                    <a:lnTo>
                      <a:pt x="1" y="14"/>
                    </a:lnTo>
                    <a:lnTo>
                      <a:pt x="3" y="11"/>
                    </a:lnTo>
                    <a:lnTo>
                      <a:pt x="5" y="9"/>
                    </a:lnTo>
                    <a:lnTo>
                      <a:pt x="9" y="8"/>
                    </a:lnTo>
                    <a:lnTo>
                      <a:pt x="11" y="5"/>
                    </a:lnTo>
                    <a:lnTo>
                      <a:pt x="23" y="5"/>
                    </a:lnTo>
                    <a:lnTo>
                      <a:pt x="34" y="6"/>
                    </a:lnTo>
                    <a:lnTo>
                      <a:pt x="33" y="9"/>
                    </a:lnTo>
                    <a:lnTo>
                      <a:pt x="30" y="13"/>
                    </a:lnTo>
                    <a:lnTo>
                      <a:pt x="35" y="15"/>
                    </a:lnTo>
                    <a:lnTo>
                      <a:pt x="37" y="16"/>
                    </a:lnTo>
                    <a:lnTo>
                      <a:pt x="39" y="18"/>
                    </a:lnTo>
                    <a:lnTo>
                      <a:pt x="39" y="16"/>
                    </a:lnTo>
                    <a:lnTo>
                      <a:pt x="38" y="15"/>
                    </a:lnTo>
                    <a:lnTo>
                      <a:pt x="38" y="13"/>
                    </a:lnTo>
                    <a:lnTo>
                      <a:pt x="39" y="10"/>
                    </a:lnTo>
                    <a:lnTo>
                      <a:pt x="43" y="6"/>
                    </a:lnTo>
                    <a:lnTo>
                      <a:pt x="49" y="6"/>
                    </a:lnTo>
                    <a:lnTo>
                      <a:pt x="50" y="9"/>
                    </a:lnTo>
                    <a:lnTo>
                      <a:pt x="53" y="11"/>
                    </a:lnTo>
                    <a:lnTo>
                      <a:pt x="55" y="16"/>
                    </a:lnTo>
                    <a:lnTo>
                      <a:pt x="58" y="20"/>
                    </a:lnTo>
                    <a:lnTo>
                      <a:pt x="59" y="23"/>
                    </a:lnTo>
                    <a:lnTo>
                      <a:pt x="63" y="24"/>
                    </a:lnTo>
                    <a:lnTo>
                      <a:pt x="62" y="20"/>
                    </a:lnTo>
                    <a:lnTo>
                      <a:pt x="59" y="15"/>
                    </a:lnTo>
                    <a:lnTo>
                      <a:pt x="58" y="11"/>
                    </a:lnTo>
                    <a:lnTo>
                      <a:pt x="58" y="4"/>
                    </a:lnTo>
                    <a:lnTo>
                      <a:pt x="59" y="1"/>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1361">
                <a:extLst>
                  <a:ext uri="{FF2B5EF4-FFF2-40B4-BE49-F238E27FC236}">
                    <a16:creationId xmlns:a16="http://schemas.microsoft.com/office/drawing/2014/main" id="{17771374-7724-4D7C-AEE2-C30D67CFDA1F}"/>
                  </a:ext>
                </a:extLst>
              </p:cNvPr>
              <p:cNvSpPr>
                <a:spLocks/>
              </p:cNvSpPr>
              <p:nvPr/>
            </p:nvSpPr>
            <p:spPr bwMode="auto">
              <a:xfrm>
                <a:off x="6194524" y="1860856"/>
                <a:ext cx="221762" cy="80829"/>
              </a:xfrm>
              <a:custGeom>
                <a:avLst/>
                <a:gdLst/>
                <a:ahLst/>
                <a:cxnLst>
                  <a:cxn ang="0">
                    <a:pos x="58" y="0"/>
                  </a:cxn>
                  <a:cxn ang="0">
                    <a:pos x="63" y="0"/>
                  </a:cxn>
                  <a:cxn ang="0">
                    <a:pos x="63" y="10"/>
                  </a:cxn>
                  <a:cxn ang="0">
                    <a:pos x="65" y="10"/>
                  </a:cxn>
                  <a:cxn ang="0">
                    <a:pos x="67" y="9"/>
                  </a:cxn>
                  <a:cxn ang="0">
                    <a:pos x="69" y="8"/>
                  </a:cxn>
                  <a:cxn ang="0">
                    <a:pos x="70" y="7"/>
                  </a:cxn>
                  <a:cxn ang="0">
                    <a:pos x="88" y="7"/>
                  </a:cxn>
                  <a:cxn ang="0">
                    <a:pos x="93" y="8"/>
                  </a:cxn>
                  <a:cxn ang="0">
                    <a:pos x="97" y="9"/>
                  </a:cxn>
                  <a:cxn ang="0">
                    <a:pos x="102" y="12"/>
                  </a:cxn>
                  <a:cxn ang="0">
                    <a:pos x="104" y="15"/>
                  </a:cxn>
                  <a:cxn ang="0">
                    <a:pos x="107" y="18"/>
                  </a:cxn>
                  <a:cxn ang="0">
                    <a:pos x="98" y="24"/>
                  </a:cxn>
                  <a:cxn ang="0">
                    <a:pos x="87" y="30"/>
                  </a:cxn>
                  <a:cxn ang="0">
                    <a:pos x="74" y="37"/>
                  </a:cxn>
                  <a:cxn ang="0">
                    <a:pos x="64" y="39"/>
                  </a:cxn>
                  <a:cxn ang="0">
                    <a:pos x="59" y="39"/>
                  </a:cxn>
                  <a:cxn ang="0">
                    <a:pos x="55" y="37"/>
                  </a:cxn>
                  <a:cxn ang="0">
                    <a:pos x="53" y="35"/>
                  </a:cxn>
                  <a:cxn ang="0">
                    <a:pos x="50" y="32"/>
                  </a:cxn>
                  <a:cxn ang="0">
                    <a:pos x="27" y="32"/>
                  </a:cxn>
                  <a:cxn ang="0">
                    <a:pos x="24" y="30"/>
                  </a:cxn>
                  <a:cxn ang="0">
                    <a:pos x="23" y="29"/>
                  </a:cxn>
                  <a:cxn ang="0">
                    <a:pos x="22" y="27"/>
                  </a:cxn>
                  <a:cxn ang="0">
                    <a:pos x="22" y="24"/>
                  </a:cxn>
                  <a:cxn ang="0">
                    <a:pos x="30" y="24"/>
                  </a:cxn>
                  <a:cxn ang="0">
                    <a:pos x="35" y="23"/>
                  </a:cxn>
                  <a:cxn ang="0">
                    <a:pos x="32" y="23"/>
                  </a:cxn>
                  <a:cxn ang="0">
                    <a:pos x="28" y="22"/>
                  </a:cxn>
                  <a:cxn ang="0">
                    <a:pos x="15" y="22"/>
                  </a:cxn>
                  <a:cxn ang="0">
                    <a:pos x="13" y="23"/>
                  </a:cxn>
                  <a:cxn ang="0">
                    <a:pos x="10" y="23"/>
                  </a:cxn>
                  <a:cxn ang="0">
                    <a:pos x="8" y="22"/>
                  </a:cxn>
                  <a:cxn ang="0">
                    <a:pos x="6" y="19"/>
                  </a:cxn>
                  <a:cxn ang="0">
                    <a:pos x="6" y="17"/>
                  </a:cxn>
                  <a:cxn ang="0">
                    <a:pos x="3" y="12"/>
                  </a:cxn>
                  <a:cxn ang="0">
                    <a:pos x="0" y="7"/>
                  </a:cxn>
                  <a:cxn ang="0">
                    <a:pos x="6" y="7"/>
                  </a:cxn>
                  <a:cxn ang="0">
                    <a:pos x="12" y="9"/>
                  </a:cxn>
                  <a:cxn ang="0">
                    <a:pos x="13" y="9"/>
                  </a:cxn>
                  <a:cxn ang="0">
                    <a:pos x="15" y="8"/>
                  </a:cxn>
                  <a:cxn ang="0">
                    <a:pos x="15" y="7"/>
                  </a:cxn>
                  <a:cxn ang="0">
                    <a:pos x="22" y="7"/>
                  </a:cxn>
                  <a:cxn ang="0">
                    <a:pos x="20" y="2"/>
                  </a:cxn>
                  <a:cxn ang="0">
                    <a:pos x="32" y="2"/>
                  </a:cxn>
                  <a:cxn ang="0">
                    <a:pos x="33" y="3"/>
                  </a:cxn>
                  <a:cxn ang="0">
                    <a:pos x="35" y="4"/>
                  </a:cxn>
                  <a:cxn ang="0">
                    <a:pos x="38" y="7"/>
                  </a:cxn>
                  <a:cxn ang="0">
                    <a:pos x="42" y="8"/>
                  </a:cxn>
                  <a:cxn ang="0">
                    <a:pos x="47" y="10"/>
                  </a:cxn>
                  <a:cxn ang="0">
                    <a:pos x="48" y="10"/>
                  </a:cxn>
                  <a:cxn ang="0">
                    <a:pos x="53" y="8"/>
                  </a:cxn>
                  <a:cxn ang="0">
                    <a:pos x="54" y="5"/>
                  </a:cxn>
                  <a:cxn ang="0">
                    <a:pos x="57" y="3"/>
                  </a:cxn>
                  <a:cxn ang="0">
                    <a:pos x="58" y="0"/>
                  </a:cxn>
                </a:cxnLst>
                <a:rect l="0" t="0" r="r" b="b"/>
                <a:pathLst>
                  <a:path w="107" h="39">
                    <a:moveTo>
                      <a:pt x="58" y="0"/>
                    </a:moveTo>
                    <a:lnTo>
                      <a:pt x="63" y="0"/>
                    </a:lnTo>
                    <a:lnTo>
                      <a:pt x="63" y="10"/>
                    </a:lnTo>
                    <a:lnTo>
                      <a:pt x="65" y="10"/>
                    </a:lnTo>
                    <a:lnTo>
                      <a:pt x="67" y="9"/>
                    </a:lnTo>
                    <a:lnTo>
                      <a:pt x="69" y="8"/>
                    </a:lnTo>
                    <a:lnTo>
                      <a:pt x="70" y="7"/>
                    </a:lnTo>
                    <a:lnTo>
                      <a:pt x="88" y="7"/>
                    </a:lnTo>
                    <a:lnTo>
                      <a:pt x="93" y="8"/>
                    </a:lnTo>
                    <a:lnTo>
                      <a:pt x="97" y="9"/>
                    </a:lnTo>
                    <a:lnTo>
                      <a:pt x="102" y="12"/>
                    </a:lnTo>
                    <a:lnTo>
                      <a:pt x="104" y="15"/>
                    </a:lnTo>
                    <a:lnTo>
                      <a:pt x="107" y="18"/>
                    </a:lnTo>
                    <a:lnTo>
                      <a:pt x="98" y="24"/>
                    </a:lnTo>
                    <a:lnTo>
                      <a:pt x="87" y="30"/>
                    </a:lnTo>
                    <a:lnTo>
                      <a:pt x="74" y="37"/>
                    </a:lnTo>
                    <a:lnTo>
                      <a:pt x="64" y="39"/>
                    </a:lnTo>
                    <a:lnTo>
                      <a:pt x="59" y="39"/>
                    </a:lnTo>
                    <a:lnTo>
                      <a:pt x="55" y="37"/>
                    </a:lnTo>
                    <a:lnTo>
                      <a:pt x="53" y="35"/>
                    </a:lnTo>
                    <a:lnTo>
                      <a:pt x="50" y="32"/>
                    </a:lnTo>
                    <a:lnTo>
                      <a:pt x="27" y="32"/>
                    </a:lnTo>
                    <a:lnTo>
                      <a:pt x="24" y="30"/>
                    </a:lnTo>
                    <a:lnTo>
                      <a:pt x="23" y="29"/>
                    </a:lnTo>
                    <a:lnTo>
                      <a:pt x="22" y="27"/>
                    </a:lnTo>
                    <a:lnTo>
                      <a:pt x="22" y="24"/>
                    </a:lnTo>
                    <a:lnTo>
                      <a:pt x="30" y="24"/>
                    </a:lnTo>
                    <a:lnTo>
                      <a:pt x="35" y="23"/>
                    </a:lnTo>
                    <a:lnTo>
                      <a:pt x="32" y="23"/>
                    </a:lnTo>
                    <a:lnTo>
                      <a:pt x="28" y="22"/>
                    </a:lnTo>
                    <a:lnTo>
                      <a:pt x="15" y="22"/>
                    </a:lnTo>
                    <a:lnTo>
                      <a:pt x="13" y="23"/>
                    </a:lnTo>
                    <a:lnTo>
                      <a:pt x="10" y="23"/>
                    </a:lnTo>
                    <a:lnTo>
                      <a:pt x="8" y="22"/>
                    </a:lnTo>
                    <a:lnTo>
                      <a:pt x="6" y="19"/>
                    </a:lnTo>
                    <a:lnTo>
                      <a:pt x="6" y="17"/>
                    </a:lnTo>
                    <a:lnTo>
                      <a:pt x="3" y="12"/>
                    </a:lnTo>
                    <a:lnTo>
                      <a:pt x="0" y="7"/>
                    </a:lnTo>
                    <a:lnTo>
                      <a:pt x="6" y="7"/>
                    </a:lnTo>
                    <a:lnTo>
                      <a:pt x="12" y="9"/>
                    </a:lnTo>
                    <a:lnTo>
                      <a:pt x="13" y="9"/>
                    </a:lnTo>
                    <a:lnTo>
                      <a:pt x="15" y="8"/>
                    </a:lnTo>
                    <a:lnTo>
                      <a:pt x="15" y="7"/>
                    </a:lnTo>
                    <a:lnTo>
                      <a:pt x="22" y="7"/>
                    </a:lnTo>
                    <a:lnTo>
                      <a:pt x="20" y="2"/>
                    </a:lnTo>
                    <a:lnTo>
                      <a:pt x="32" y="2"/>
                    </a:lnTo>
                    <a:lnTo>
                      <a:pt x="33" y="3"/>
                    </a:lnTo>
                    <a:lnTo>
                      <a:pt x="35" y="4"/>
                    </a:lnTo>
                    <a:lnTo>
                      <a:pt x="38" y="7"/>
                    </a:lnTo>
                    <a:lnTo>
                      <a:pt x="42" y="8"/>
                    </a:lnTo>
                    <a:lnTo>
                      <a:pt x="47" y="10"/>
                    </a:lnTo>
                    <a:lnTo>
                      <a:pt x="48" y="10"/>
                    </a:lnTo>
                    <a:lnTo>
                      <a:pt x="53" y="8"/>
                    </a:lnTo>
                    <a:lnTo>
                      <a:pt x="54" y="5"/>
                    </a:lnTo>
                    <a:lnTo>
                      <a:pt x="57"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1362">
                <a:extLst>
                  <a:ext uri="{FF2B5EF4-FFF2-40B4-BE49-F238E27FC236}">
                    <a16:creationId xmlns:a16="http://schemas.microsoft.com/office/drawing/2014/main" id="{566C4675-4CB9-4F5C-91F0-F876A395F336}"/>
                  </a:ext>
                </a:extLst>
              </p:cNvPr>
              <p:cNvSpPr>
                <a:spLocks/>
              </p:cNvSpPr>
              <p:nvPr/>
            </p:nvSpPr>
            <p:spPr bwMode="auto">
              <a:xfrm>
                <a:off x="6018359" y="1952048"/>
                <a:ext cx="31089" cy="35234"/>
              </a:xfrm>
              <a:custGeom>
                <a:avLst/>
                <a:gdLst/>
                <a:ahLst/>
                <a:cxnLst>
                  <a:cxn ang="0">
                    <a:pos x="1" y="0"/>
                  </a:cxn>
                  <a:cxn ang="0">
                    <a:pos x="14" y="13"/>
                  </a:cxn>
                  <a:cxn ang="0">
                    <a:pos x="15" y="17"/>
                  </a:cxn>
                  <a:cxn ang="0">
                    <a:pos x="12" y="15"/>
                  </a:cxn>
                  <a:cxn ang="0">
                    <a:pos x="9" y="14"/>
                  </a:cxn>
                  <a:cxn ang="0">
                    <a:pos x="6" y="12"/>
                  </a:cxn>
                  <a:cxn ang="0">
                    <a:pos x="2" y="9"/>
                  </a:cxn>
                  <a:cxn ang="0">
                    <a:pos x="0" y="4"/>
                  </a:cxn>
                  <a:cxn ang="0">
                    <a:pos x="0" y="2"/>
                  </a:cxn>
                  <a:cxn ang="0">
                    <a:pos x="1" y="0"/>
                  </a:cxn>
                </a:cxnLst>
                <a:rect l="0" t="0" r="r" b="b"/>
                <a:pathLst>
                  <a:path w="15" h="17">
                    <a:moveTo>
                      <a:pt x="1" y="0"/>
                    </a:moveTo>
                    <a:lnTo>
                      <a:pt x="14" y="13"/>
                    </a:lnTo>
                    <a:lnTo>
                      <a:pt x="15" y="17"/>
                    </a:lnTo>
                    <a:lnTo>
                      <a:pt x="12" y="15"/>
                    </a:lnTo>
                    <a:lnTo>
                      <a:pt x="9" y="14"/>
                    </a:lnTo>
                    <a:lnTo>
                      <a:pt x="6" y="12"/>
                    </a:lnTo>
                    <a:lnTo>
                      <a:pt x="2" y="9"/>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1363">
                <a:extLst>
                  <a:ext uri="{FF2B5EF4-FFF2-40B4-BE49-F238E27FC236}">
                    <a16:creationId xmlns:a16="http://schemas.microsoft.com/office/drawing/2014/main" id="{CB7A93A7-A5E3-4773-8006-A1B3E57E8956}"/>
                  </a:ext>
                </a:extLst>
              </p:cNvPr>
              <p:cNvSpPr>
                <a:spLocks/>
              </p:cNvSpPr>
              <p:nvPr/>
            </p:nvSpPr>
            <p:spPr bwMode="auto">
              <a:xfrm>
                <a:off x="6020431" y="1949974"/>
                <a:ext cx="2073" cy="2073"/>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1365">
                <a:extLst>
                  <a:ext uri="{FF2B5EF4-FFF2-40B4-BE49-F238E27FC236}">
                    <a16:creationId xmlns:a16="http://schemas.microsoft.com/office/drawing/2014/main" id="{3CC2C075-FD06-4D43-BBD0-177F898D46CD}"/>
                  </a:ext>
                </a:extLst>
              </p:cNvPr>
              <p:cNvSpPr>
                <a:spLocks/>
              </p:cNvSpPr>
              <p:nvPr/>
            </p:nvSpPr>
            <p:spPr bwMode="auto">
              <a:xfrm>
                <a:off x="5601779" y="2837019"/>
                <a:ext cx="20725" cy="18653"/>
              </a:xfrm>
              <a:custGeom>
                <a:avLst/>
                <a:gdLst/>
                <a:ahLst/>
                <a:cxnLst>
                  <a:cxn ang="0">
                    <a:pos x="5" y="0"/>
                  </a:cxn>
                  <a:cxn ang="0">
                    <a:pos x="10" y="0"/>
                  </a:cxn>
                  <a:cxn ang="0">
                    <a:pos x="9" y="2"/>
                  </a:cxn>
                  <a:cxn ang="0">
                    <a:pos x="8" y="6"/>
                  </a:cxn>
                  <a:cxn ang="0">
                    <a:pos x="3" y="9"/>
                  </a:cxn>
                  <a:cxn ang="0">
                    <a:pos x="0" y="6"/>
                  </a:cxn>
                  <a:cxn ang="0">
                    <a:pos x="0" y="3"/>
                  </a:cxn>
                  <a:cxn ang="0">
                    <a:pos x="3" y="1"/>
                  </a:cxn>
                  <a:cxn ang="0">
                    <a:pos x="5" y="0"/>
                  </a:cxn>
                </a:cxnLst>
                <a:rect l="0" t="0" r="r" b="b"/>
                <a:pathLst>
                  <a:path w="10" h="9">
                    <a:moveTo>
                      <a:pt x="5" y="0"/>
                    </a:moveTo>
                    <a:lnTo>
                      <a:pt x="10" y="0"/>
                    </a:lnTo>
                    <a:lnTo>
                      <a:pt x="9" y="2"/>
                    </a:lnTo>
                    <a:lnTo>
                      <a:pt x="8" y="6"/>
                    </a:lnTo>
                    <a:lnTo>
                      <a:pt x="3" y="9"/>
                    </a:lnTo>
                    <a:lnTo>
                      <a:pt x="0" y="6"/>
                    </a:lnTo>
                    <a:lnTo>
                      <a:pt x="0" y="3"/>
                    </a:lnTo>
                    <a:lnTo>
                      <a:pt x="3"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1366">
                <a:extLst>
                  <a:ext uri="{FF2B5EF4-FFF2-40B4-BE49-F238E27FC236}">
                    <a16:creationId xmlns:a16="http://schemas.microsoft.com/office/drawing/2014/main" id="{2451F2F4-385B-49D4-9ADF-B8D5CD3180AB}"/>
                  </a:ext>
                </a:extLst>
              </p:cNvPr>
              <p:cNvSpPr>
                <a:spLocks/>
              </p:cNvSpPr>
              <p:nvPr/>
            </p:nvSpPr>
            <p:spPr bwMode="auto">
              <a:xfrm>
                <a:off x="5614214" y="2826657"/>
                <a:ext cx="198963" cy="288083"/>
              </a:xfrm>
              <a:custGeom>
                <a:avLst/>
                <a:gdLst/>
                <a:ahLst/>
                <a:cxnLst>
                  <a:cxn ang="0">
                    <a:pos x="38" y="2"/>
                  </a:cxn>
                  <a:cxn ang="0">
                    <a:pos x="36" y="7"/>
                  </a:cxn>
                  <a:cxn ang="0">
                    <a:pos x="29" y="11"/>
                  </a:cxn>
                  <a:cxn ang="0">
                    <a:pos x="29" y="17"/>
                  </a:cxn>
                  <a:cxn ang="0">
                    <a:pos x="49" y="31"/>
                  </a:cxn>
                  <a:cxn ang="0">
                    <a:pos x="41" y="42"/>
                  </a:cxn>
                  <a:cxn ang="0">
                    <a:pos x="44" y="45"/>
                  </a:cxn>
                  <a:cxn ang="0">
                    <a:pos x="54" y="49"/>
                  </a:cxn>
                  <a:cxn ang="0">
                    <a:pos x="61" y="63"/>
                  </a:cxn>
                  <a:cxn ang="0">
                    <a:pos x="77" y="78"/>
                  </a:cxn>
                  <a:cxn ang="0">
                    <a:pos x="81" y="88"/>
                  </a:cxn>
                  <a:cxn ang="0">
                    <a:pos x="79" y="97"/>
                  </a:cxn>
                  <a:cxn ang="0">
                    <a:pos x="88" y="93"/>
                  </a:cxn>
                  <a:cxn ang="0">
                    <a:pos x="96" y="102"/>
                  </a:cxn>
                  <a:cxn ang="0">
                    <a:pos x="88" y="113"/>
                  </a:cxn>
                  <a:cxn ang="0">
                    <a:pos x="92" y="119"/>
                  </a:cxn>
                  <a:cxn ang="0">
                    <a:pos x="86" y="127"/>
                  </a:cxn>
                  <a:cxn ang="0">
                    <a:pos x="58" y="129"/>
                  </a:cxn>
                  <a:cxn ang="0">
                    <a:pos x="39" y="130"/>
                  </a:cxn>
                  <a:cxn ang="0">
                    <a:pos x="31" y="132"/>
                  </a:cxn>
                  <a:cxn ang="0">
                    <a:pos x="20" y="137"/>
                  </a:cxn>
                  <a:cxn ang="0">
                    <a:pos x="14" y="137"/>
                  </a:cxn>
                  <a:cxn ang="0">
                    <a:pos x="32" y="122"/>
                  </a:cxn>
                  <a:cxn ang="0">
                    <a:pos x="42" y="119"/>
                  </a:cxn>
                  <a:cxn ang="0">
                    <a:pos x="42" y="114"/>
                  </a:cxn>
                  <a:cxn ang="0">
                    <a:pos x="37" y="118"/>
                  </a:cxn>
                  <a:cxn ang="0">
                    <a:pos x="28" y="114"/>
                  </a:cxn>
                  <a:cxn ang="0">
                    <a:pos x="20" y="114"/>
                  </a:cxn>
                  <a:cxn ang="0">
                    <a:pos x="17" y="113"/>
                  </a:cxn>
                  <a:cxn ang="0">
                    <a:pos x="23" y="105"/>
                  </a:cxn>
                  <a:cxn ang="0">
                    <a:pos x="26" y="91"/>
                  </a:cxn>
                  <a:cxn ang="0">
                    <a:pos x="34" y="88"/>
                  </a:cxn>
                  <a:cxn ang="0">
                    <a:pos x="43" y="75"/>
                  </a:cxn>
                  <a:cxn ang="0">
                    <a:pos x="37" y="74"/>
                  </a:cxn>
                  <a:cxn ang="0">
                    <a:pos x="36" y="66"/>
                  </a:cxn>
                  <a:cxn ang="0">
                    <a:pos x="31" y="64"/>
                  </a:cxn>
                  <a:cxn ang="0">
                    <a:pos x="17" y="64"/>
                  </a:cxn>
                  <a:cxn ang="0">
                    <a:pos x="20" y="46"/>
                  </a:cxn>
                  <a:cxn ang="0">
                    <a:pos x="14" y="45"/>
                  </a:cxn>
                  <a:cxn ang="0">
                    <a:pos x="14" y="50"/>
                  </a:cxn>
                  <a:cxn ang="0">
                    <a:pos x="12" y="42"/>
                  </a:cxn>
                  <a:cxn ang="0">
                    <a:pos x="10" y="37"/>
                  </a:cxn>
                  <a:cxn ang="0">
                    <a:pos x="7" y="32"/>
                  </a:cxn>
                  <a:cxn ang="0">
                    <a:pos x="5" y="25"/>
                  </a:cxn>
                  <a:cxn ang="0">
                    <a:pos x="0" y="19"/>
                  </a:cxn>
                  <a:cxn ang="0">
                    <a:pos x="10" y="21"/>
                  </a:cxn>
                  <a:cxn ang="0">
                    <a:pos x="9" y="15"/>
                  </a:cxn>
                  <a:cxn ang="0">
                    <a:pos x="14" y="12"/>
                  </a:cxn>
                  <a:cxn ang="0">
                    <a:pos x="17" y="6"/>
                  </a:cxn>
                  <a:cxn ang="0">
                    <a:pos x="20" y="0"/>
                  </a:cxn>
                </a:cxnLst>
                <a:rect l="0" t="0" r="r" b="b"/>
                <a:pathLst>
                  <a:path w="96" h="139">
                    <a:moveTo>
                      <a:pt x="20" y="0"/>
                    </a:moveTo>
                    <a:lnTo>
                      <a:pt x="36" y="0"/>
                    </a:lnTo>
                    <a:lnTo>
                      <a:pt x="38" y="2"/>
                    </a:lnTo>
                    <a:lnTo>
                      <a:pt x="38" y="3"/>
                    </a:lnTo>
                    <a:lnTo>
                      <a:pt x="37" y="6"/>
                    </a:lnTo>
                    <a:lnTo>
                      <a:pt x="36" y="7"/>
                    </a:lnTo>
                    <a:lnTo>
                      <a:pt x="33" y="8"/>
                    </a:lnTo>
                    <a:lnTo>
                      <a:pt x="32" y="10"/>
                    </a:lnTo>
                    <a:lnTo>
                      <a:pt x="29" y="11"/>
                    </a:lnTo>
                    <a:lnTo>
                      <a:pt x="28" y="14"/>
                    </a:lnTo>
                    <a:lnTo>
                      <a:pt x="28" y="15"/>
                    </a:lnTo>
                    <a:lnTo>
                      <a:pt x="29" y="17"/>
                    </a:lnTo>
                    <a:lnTo>
                      <a:pt x="53" y="17"/>
                    </a:lnTo>
                    <a:lnTo>
                      <a:pt x="53" y="25"/>
                    </a:lnTo>
                    <a:lnTo>
                      <a:pt x="49" y="31"/>
                    </a:lnTo>
                    <a:lnTo>
                      <a:pt x="46" y="36"/>
                    </a:lnTo>
                    <a:lnTo>
                      <a:pt x="43" y="42"/>
                    </a:lnTo>
                    <a:lnTo>
                      <a:pt x="41" y="42"/>
                    </a:lnTo>
                    <a:lnTo>
                      <a:pt x="39" y="44"/>
                    </a:lnTo>
                    <a:lnTo>
                      <a:pt x="39" y="45"/>
                    </a:lnTo>
                    <a:lnTo>
                      <a:pt x="44" y="45"/>
                    </a:lnTo>
                    <a:lnTo>
                      <a:pt x="47" y="46"/>
                    </a:lnTo>
                    <a:lnTo>
                      <a:pt x="49" y="46"/>
                    </a:lnTo>
                    <a:lnTo>
                      <a:pt x="54" y="49"/>
                    </a:lnTo>
                    <a:lnTo>
                      <a:pt x="56" y="51"/>
                    </a:lnTo>
                    <a:lnTo>
                      <a:pt x="57" y="55"/>
                    </a:lnTo>
                    <a:lnTo>
                      <a:pt x="61" y="63"/>
                    </a:lnTo>
                    <a:lnTo>
                      <a:pt x="63" y="65"/>
                    </a:lnTo>
                    <a:lnTo>
                      <a:pt x="67" y="68"/>
                    </a:lnTo>
                    <a:lnTo>
                      <a:pt x="77" y="78"/>
                    </a:lnTo>
                    <a:lnTo>
                      <a:pt x="77" y="81"/>
                    </a:lnTo>
                    <a:lnTo>
                      <a:pt x="79" y="86"/>
                    </a:lnTo>
                    <a:lnTo>
                      <a:pt x="81" y="88"/>
                    </a:lnTo>
                    <a:lnTo>
                      <a:pt x="82" y="90"/>
                    </a:lnTo>
                    <a:lnTo>
                      <a:pt x="79" y="93"/>
                    </a:lnTo>
                    <a:lnTo>
                      <a:pt x="79" y="97"/>
                    </a:lnTo>
                    <a:lnTo>
                      <a:pt x="82" y="94"/>
                    </a:lnTo>
                    <a:lnTo>
                      <a:pt x="84" y="93"/>
                    </a:lnTo>
                    <a:lnTo>
                      <a:pt x="88" y="93"/>
                    </a:lnTo>
                    <a:lnTo>
                      <a:pt x="92" y="94"/>
                    </a:lnTo>
                    <a:lnTo>
                      <a:pt x="96" y="98"/>
                    </a:lnTo>
                    <a:lnTo>
                      <a:pt x="96" y="102"/>
                    </a:lnTo>
                    <a:lnTo>
                      <a:pt x="93" y="107"/>
                    </a:lnTo>
                    <a:lnTo>
                      <a:pt x="91" y="109"/>
                    </a:lnTo>
                    <a:lnTo>
                      <a:pt x="88" y="113"/>
                    </a:lnTo>
                    <a:lnTo>
                      <a:pt x="83" y="118"/>
                    </a:lnTo>
                    <a:lnTo>
                      <a:pt x="87" y="119"/>
                    </a:lnTo>
                    <a:lnTo>
                      <a:pt x="92" y="119"/>
                    </a:lnTo>
                    <a:lnTo>
                      <a:pt x="92" y="122"/>
                    </a:lnTo>
                    <a:lnTo>
                      <a:pt x="90" y="124"/>
                    </a:lnTo>
                    <a:lnTo>
                      <a:pt x="86" y="127"/>
                    </a:lnTo>
                    <a:lnTo>
                      <a:pt x="83" y="128"/>
                    </a:lnTo>
                    <a:lnTo>
                      <a:pt x="64" y="128"/>
                    </a:lnTo>
                    <a:lnTo>
                      <a:pt x="58" y="129"/>
                    </a:lnTo>
                    <a:lnTo>
                      <a:pt x="43" y="132"/>
                    </a:lnTo>
                    <a:lnTo>
                      <a:pt x="41" y="132"/>
                    </a:lnTo>
                    <a:lnTo>
                      <a:pt x="39" y="130"/>
                    </a:lnTo>
                    <a:lnTo>
                      <a:pt x="37" y="129"/>
                    </a:lnTo>
                    <a:lnTo>
                      <a:pt x="36" y="129"/>
                    </a:lnTo>
                    <a:lnTo>
                      <a:pt x="31" y="132"/>
                    </a:lnTo>
                    <a:lnTo>
                      <a:pt x="29" y="134"/>
                    </a:lnTo>
                    <a:lnTo>
                      <a:pt x="29" y="137"/>
                    </a:lnTo>
                    <a:lnTo>
                      <a:pt x="20" y="137"/>
                    </a:lnTo>
                    <a:lnTo>
                      <a:pt x="18" y="139"/>
                    </a:lnTo>
                    <a:lnTo>
                      <a:pt x="14" y="139"/>
                    </a:lnTo>
                    <a:lnTo>
                      <a:pt x="14" y="137"/>
                    </a:lnTo>
                    <a:lnTo>
                      <a:pt x="27" y="124"/>
                    </a:lnTo>
                    <a:lnTo>
                      <a:pt x="28" y="122"/>
                    </a:lnTo>
                    <a:lnTo>
                      <a:pt x="32" y="122"/>
                    </a:lnTo>
                    <a:lnTo>
                      <a:pt x="34" y="120"/>
                    </a:lnTo>
                    <a:lnTo>
                      <a:pt x="39" y="120"/>
                    </a:lnTo>
                    <a:lnTo>
                      <a:pt x="42" y="119"/>
                    </a:lnTo>
                    <a:lnTo>
                      <a:pt x="43" y="118"/>
                    </a:lnTo>
                    <a:lnTo>
                      <a:pt x="43" y="115"/>
                    </a:lnTo>
                    <a:lnTo>
                      <a:pt x="42" y="114"/>
                    </a:lnTo>
                    <a:lnTo>
                      <a:pt x="41" y="115"/>
                    </a:lnTo>
                    <a:lnTo>
                      <a:pt x="38" y="117"/>
                    </a:lnTo>
                    <a:lnTo>
                      <a:pt x="37" y="118"/>
                    </a:lnTo>
                    <a:lnTo>
                      <a:pt x="32" y="118"/>
                    </a:lnTo>
                    <a:lnTo>
                      <a:pt x="29" y="117"/>
                    </a:lnTo>
                    <a:lnTo>
                      <a:pt x="28" y="114"/>
                    </a:lnTo>
                    <a:lnTo>
                      <a:pt x="26" y="113"/>
                    </a:lnTo>
                    <a:lnTo>
                      <a:pt x="22" y="113"/>
                    </a:lnTo>
                    <a:lnTo>
                      <a:pt x="20" y="114"/>
                    </a:lnTo>
                    <a:lnTo>
                      <a:pt x="20" y="115"/>
                    </a:lnTo>
                    <a:lnTo>
                      <a:pt x="19" y="115"/>
                    </a:lnTo>
                    <a:lnTo>
                      <a:pt x="17" y="113"/>
                    </a:lnTo>
                    <a:lnTo>
                      <a:pt x="17" y="110"/>
                    </a:lnTo>
                    <a:lnTo>
                      <a:pt x="22" y="108"/>
                    </a:lnTo>
                    <a:lnTo>
                      <a:pt x="23" y="105"/>
                    </a:lnTo>
                    <a:lnTo>
                      <a:pt x="28" y="103"/>
                    </a:lnTo>
                    <a:lnTo>
                      <a:pt x="28" y="97"/>
                    </a:lnTo>
                    <a:lnTo>
                      <a:pt x="26" y="91"/>
                    </a:lnTo>
                    <a:lnTo>
                      <a:pt x="26" y="89"/>
                    </a:lnTo>
                    <a:lnTo>
                      <a:pt x="31" y="89"/>
                    </a:lnTo>
                    <a:lnTo>
                      <a:pt x="34" y="88"/>
                    </a:lnTo>
                    <a:lnTo>
                      <a:pt x="42" y="83"/>
                    </a:lnTo>
                    <a:lnTo>
                      <a:pt x="43" y="80"/>
                    </a:lnTo>
                    <a:lnTo>
                      <a:pt x="43" y="75"/>
                    </a:lnTo>
                    <a:lnTo>
                      <a:pt x="41" y="75"/>
                    </a:lnTo>
                    <a:lnTo>
                      <a:pt x="38" y="74"/>
                    </a:lnTo>
                    <a:lnTo>
                      <a:pt x="37" y="74"/>
                    </a:lnTo>
                    <a:lnTo>
                      <a:pt x="34" y="73"/>
                    </a:lnTo>
                    <a:lnTo>
                      <a:pt x="34" y="68"/>
                    </a:lnTo>
                    <a:lnTo>
                      <a:pt x="36" y="66"/>
                    </a:lnTo>
                    <a:lnTo>
                      <a:pt x="36" y="65"/>
                    </a:lnTo>
                    <a:lnTo>
                      <a:pt x="37" y="64"/>
                    </a:lnTo>
                    <a:lnTo>
                      <a:pt x="31" y="64"/>
                    </a:lnTo>
                    <a:lnTo>
                      <a:pt x="26" y="66"/>
                    </a:lnTo>
                    <a:lnTo>
                      <a:pt x="19" y="66"/>
                    </a:lnTo>
                    <a:lnTo>
                      <a:pt x="17" y="64"/>
                    </a:lnTo>
                    <a:lnTo>
                      <a:pt x="17" y="60"/>
                    </a:lnTo>
                    <a:lnTo>
                      <a:pt x="20" y="56"/>
                    </a:lnTo>
                    <a:lnTo>
                      <a:pt x="20" y="46"/>
                    </a:lnTo>
                    <a:lnTo>
                      <a:pt x="18" y="46"/>
                    </a:lnTo>
                    <a:lnTo>
                      <a:pt x="15" y="45"/>
                    </a:lnTo>
                    <a:lnTo>
                      <a:pt x="14" y="45"/>
                    </a:lnTo>
                    <a:lnTo>
                      <a:pt x="13" y="46"/>
                    </a:lnTo>
                    <a:lnTo>
                      <a:pt x="13" y="49"/>
                    </a:lnTo>
                    <a:lnTo>
                      <a:pt x="14" y="50"/>
                    </a:lnTo>
                    <a:lnTo>
                      <a:pt x="10" y="50"/>
                    </a:lnTo>
                    <a:lnTo>
                      <a:pt x="10" y="42"/>
                    </a:lnTo>
                    <a:lnTo>
                      <a:pt x="12" y="42"/>
                    </a:lnTo>
                    <a:lnTo>
                      <a:pt x="13" y="41"/>
                    </a:lnTo>
                    <a:lnTo>
                      <a:pt x="13" y="37"/>
                    </a:lnTo>
                    <a:lnTo>
                      <a:pt x="10" y="37"/>
                    </a:lnTo>
                    <a:lnTo>
                      <a:pt x="9" y="36"/>
                    </a:lnTo>
                    <a:lnTo>
                      <a:pt x="7" y="35"/>
                    </a:lnTo>
                    <a:lnTo>
                      <a:pt x="7" y="32"/>
                    </a:lnTo>
                    <a:lnTo>
                      <a:pt x="9" y="30"/>
                    </a:lnTo>
                    <a:lnTo>
                      <a:pt x="9" y="26"/>
                    </a:lnTo>
                    <a:lnTo>
                      <a:pt x="5" y="25"/>
                    </a:lnTo>
                    <a:lnTo>
                      <a:pt x="3" y="24"/>
                    </a:lnTo>
                    <a:lnTo>
                      <a:pt x="0" y="21"/>
                    </a:lnTo>
                    <a:lnTo>
                      <a:pt x="0" y="19"/>
                    </a:lnTo>
                    <a:lnTo>
                      <a:pt x="7" y="19"/>
                    </a:lnTo>
                    <a:lnTo>
                      <a:pt x="9" y="21"/>
                    </a:lnTo>
                    <a:lnTo>
                      <a:pt x="10" y="21"/>
                    </a:lnTo>
                    <a:lnTo>
                      <a:pt x="10" y="19"/>
                    </a:lnTo>
                    <a:lnTo>
                      <a:pt x="9" y="17"/>
                    </a:lnTo>
                    <a:lnTo>
                      <a:pt x="9" y="15"/>
                    </a:lnTo>
                    <a:lnTo>
                      <a:pt x="10" y="14"/>
                    </a:lnTo>
                    <a:lnTo>
                      <a:pt x="13" y="12"/>
                    </a:lnTo>
                    <a:lnTo>
                      <a:pt x="14" y="12"/>
                    </a:lnTo>
                    <a:lnTo>
                      <a:pt x="14" y="10"/>
                    </a:lnTo>
                    <a:lnTo>
                      <a:pt x="15" y="8"/>
                    </a:lnTo>
                    <a:lnTo>
                      <a:pt x="17" y="6"/>
                    </a:lnTo>
                    <a:lnTo>
                      <a:pt x="17" y="3"/>
                    </a:lnTo>
                    <a:lnTo>
                      <a:pt x="19"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1367">
                <a:extLst>
                  <a:ext uri="{FF2B5EF4-FFF2-40B4-BE49-F238E27FC236}">
                    <a16:creationId xmlns:a16="http://schemas.microsoft.com/office/drawing/2014/main" id="{68C89971-7670-4D34-A774-1AB6433C096E}"/>
                  </a:ext>
                </a:extLst>
              </p:cNvPr>
              <p:cNvSpPr>
                <a:spLocks/>
              </p:cNvSpPr>
              <p:nvPr/>
            </p:nvSpPr>
            <p:spPr bwMode="auto">
              <a:xfrm>
                <a:off x="5655665" y="2973806"/>
                <a:ext cx="12435" cy="10363"/>
              </a:xfrm>
              <a:custGeom>
                <a:avLst/>
                <a:gdLst/>
                <a:ahLst/>
                <a:cxnLst>
                  <a:cxn ang="0">
                    <a:pos x="3" y="0"/>
                  </a:cxn>
                  <a:cxn ang="0">
                    <a:pos x="6" y="0"/>
                  </a:cxn>
                  <a:cxn ang="0">
                    <a:pos x="6" y="2"/>
                  </a:cxn>
                  <a:cxn ang="0">
                    <a:pos x="4" y="4"/>
                  </a:cxn>
                  <a:cxn ang="0">
                    <a:pos x="4" y="5"/>
                  </a:cxn>
                  <a:cxn ang="0">
                    <a:pos x="0" y="5"/>
                  </a:cxn>
                  <a:cxn ang="0">
                    <a:pos x="0" y="3"/>
                  </a:cxn>
                  <a:cxn ang="0">
                    <a:pos x="3" y="0"/>
                  </a:cxn>
                </a:cxnLst>
                <a:rect l="0" t="0" r="r" b="b"/>
                <a:pathLst>
                  <a:path w="6" h="5">
                    <a:moveTo>
                      <a:pt x="3" y="0"/>
                    </a:moveTo>
                    <a:lnTo>
                      <a:pt x="6" y="0"/>
                    </a:lnTo>
                    <a:lnTo>
                      <a:pt x="6" y="2"/>
                    </a:lnTo>
                    <a:lnTo>
                      <a:pt x="4" y="4"/>
                    </a:lnTo>
                    <a:lnTo>
                      <a:pt x="4" y="5"/>
                    </a:lnTo>
                    <a:lnTo>
                      <a:pt x="0" y="5"/>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1368">
                <a:extLst>
                  <a:ext uri="{FF2B5EF4-FFF2-40B4-BE49-F238E27FC236}">
                    <a16:creationId xmlns:a16="http://schemas.microsoft.com/office/drawing/2014/main" id="{921CDFCA-9A67-45D5-9BD6-FAE36C384C7A}"/>
                  </a:ext>
                </a:extLst>
              </p:cNvPr>
              <p:cNvSpPr>
                <a:spLocks/>
              </p:cNvSpPr>
              <p:nvPr/>
            </p:nvSpPr>
            <p:spPr bwMode="auto">
              <a:xfrm>
                <a:off x="6068100" y="3469142"/>
                <a:ext cx="64249" cy="39379"/>
              </a:xfrm>
              <a:custGeom>
                <a:avLst/>
                <a:gdLst/>
                <a:ahLst/>
                <a:cxnLst>
                  <a:cxn ang="0">
                    <a:pos x="3" y="0"/>
                  </a:cxn>
                  <a:cxn ang="0">
                    <a:pos x="9" y="0"/>
                  </a:cxn>
                  <a:cxn ang="0">
                    <a:pos x="11" y="2"/>
                  </a:cxn>
                  <a:cxn ang="0">
                    <a:pos x="12" y="2"/>
                  </a:cxn>
                  <a:cxn ang="0">
                    <a:pos x="15" y="3"/>
                  </a:cxn>
                  <a:cxn ang="0">
                    <a:pos x="20" y="3"/>
                  </a:cxn>
                  <a:cxn ang="0">
                    <a:pos x="25" y="0"/>
                  </a:cxn>
                  <a:cxn ang="0">
                    <a:pos x="31" y="0"/>
                  </a:cxn>
                  <a:cxn ang="0">
                    <a:pos x="30" y="4"/>
                  </a:cxn>
                  <a:cxn ang="0">
                    <a:pos x="29" y="7"/>
                  </a:cxn>
                  <a:cxn ang="0">
                    <a:pos x="27" y="8"/>
                  </a:cxn>
                  <a:cxn ang="0">
                    <a:pos x="27" y="10"/>
                  </a:cxn>
                  <a:cxn ang="0">
                    <a:pos x="29" y="12"/>
                  </a:cxn>
                  <a:cxn ang="0">
                    <a:pos x="30" y="14"/>
                  </a:cxn>
                  <a:cxn ang="0">
                    <a:pos x="30" y="17"/>
                  </a:cxn>
                  <a:cxn ang="0">
                    <a:pos x="27" y="19"/>
                  </a:cxn>
                  <a:cxn ang="0">
                    <a:pos x="26" y="19"/>
                  </a:cxn>
                  <a:cxn ang="0">
                    <a:pos x="24" y="17"/>
                  </a:cxn>
                  <a:cxn ang="0">
                    <a:pos x="19" y="14"/>
                  </a:cxn>
                  <a:cxn ang="0">
                    <a:pos x="15" y="12"/>
                  </a:cxn>
                  <a:cxn ang="0">
                    <a:pos x="5" y="7"/>
                  </a:cxn>
                  <a:cxn ang="0">
                    <a:pos x="3" y="7"/>
                  </a:cxn>
                  <a:cxn ang="0">
                    <a:pos x="2" y="5"/>
                  </a:cxn>
                  <a:cxn ang="0">
                    <a:pos x="1" y="5"/>
                  </a:cxn>
                  <a:cxn ang="0">
                    <a:pos x="0" y="4"/>
                  </a:cxn>
                  <a:cxn ang="0">
                    <a:pos x="0" y="2"/>
                  </a:cxn>
                  <a:cxn ang="0">
                    <a:pos x="3" y="0"/>
                  </a:cxn>
                </a:cxnLst>
                <a:rect l="0" t="0" r="r" b="b"/>
                <a:pathLst>
                  <a:path w="31" h="19">
                    <a:moveTo>
                      <a:pt x="3" y="0"/>
                    </a:moveTo>
                    <a:lnTo>
                      <a:pt x="9" y="0"/>
                    </a:lnTo>
                    <a:lnTo>
                      <a:pt x="11" y="2"/>
                    </a:lnTo>
                    <a:lnTo>
                      <a:pt x="12" y="2"/>
                    </a:lnTo>
                    <a:lnTo>
                      <a:pt x="15" y="3"/>
                    </a:lnTo>
                    <a:lnTo>
                      <a:pt x="20" y="3"/>
                    </a:lnTo>
                    <a:lnTo>
                      <a:pt x="25" y="0"/>
                    </a:lnTo>
                    <a:lnTo>
                      <a:pt x="31" y="0"/>
                    </a:lnTo>
                    <a:lnTo>
                      <a:pt x="30" y="4"/>
                    </a:lnTo>
                    <a:lnTo>
                      <a:pt x="29" y="7"/>
                    </a:lnTo>
                    <a:lnTo>
                      <a:pt x="27" y="8"/>
                    </a:lnTo>
                    <a:lnTo>
                      <a:pt x="27" y="10"/>
                    </a:lnTo>
                    <a:lnTo>
                      <a:pt x="29" y="12"/>
                    </a:lnTo>
                    <a:lnTo>
                      <a:pt x="30" y="14"/>
                    </a:lnTo>
                    <a:lnTo>
                      <a:pt x="30" y="17"/>
                    </a:lnTo>
                    <a:lnTo>
                      <a:pt x="27" y="19"/>
                    </a:lnTo>
                    <a:lnTo>
                      <a:pt x="26" y="19"/>
                    </a:lnTo>
                    <a:lnTo>
                      <a:pt x="24" y="17"/>
                    </a:lnTo>
                    <a:lnTo>
                      <a:pt x="19" y="14"/>
                    </a:lnTo>
                    <a:lnTo>
                      <a:pt x="15" y="12"/>
                    </a:lnTo>
                    <a:lnTo>
                      <a:pt x="5" y="7"/>
                    </a:lnTo>
                    <a:lnTo>
                      <a:pt x="3" y="7"/>
                    </a:lnTo>
                    <a:lnTo>
                      <a:pt x="2" y="5"/>
                    </a:lnTo>
                    <a:lnTo>
                      <a:pt x="1" y="5"/>
                    </a:lnTo>
                    <a:lnTo>
                      <a:pt x="0" y="4"/>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1369">
                <a:extLst>
                  <a:ext uri="{FF2B5EF4-FFF2-40B4-BE49-F238E27FC236}">
                    <a16:creationId xmlns:a16="http://schemas.microsoft.com/office/drawing/2014/main" id="{D750789C-9A31-454E-915B-F52E80309DE7}"/>
                  </a:ext>
                </a:extLst>
              </p:cNvPr>
              <p:cNvSpPr>
                <a:spLocks/>
              </p:cNvSpPr>
              <p:nvPr/>
            </p:nvSpPr>
            <p:spPr bwMode="auto">
              <a:xfrm>
                <a:off x="5974835" y="3332355"/>
                <a:ext cx="22799" cy="43524"/>
              </a:xfrm>
              <a:custGeom>
                <a:avLst/>
                <a:gdLst/>
                <a:ahLst/>
                <a:cxnLst>
                  <a:cxn ang="0">
                    <a:pos x="8" y="0"/>
                  </a:cxn>
                  <a:cxn ang="0">
                    <a:pos x="10" y="0"/>
                  </a:cxn>
                  <a:cxn ang="0">
                    <a:pos x="10" y="2"/>
                  </a:cxn>
                  <a:cxn ang="0">
                    <a:pos x="11" y="5"/>
                  </a:cxn>
                  <a:cxn ang="0">
                    <a:pos x="10" y="8"/>
                  </a:cxn>
                  <a:cxn ang="0">
                    <a:pos x="8" y="14"/>
                  </a:cxn>
                  <a:cxn ang="0">
                    <a:pos x="8" y="19"/>
                  </a:cxn>
                  <a:cxn ang="0">
                    <a:pos x="7" y="21"/>
                  </a:cxn>
                  <a:cxn ang="0">
                    <a:pos x="6" y="20"/>
                  </a:cxn>
                  <a:cxn ang="0">
                    <a:pos x="5" y="17"/>
                  </a:cxn>
                  <a:cxn ang="0">
                    <a:pos x="2" y="10"/>
                  </a:cxn>
                  <a:cxn ang="0">
                    <a:pos x="0" y="5"/>
                  </a:cxn>
                  <a:cxn ang="0">
                    <a:pos x="1" y="3"/>
                  </a:cxn>
                  <a:cxn ang="0">
                    <a:pos x="5" y="3"/>
                  </a:cxn>
                  <a:cxn ang="0">
                    <a:pos x="6" y="1"/>
                  </a:cxn>
                  <a:cxn ang="0">
                    <a:pos x="8" y="0"/>
                  </a:cxn>
                </a:cxnLst>
                <a:rect l="0" t="0" r="r" b="b"/>
                <a:pathLst>
                  <a:path w="11" h="21">
                    <a:moveTo>
                      <a:pt x="8" y="0"/>
                    </a:moveTo>
                    <a:lnTo>
                      <a:pt x="10" y="0"/>
                    </a:lnTo>
                    <a:lnTo>
                      <a:pt x="10" y="2"/>
                    </a:lnTo>
                    <a:lnTo>
                      <a:pt x="11" y="5"/>
                    </a:lnTo>
                    <a:lnTo>
                      <a:pt x="10" y="8"/>
                    </a:lnTo>
                    <a:lnTo>
                      <a:pt x="8" y="14"/>
                    </a:lnTo>
                    <a:lnTo>
                      <a:pt x="8" y="19"/>
                    </a:lnTo>
                    <a:lnTo>
                      <a:pt x="7" y="21"/>
                    </a:lnTo>
                    <a:lnTo>
                      <a:pt x="6" y="20"/>
                    </a:lnTo>
                    <a:lnTo>
                      <a:pt x="5" y="17"/>
                    </a:lnTo>
                    <a:lnTo>
                      <a:pt x="2" y="10"/>
                    </a:lnTo>
                    <a:lnTo>
                      <a:pt x="0" y="5"/>
                    </a:lnTo>
                    <a:lnTo>
                      <a:pt x="1" y="3"/>
                    </a:lnTo>
                    <a:lnTo>
                      <a:pt x="5" y="3"/>
                    </a:lnTo>
                    <a:lnTo>
                      <a:pt x="6"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1370">
                <a:extLst>
                  <a:ext uri="{FF2B5EF4-FFF2-40B4-BE49-F238E27FC236}">
                    <a16:creationId xmlns:a16="http://schemas.microsoft.com/office/drawing/2014/main" id="{1475240E-8F2F-43D0-A3FC-A51DD3DCD7B8}"/>
                  </a:ext>
                </a:extLst>
              </p:cNvPr>
              <p:cNvSpPr>
                <a:spLocks/>
              </p:cNvSpPr>
              <p:nvPr/>
            </p:nvSpPr>
            <p:spPr bwMode="auto">
              <a:xfrm>
                <a:off x="5968618" y="3382096"/>
                <a:ext cx="33161" cy="62176"/>
              </a:xfrm>
              <a:custGeom>
                <a:avLst/>
                <a:gdLst/>
                <a:ahLst/>
                <a:cxnLst>
                  <a:cxn ang="0">
                    <a:pos x="8" y="0"/>
                  </a:cxn>
                  <a:cxn ang="0">
                    <a:pos x="10" y="0"/>
                  </a:cxn>
                  <a:cxn ang="0">
                    <a:pos x="13" y="2"/>
                  </a:cxn>
                  <a:cxn ang="0">
                    <a:pos x="14" y="2"/>
                  </a:cxn>
                  <a:cxn ang="0">
                    <a:pos x="15" y="6"/>
                  </a:cxn>
                  <a:cxn ang="0">
                    <a:pos x="16" y="8"/>
                  </a:cxn>
                  <a:cxn ang="0">
                    <a:pos x="16" y="18"/>
                  </a:cxn>
                  <a:cxn ang="0">
                    <a:pos x="15" y="22"/>
                  </a:cxn>
                  <a:cxn ang="0">
                    <a:pos x="14" y="25"/>
                  </a:cxn>
                  <a:cxn ang="0">
                    <a:pos x="9" y="30"/>
                  </a:cxn>
                  <a:cxn ang="0">
                    <a:pos x="4" y="30"/>
                  </a:cxn>
                  <a:cxn ang="0">
                    <a:pos x="3" y="27"/>
                  </a:cxn>
                  <a:cxn ang="0">
                    <a:pos x="1" y="26"/>
                  </a:cxn>
                  <a:cxn ang="0">
                    <a:pos x="1" y="21"/>
                  </a:cxn>
                  <a:cxn ang="0">
                    <a:pos x="4" y="13"/>
                  </a:cxn>
                  <a:cxn ang="0">
                    <a:pos x="4" y="11"/>
                  </a:cxn>
                  <a:cxn ang="0">
                    <a:pos x="0" y="7"/>
                  </a:cxn>
                  <a:cxn ang="0">
                    <a:pos x="0" y="5"/>
                  </a:cxn>
                  <a:cxn ang="0">
                    <a:pos x="3" y="3"/>
                  </a:cxn>
                  <a:cxn ang="0">
                    <a:pos x="5" y="1"/>
                  </a:cxn>
                  <a:cxn ang="0">
                    <a:pos x="8" y="0"/>
                  </a:cxn>
                </a:cxnLst>
                <a:rect l="0" t="0" r="r" b="b"/>
                <a:pathLst>
                  <a:path w="16" h="30">
                    <a:moveTo>
                      <a:pt x="8" y="0"/>
                    </a:moveTo>
                    <a:lnTo>
                      <a:pt x="10" y="0"/>
                    </a:lnTo>
                    <a:lnTo>
                      <a:pt x="13" y="2"/>
                    </a:lnTo>
                    <a:lnTo>
                      <a:pt x="14" y="2"/>
                    </a:lnTo>
                    <a:lnTo>
                      <a:pt x="15" y="6"/>
                    </a:lnTo>
                    <a:lnTo>
                      <a:pt x="16" y="8"/>
                    </a:lnTo>
                    <a:lnTo>
                      <a:pt x="16" y="18"/>
                    </a:lnTo>
                    <a:lnTo>
                      <a:pt x="15" y="22"/>
                    </a:lnTo>
                    <a:lnTo>
                      <a:pt x="14" y="25"/>
                    </a:lnTo>
                    <a:lnTo>
                      <a:pt x="9" y="30"/>
                    </a:lnTo>
                    <a:lnTo>
                      <a:pt x="4" y="30"/>
                    </a:lnTo>
                    <a:lnTo>
                      <a:pt x="3" y="27"/>
                    </a:lnTo>
                    <a:lnTo>
                      <a:pt x="1" y="26"/>
                    </a:lnTo>
                    <a:lnTo>
                      <a:pt x="1" y="21"/>
                    </a:lnTo>
                    <a:lnTo>
                      <a:pt x="4" y="13"/>
                    </a:lnTo>
                    <a:lnTo>
                      <a:pt x="4" y="11"/>
                    </a:lnTo>
                    <a:lnTo>
                      <a:pt x="0" y="7"/>
                    </a:lnTo>
                    <a:lnTo>
                      <a:pt x="0" y="5"/>
                    </a:lnTo>
                    <a:lnTo>
                      <a:pt x="3" y="3"/>
                    </a:lnTo>
                    <a:lnTo>
                      <a:pt x="5"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1371">
                <a:extLst>
                  <a:ext uri="{FF2B5EF4-FFF2-40B4-BE49-F238E27FC236}">
                    <a16:creationId xmlns:a16="http://schemas.microsoft.com/office/drawing/2014/main" id="{E0F17F13-76BE-4DC9-84FC-F97B0B9EE85F}"/>
                  </a:ext>
                </a:extLst>
              </p:cNvPr>
              <p:cNvSpPr>
                <a:spLocks/>
              </p:cNvSpPr>
              <p:nvPr/>
            </p:nvSpPr>
            <p:spPr bwMode="auto">
              <a:xfrm>
                <a:off x="5833903" y="3417328"/>
                <a:ext cx="18653" cy="16580"/>
              </a:xfrm>
              <a:custGeom>
                <a:avLst/>
                <a:gdLst/>
                <a:ahLst/>
                <a:cxnLst>
                  <a:cxn ang="0">
                    <a:pos x="6" y="0"/>
                  </a:cxn>
                  <a:cxn ang="0">
                    <a:pos x="6" y="1"/>
                  </a:cxn>
                  <a:cxn ang="0">
                    <a:pos x="9" y="4"/>
                  </a:cxn>
                  <a:cxn ang="0">
                    <a:pos x="9" y="5"/>
                  </a:cxn>
                  <a:cxn ang="0">
                    <a:pos x="6" y="8"/>
                  </a:cxn>
                  <a:cxn ang="0">
                    <a:pos x="4" y="8"/>
                  </a:cxn>
                  <a:cxn ang="0">
                    <a:pos x="0" y="4"/>
                  </a:cxn>
                  <a:cxn ang="0">
                    <a:pos x="2" y="1"/>
                  </a:cxn>
                  <a:cxn ang="0">
                    <a:pos x="6" y="0"/>
                  </a:cxn>
                </a:cxnLst>
                <a:rect l="0" t="0" r="r" b="b"/>
                <a:pathLst>
                  <a:path w="9" h="8">
                    <a:moveTo>
                      <a:pt x="6" y="0"/>
                    </a:moveTo>
                    <a:lnTo>
                      <a:pt x="6" y="1"/>
                    </a:lnTo>
                    <a:lnTo>
                      <a:pt x="9" y="4"/>
                    </a:lnTo>
                    <a:lnTo>
                      <a:pt x="9" y="5"/>
                    </a:lnTo>
                    <a:lnTo>
                      <a:pt x="6" y="8"/>
                    </a:lnTo>
                    <a:lnTo>
                      <a:pt x="4" y="8"/>
                    </a:lnTo>
                    <a:lnTo>
                      <a:pt x="0" y="4"/>
                    </a:lnTo>
                    <a:lnTo>
                      <a:pt x="2"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1372">
                <a:extLst>
                  <a:ext uri="{FF2B5EF4-FFF2-40B4-BE49-F238E27FC236}">
                    <a16:creationId xmlns:a16="http://schemas.microsoft.com/office/drawing/2014/main" id="{3A653C38-FE3B-4FA0-861C-FD7AD1CFA2D3}"/>
                  </a:ext>
                </a:extLst>
              </p:cNvPr>
              <p:cNvSpPr>
                <a:spLocks/>
              </p:cNvSpPr>
              <p:nvPr/>
            </p:nvSpPr>
            <p:spPr bwMode="auto">
              <a:xfrm>
                <a:off x="6007995" y="2932355"/>
                <a:ext cx="20725" cy="26944"/>
              </a:xfrm>
              <a:custGeom>
                <a:avLst/>
                <a:gdLst/>
                <a:ahLst/>
                <a:cxnLst>
                  <a:cxn ang="0">
                    <a:pos x="0" y="0"/>
                  </a:cxn>
                  <a:cxn ang="0">
                    <a:pos x="7" y="0"/>
                  </a:cxn>
                  <a:cxn ang="0">
                    <a:pos x="7" y="3"/>
                  </a:cxn>
                  <a:cxn ang="0">
                    <a:pos x="9" y="4"/>
                  </a:cxn>
                  <a:cxn ang="0">
                    <a:pos x="9" y="5"/>
                  </a:cxn>
                  <a:cxn ang="0">
                    <a:pos x="10" y="7"/>
                  </a:cxn>
                  <a:cxn ang="0">
                    <a:pos x="10" y="12"/>
                  </a:cxn>
                  <a:cxn ang="0">
                    <a:pos x="9" y="13"/>
                  </a:cxn>
                  <a:cxn ang="0">
                    <a:pos x="9" y="10"/>
                  </a:cxn>
                  <a:cxn ang="0">
                    <a:pos x="6" y="10"/>
                  </a:cxn>
                  <a:cxn ang="0">
                    <a:pos x="4" y="9"/>
                  </a:cxn>
                  <a:cxn ang="0">
                    <a:pos x="2" y="8"/>
                  </a:cxn>
                  <a:cxn ang="0">
                    <a:pos x="0" y="7"/>
                  </a:cxn>
                  <a:cxn ang="0">
                    <a:pos x="0" y="0"/>
                  </a:cxn>
                </a:cxnLst>
                <a:rect l="0" t="0" r="r" b="b"/>
                <a:pathLst>
                  <a:path w="10" h="13">
                    <a:moveTo>
                      <a:pt x="0" y="0"/>
                    </a:moveTo>
                    <a:lnTo>
                      <a:pt x="7" y="0"/>
                    </a:lnTo>
                    <a:lnTo>
                      <a:pt x="7" y="3"/>
                    </a:lnTo>
                    <a:lnTo>
                      <a:pt x="9" y="4"/>
                    </a:lnTo>
                    <a:lnTo>
                      <a:pt x="9" y="5"/>
                    </a:lnTo>
                    <a:lnTo>
                      <a:pt x="10" y="7"/>
                    </a:lnTo>
                    <a:lnTo>
                      <a:pt x="10" y="12"/>
                    </a:lnTo>
                    <a:lnTo>
                      <a:pt x="9" y="13"/>
                    </a:lnTo>
                    <a:lnTo>
                      <a:pt x="9" y="10"/>
                    </a:lnTo>
                    <a:lnTo>
                      <a:pt x="6" y="10"/>
                    </a:lnTo>
                    <a:lnTo>
                      <a:pt x="4" y="9"/>
                    </a:lnTo>
                    <a:lnTo>
                      <a:pt x="2" y="8"/>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1373">
                <a:extLst>
                  <a:ext uri="{FF2B5EF4-FFF2-40B4-BE49-F238E27FC236}">
                    <a16:creationId xmlns:a16="http://schemas.microsoft.com/office/drawing/2014/main" id="{0A7B2F37-5FC4-4B0C-A5A1-033EE14AC769}"/>
                  </a:ext>
                </a:extLst>
              </p:cNvPr>
              <p:cNvSpPr>
                <a:spLocks/>
              </p:cNvSpPr>
              <p:nvPr/>
            </p:nvSpPr>
            <p:spPr bwMode="auto">
              <a:xfrm>
                <a:off x="6032866" y="2909558"/>
                <a:ext cx="39379" cy="53886"/>
              </a:xfrm>
              <a:custGeom>
                <a:avLst/>
                <a:gdLst/>
                <a:ahLst/>
                <a:cxnLst>
                  <a:cxn ang="0">
                    <a:pos x="8" y="0"/>
                  </a:cxn>
                  <a:cxn ang="0">
                    <a:pos x="12" y="0"/>
                  </a:cxn>
                  <a:cxn ang="0">
                    <a:pos x="14" y="1"/>
                  </a:cxn>
                  <a:cxn ang="0">
                    <a:pos x="15" y="2"/>
                  </a:cxn>
                  <a:cxn ang="0">
                    <a:pos x="19" y="10"/>
                  </a:cxn>
                  <a:cxn ang="0">
                    <a:pos x="17" y="11"/>
                  </a:cxn>
                  <a:cxn ang="0">
                    <a:pos x="13" y="19"/>
                  </a:cxn>
                  <a:cxn ang="0">
                    <a:pos x="13" y="21"/>
                  </a:cxn>
                  <a:cxn ang="0">
                    <a:pos x="12" y="24"/>
                  </a:cxn>
                  <a:cxn ang="0">
                    <a:pos x="9" y="26"/>
                  </a:cxn>
                  <a:cxn ang="0">
                    <a:pos x="3" y="26"/>
                  </a:cxn>
                  <a:cxn ang="0">
                    <a:pos x="0" y="24"/>
                  </a:cxn>
                  <a:cxn ang="0">
                    <a:pos x="0" y="23"/>
                  </a:cxn>
                  <a:cxn ang="0">
                    <a:pos x="3" y="23"/>
                  </a:cxn>
                  <a:cxn ang="0">
                    <a:pos x="3" y="24"/>
                  </a:cxn>
                  <a:cxn ang="0">
                    <a:pos x="8" y="21"/>
                  </a:cxn>
                  <a:cxn ang="0">
                    <a:pos x="9" y="20"/>
                  </a:cxn>
                  <a:cxn ang="0">
                    <a:pos x="9" y="19"/>
                  </a:cxn>
                  <a:cxn ang="0">
                    <a:pos x="7" y="18"/>
                  </a:cxn>
                  <a:cxn ang="0">
                    <a:pos x="3" y="15"/>
                  </a:cxn>
                  <a:cxn ang="0">
                    <a:pos x="2" y="14"/>
                  </a:cxn>
                  <a:cxn ang="0">
                    <a:pos x="0" y="11"/>
                  </a:cxn>
                  <a:cxn ang="0">
                    <a:pos x="0" y="10"/>
                  </a:cxn>
                  <a:cxn ang="0">
                    <a:pos x="3" y="5"/>
                  </a:cxn>
                  <a:cxn ang="0">
                    <a:pos x="8" y="0"/>
                  </a:cxn>
                </a:cxnLst>
                <a:rect l="0" t="0" r="r" b="b"/>
                <a:pathLst>
                  <a:path w="19" h="26">
                    <a:moveTo>
                      <a:pt x="8" y="0"/>
                    </a:moveTo>
                    <a:lnTo>
                      <a:pt x="12" y="0"/>
                    </a:lnTo>
                    <a:lnTo>
                      <a:pt x="14" y="1"/>
                    </a:lnTo>
                    <a:lnTo>
                      <a:pt x="15" y="2"/>
                    </a:lnTo>
                    <a:lnTo>
                      <a:pt x="19" y="10"/>
                    </a:lnTo>
                    <a:lnTo>
                      <a:pt x="17" y="11"/>
                    </a:lnTo>
                    <a:lnTo>
                      <a:pt x="13" y="19"/>
                    </a:lnTo>
                    <a:lnTo>
                      <a:pt x="13" y="21"/>
                    </a:lnTo>
                    <a:lnTo>
                      <a:pt x="12" y="24"/>
                    </a:lnTo>
                    <a:lnTo>
                      <a:pt x="9" y="26"/>
                    </a:lnTo>
                    <a:lnTo>
                      <a:pt x="3" y="26"/>
                    </a:lnTo>
                    <a:lnTo>
                      <a:pt x="0" y="24"/>
                    </a:lnTo>
                    <a:lnTo>
                      <a:pt x="0" y="23"/>
                    </a:lnTo>
                    <a:lnTo>
                      <a:pt x="3" y="23"/>
                    </a:lnTo>
                    <a:lnTo>
                      <a:pt x="3" y="24"/>
                    </a:lnTo>
                    <a:lnTo>
                      <a:pt x="8" y="21"/>
                    </a:lnTo>
                    <a:lnTo>
                      <a:pt x="9" y="20"/>
                    </a:lnTo>
                    <a:lnTo>
                      <a:pt x="9" y="19"/>
                    </a:lnTo>
                    <a:lnTo>
                      <a:pt x="7" y="18"/>
                    </a:lnTo>
                    <a:lnTo>
                      <a:pt x="3" y="15"/>
                    </a:lnTo>
                    <a:lnTo>
                      <a:pt x="2" y="14"/>
                    </a:lnTo>
                    <a:lnTo>
                      <a:pt x="0" y="11"/>
                    </a:lnTo>
                    <a:lnTo>
                      <a:pt x="0" y="10"/>
                    </a:lnTo>
                    <a:lnTo>
                      <a:pt x="3"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1374">
                <a:extLst>
                  <a:ext uri="{FF2B5EF4-FFF2-40B4-BE49-F238E27FC236}">
                    <a16:creationId xmlns:a16="http://schemas.microsoft.com/office/drawing/2014/main" id="{9490BC31-AC96-4176-B5C5-5CC77EA0CF65}"/>
                  </a:ext>
                </a:extLst>
              </p:cNvPr>
              <p:cNvSpPr>
                <a:spLocks/>
              </p:cNvSpPr>
              <p:nvPr/>
            </p:nvSpPr>
            <p:spPr bwMode="auto">
              <a:xfrm>
                <a:off x="6202814" y="2847382"/>
                <a:ext cx="18653" cy="31089"/>
              </a:xfrm>
              <a:custGeom>
                <a:avLst/>
                <a:gdLst/>
                <a:ahLst/>
                <a:cxnLst>
                  <a:cxn ang="0">
                    <a:pos x="5" y="0"/>
                  </a:cxn>
                  <a:cxn ang="0">
                    <a:pos x="9" y="0"/>
                  </a:cxn>
                  <a:cxn ang="0">
                    <a:pos x="5" y="4"/>
                  </a:cxn>
                  <a:cxn ang="0">
                    <a:pos x="5" y="9"/>
                  </a:cxn>
                  <a:cxn ang="0">
                    <a:pos x="1" y="12"/>
                  </a:cxn>
                  <a:cxn ang="0">
                    <a:pos x="0" y="15"/>
                  </a:cxn>
                  <a:cxn ang="0">
                    <a:pos x="0" y="6"/>
                  </a:cxn>
                  <a:cxn ang="0">
                    <a:pos x="1" y="4"/>
                  </a:cxn>
                  <a:cxn ang="0">
                    <a:pos x="4" y="2"/>
                  </a:cxn>
                  <a:cxn ang="0">
                    <a:pos x="5" y="0"/>
                  </a:cxn>
                </a:cxnLst>
                <a:rect l="0" t="0" r="r" b="b"/>
                <a:pathLst>
                  <a:path w="9" h="15">
                    <a:moveTo>
                      <a:pt x="5" y="0"/>
                    </a:moveTo>
                    <a:lnTo>
                      <a:pt x="9" y="0"/>
                    </a:lnTo>
                    <a:lnTo>
                      <a:pt x="5" y="4"/>
                    </a:lnTo>
                    <a:lnTo>
                      <a:pt x="5" y="9"/>
                    </a:lnTo>
                    <a:lnTo>
                      <a:pt x="1" y="12"/>
                    </a:lnTo>
                    <a:lnTo>
                      <a:pt x="0" y="15"/>
                    </a:lnTo>
                    <a:lnTo>
                      <a:pt x="0" y="6"/>
                    </a:lnTo>
                    <a:lnTo>
                      <a:pt x="1" y="4"/>
                    </a:lnTo>
                    <a:lnTo>
                      <a:pt x="4"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1375">
                <a:extLst>
                  <a:ext uri="{FF2B5EF4-FFF2-40B4-BE49-F238E27FC236}">
                    <a16:creationId xmlns:a16="http://schemas.microsoft.com/office/drawing/2014/main" id="{89273181-D133-400C-B51B-2E711F94C7F8}"/>
                  </a:ext>
                </a:extLst>
              </p:cNvPr>
              <p:cNvSpPr>
                <a:spLocks/>
              </p:cNvSpPr>
              <p:nvPr/>
            </p:nvSpPr>
            <p:spPr bwMode="auto">
              <a:xfrm>
                <a:off x="6287788" y="2805931"/>
                <a:ext cx="29015" cy="35234"/>
              </a:xfrm>
              <a:custGeom>
                <a:avLst/>
                <a:gdLst/>
                <a:ahLst/>
                <a:cxnLst>
                  <a:cxn ang="0">
                    <a:pos x="10" y="0"/>
                  </a:cxn>
                  <a:cxn ang="0">
                    <a:pos x="14" y="3"/>
                  </a:cxn>
                  <a:cxn ang="0">
                    <a:pos x="14" y="5"/>
                  </a:cxn>
                  <a:cxn ang="0">
                    <a:pos x="13" y="7"/>
                  </a:cxn>
                  <a:cxn ang="0">
                    <a:pos x="12" y="8"/>
                  </a:cxn>
                  <a:cxn ang="0">
                    <a:pos x="12" y="13"/>
                  </a:cxn>
                  <a:cxn ang="0">
                    <a:pos x="10" y="15"/>
                  </a:cxn>
                  <a:cxn ang="0">
                    <a:pos x="9" y="15"/>
                  </a:cxn>
                  <a:cxn ang="0">
                    <a:pos x="8" y="16"/>
                  </a:cxn>
                  <a:cxn ang="0">
                    <a:pos x="5" y="17"/>
                  </a:cxn>
                  <a:cxn ang="0">
                    <a:pos x="3" y="17"/>
                  </a:cxn>
                  <a:cxn ang="0">
                    <a:pos x="0" y="15"/>
                  </a:cxn>
                  <a:cxn ang="0">
                    <a:pos x="0" y="12"/>
                  </a:cxn>
                  <a:cxn ang="0">
                    <a:pos x="5" y="10"/>
                  </a:cxn>
                  <a:cxn ang="0">
                    <a:pos x="7" y="8"/>
                  </a:cxn>
                  <a:cxn ang="0">
                    <a:pos x="9" y="8"/>
                  </a:cxn>
                  <a:cxn ang="0">
                    <a:pos x="7" y="6"/>
                  </a:cxn>
                  <a:cxn ang="0">
                    <a:pos x="7" y="2"/>
                  </a:cxn>
                  <a:cxn ang="0">
                    <a:pos x="9" y="1"/>
                  </a:cxn>
                  <a:cxn ang="0">
                    <a:pos x="10" y="0"/>
                  </a:cxn>
                </a:cxnLst>
                <a:rect l="0" t="0" r="r" b="b"/>
                <a:pathLst>
                  <a:path w="14" h="17">
                    <a:moveTo>
                      <a:pt x="10" y="0"/>
                    </a:moveTo>
                    <a:lnTo>
                      <a:pt x="14" y="3"/>
                    </a:lnTo>
                    <a:lnTo>
                      <a:pt x="14" y="5"/>
                    </a:lnTo>
                    <a:lnTo>
                      <a:pt x="13" y="7"/>
                    </a:lnTo>
                    <a:lnTo>
                      <a:pt x="12" y="8"/>
                    </a:lnTo>
                    <a:lnTo>
                      <a:pt x="12" y="13"/>
                    </a:lnTo>
                    <a:lnTo>
                      <a:pt x="10" y="15"/>
                    </a:lnTo>
                    <a:lnTo>
                      <a:pt x="9" y="15"/>
                    </a:lnTo>
                    <a:lnTo>
                      <a:pt x="8" y="16"/>
                    </a:lnTo>
                    <a:lnTo>
                      <a:pt x="5" y="17"/>
                    </a:lnTo>
                    <a:lnTo>
                      <a:pt x="3" y="17"/>
                    </a:lnTo>
                    <a:lnTo>
                      <a:pt x="0" y="15"/>
                    </a:lnTo>
                    <a:lnTo>
                      <a:pt x="0" y="12"/>
                    </a:lnTo>
                    <a:lnTo>
                      <a:pt x="5" y="10"/>
                    </a:lnTo>
                    <a:lnTo>
                      <a:pt x="7" y="8"/>
                    </a:lnTo>
                    <a:lnTo>
                      <a:pt x="9" y="8"/>
                    </a:lnTo>
                    <a:lnTo>
                      <a:pt x="7" y="6"/>
                    </a:lnTo>
                    <a:lnTo>
                      <a:pt x="7" y="2"/>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1376">
                <a:extLst>
                  <a:ext uri="{FF2B5EF4-FFF2-40B4-BE49-F238E27FC236}">
                    <a16:creationId xmlns:a16="http://schemas.microsoft.com/office/drawing/2014/main" id="{100CE957-7AD8-426B-8496-7F40E44DC37F}"/>
                  </a:ext>
                </a:extLst>
              </p:cNvPr>
              <p:cNvSpPr>
                <a:spLocks noEditPoints="1"/>
              </p:cNvSpPr>
              <p:nvPr/>
            </p:nvSpPr>
            <p:spPr bwMode="auto">
              <a:xfrm>
                <a:off x="7135454" y="2345829"/>
                <a:ext cx="6218" cy="6218"/>
              </a:xfrm>
              <a:custGeom>
                <a:avLst/>
                <a:gdLst/>
                <a:ahLst/>
                <a:cxnLst>
                  <a:cxn ang="0">
                    <a:pos x="2" y="1"/>
                  </a:cxn>
                  <a:cxn ang="0">
                    <a:pos x="3" y="3"/>
                  </a:cxn>
                  <a:cxn ang="0">
                    <a:pos x="2" y="1"/>
                  </a:cxn>
                  <a:cxn ang="0">
                    <a:pos x="0" y="0"/>
                  </a:cxn>
                  <a:cxn ang="0">
                    <a:pos x="2" y="1"/>
                  </a:cxn>
                  <a:cxn ang="0">
                    <a:pos x="0" y="1"/>
                  </a:cxn>
                  <a:cxn ang="0">
                    <a:pos x="0" y="0"/>
                  </a:cxn>
                </a:cxnLst>
                <a:rect l="0" t="0" r="r" b="b"/>
                <a:pathLst>
                  <a:path w="3" h="3">
                    <a:moveTo>
                      <a:pt x="2" y="1"/>
                    </a:moveTo>
                    <a:lnTo>
                      <a:pt x="3" y="3"/>
                    </a:lnTo>
                    <a:lnTo>
                      <a:pt x="2" y="1"/>
                    </a:lnTo>
                    <a:close/>
                    <a:moveTo>
                      <a:pt x="0" y="0"/>
                    </a:moveTo>
                    <a:lnTo>
                      <a:pt x="2"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1377">
                <a:extLst>
                  <a:ext uri="{FF2B5EF4-FFF2-40B4-BE49-F238E27FC236}">
                    <a16:creationId xmlns:a16="http://schemas.microsoft.com/office/drawing/2014/main" id="{6A3DEBA0-BDF2-4858-BF42-C11CA680FC62}"/>
                  </a:ext>
                </a:extLst>
              </p:cNvPr>
              <p:cNvSpPr>
                <a:spLocks/>
              </p:cNvSpPr>
              <p:nvPr/>
            </p:nvSpPr>
            <p:spPr bwMode="auto">
              <a:xfrm>
                <a:off x="7141672" y="2352046"/>
                <a:ext cx="2073" cy="2073"/>
              </a:xfrm>
              <a:custGeom>
                <a:avLst/>
                <a:gdLst/>
                <a:ahLst/>
                <a:cxnLst>
                  <a:cxn ang="0">
                    <a:pos x="0" y="0"/>
                  </a:cxn>
                  <a:cxn ang="0">
                    <a:pos x="1" y="1"/>
                  </a:cxn>
                  <a:cxn ang="0">
                    <a:pos x="0" y="1"/>
                  </a:cxn>
                  <a:cxn ang="0">
                    <a:pos x="0" y="0"/>
                  </a:cxn>
                </a:cxnLst>
                <a:rect l="0" t="0" r="r" b="b"/>
                <a:pathLst>
                  <a:path w="1" h="1">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1378">
                <a:extLst>
                  <a:ext uri="{FF2B5EF4-FFF2-40B4-BE49-F238E27FC236}">
                    <a16:creationId xmlns:a16="http://schemas.microsoft.com/office/drawing/2014/main" id="{261249A4-EC62-4AAF-A290-4000071BC5D3}"/>
                  </a:ext>
                </a:extLst>
              </p:cNvPr>
              <p:cNvSpPr>
                <a:spLocks/>
              </p:cNvSpPr>
              <p:nvPr/>
            </p:nvSpPr>
            <p:spPr bwMode="auto">
              <a:xfrm>
                <a:off x="6998666" y="2047384"/>
                <a:ext cx="420725" cy="308808"/>
              </a:xfrm>
              <a:custGeom>
                <a:avLst/>
                <a:gdLst/>
                <a:ahLst/>
                <a:cxnLst>
                  <a:cxn ang="0">
                    <a:pos x="189" y="0"/>
                  </a:cxn>
                  <a:cxn ang="0">
                    <a:pos x="201" y="6"/>
                  </a:cxn>
                  <a:cxn ang="0">
                    <a:pos x="203" y="10"/>
                  </a:cxn>
                  <a:cxn ang="0">
                    <a:pos x="194" y="20"/>
                  </a:cxn>
                  <a:cxn ang="0">
                    <a:pos x="177" y="26"/>
                  </a:cxn>
                  <a:cxn ang="0">
                    <a:pos x="149" y="36"/>
                  </a:cxn>
                  <a:cxn ang="0">
                    <a:pos x="124" y="41"/>
                  </a:cxn>
                  <a:cxn ang="0">
                    <a:pos x="122" y="45"/>
                  </a:cxn>
                  <a:cxn ang="0">
                    <a:pos x="119" y="49"/>
                  </a:cxn>
                  <a:cxn ang="0">
                    <a:pos x="115" y="51"/>
                  </a:cxn>
                  <a:cxn ang="0">
                    <a:pos x="104" y="56"/>
                  </a:cxn>
                  <a:cxn ang="0">
                    <a:pos x="83" y="68"/>
                  </a:cxn>
                  <a:cxn ang="0">
                    <a:pos x="58" y="90"/>
                  </a:cxn>
                  <a:cxn ang="0">
                    <a:pos x="46" y="120"/>
                  </a:cxn>
                  <a:cxn ang="0">
                    <a:pos x="54" y="137"/>
                  </a:cxn>
                  <a:cxn ang="0">
                    <a:pos x="69" y="148"/>
                  </a:cxn>
                  <a:cxn ang="0">
                    <a:pos x="70" y="149"/>
                  </a:cxn>
                  <a:cxn ang="0">
                    <a:pos x="38" y="148"/>
                  </a:cxn>
                  <a:cxn ang="0">
                    <a:pos x="35" y="147"/>
                  </a:cxn>
                  <a:cxn ang="0">
                    <a:pos x="24" y="144"/>
                  </a:cxn>
                  <a:cxn ang="0">
                    <a:pos x="22" y="134"/>
                  </a:cxn>
                  <a:cxn ang="0">
                    <a:pos x="19" y="132"/>
                  </a:cxn>
                  <a:cxn ang="0">
                    <a:pos x="5" y="130"/>
                  </a:cxn>
                  <a:cxn ang="0">
                    <a:pos x="0" y="124"/>
                  </a:cxn>
                  <a:cxn ang="0">
                    <a:pos x="4" y="117"/>
                  </a:cxn>
                  <a:cxn ang="0">
                    <a:pos x="10" y="112"/>
                  </a:cxn>
                  <a:cxn ang="0">
                    <a:pos x="12" y="101"/>
                  </a:cxn>
                  <a:cxn ang="0">
                    <a:pos x="17" y="95"/>
                  </a:cxn>
                  <a:cxn ang="0">
                    <a:pos x="25" y="91"/>
                  </a:cxn>
                  <a:cxn ang="0">
                    <a:pos x="31" y="90"/>
                  </a:cxn>
                  <a:cxn ang="0">
                    <a:pos x="25" y="81"/>
                  </a:cxn>
                  <a:cxn ang="0">
                    <a:pos x="36" y="70"/>
                  </a:cxn>
                  <a:cxn ang="0">
                    <a:pos x="46" y="56"/>
                  </a:cxn>
                  <a:cxn ang="0">
                    <a:pos x="45" y="52"/>
                  </a:cxn>
                  <a:cxn ang="0">
                    <a:pos x="44" y="49"/>
                  </a:cxn>
                  <a:cxn ang="0">
                    <a:pos x="46" y="45"/>
                  </a:cxn>
                  <a:cxn ang="0">
                    <a:pos x="56" y="44"/>
                  </a:cxn>
                  <a:cxn ang="0">
                    <a:pos x="64" y="42"/>
                  </a:cxn>
                  <a:cxn ang="0">
                    <a:pos x="80" y="32"/>
                  </a:cxn>
                  <a:cxn ang="0">
                    <a:pos x="100" y="23"/>
                  </a:cxn>
                  <a:cxn ang="0">
                    <a:pos x="105" y="21"/>
                  </a:cxn>
                  <a:cxn ang="0">
                    <a:pos x="117" y="18"/>
                  </a:cxn>
                  <a:cxn ang="0">
                    <a:pos x="123" y="23"/>
                  </a:cxn>
                  <a:cxn ang="0">
                    <a:pos x="138" y="21"/>
                  </a:cxn>
                  <a:cxn ang="0">
                    <a:pos x="174" y="2"/>
                  </a:cxn>
                </a:cxnLst>
                <a:rect l="0" t="0" r="r" b="b"/>
                <a:pathLst>
                  <a:path w="203" h="149">
                    <a:moveTo>
                      <a:pt x="187" y="0"/>
                    </a:moveTo>
                    <a:lnTo>
                      <a:pt x="189" y="0"/>
                    </a:lnTo>
                    <a:lnTo>
                      <a:pt x="193" y="1"/>
                    </a:lnTo>
                    <a:lnTo>
                      <a:pt x="201" y="6"/>
                    </a:lnTo>
                    <a:lnTo>
                      <a:pt x="202" y="7"/>
                    </a:lnTo>
                    <a:lnTo>
                      <a:pt x="203" y="10"/>
                    </a:lnTo>
                    <a:lnTo>
                      <a:pt x="201" y="16"/>
                    </a:lnTo>
                    <a:lnTo>
                      <a:pt x="194" y="20"/>
                    </a:lnTo>
                    <a:lnTo>
                      <a:pt x="187" y="23"/>
                    </a:lnTo>
                    <a:lnTo>
                      <a:pt x="177" y="26"/>
                    </a:lnTo>
                    <a:lnTo>
                      <a:pt x="168" y="29"/>
                    </a:lnTo>
                    <a:lnTo>
                      <a:pt x="149" y="36"/>
                    </a:lnTo>
                    <a:lnTo>
                      <a:pt x="137" y="37"/>
                    </a:lnTo>
                    <a:lnTo>
                      <a:pt x="124" y="41"/>
                    </a:lnTo>
                    <a:lnTo>
                      <a:pt x="123" y="42"/>
                    </a:lnTo>
                    <a:lnTo>
                      <a:pt x="122" y="45"/>
                    </a:lnTo>
                    <a:lnTo>
                      <a:pt x="120" y="46"/>
                    </a:lnTo>
                    <a:lnTo>
                      <a:pt x="119" y="49"/>
                    </a:lnTo>
                    <a:lnTo>
                      <a:pt x="118" y="50"/>
                    </a:lnTo>
                    <a:lnTo>
                      <a:pt x="115" y="51"/>
                    </a:lnTo>
                    <a:lnTo>
                      <a:pt x="109" y="52"/>
                    </a:lnTo>
                    <a:lnTo>
                      <a:pt x="104" y="56"/>
                    </a:lnTo>
                    <a:lnTo>
                      <a:pt x="100" y="59"/>
                    </a:lnTo>
                    <a:lnTo>
                      <a:pt x="83" y="68"/>
                    </a:lnTo>
                    <a:lnTo>
                      <a:pt x="69" y="78"/>
                    </a:lnTo>
                    <a:lnTo>
                      <a:pt x="58" y="90"/>
                    </a:lnTo>
                    <a:lnTo>
                      <a:pt x="50" y="105"/>
                    </a:lnTo>
                    <a:lnTo>
                      <a:pt x="46" y="120"/>
                    </a:lnTo>
                    <a:lnTo>
                      <a:pt x="49" y="130"/>
                    </a:lnTo>
                    <a:lnTo>
                      <a:pt x="54" y="137"/>
                    </a:lnTo>
                    <a:lnTo>
                      <a:pt x="61" y="142"/>
                    </a:lnTo>
                    <a:lnTo>
                      <a:pt x="69" y="148"/>
                    </a:lnTo>
                    <a:lnTo>
                      <a:pt x="70" y="148"/>
                    </a:lnTo>
                    <a:lnTo>
                      <a:pt x="70" y="149"/>
                    </a:lnTo>
                    <a:lnTo>
                      <a:pt x="39" y="149"/>
                    </a:lnTo>
                    <a:lnTo>
                      <a:pt x="38" y="148"/>
                    </a:lnTo>
                    <a:lnTo>
                      <a:pt x="36" y="148"/>
                    </a:lnTo>
                    <a:lnTo>
                      <a:pt x="35" y="147"/>
                    </a:lnTo>
                    <a:lnTo>
                      <a:pt x="25" y="147"/>
                    </a:lnTo>
                    <a:lnTo>
                      <a:pt x="24" y="144"/>
                    </a:lnTo>
                    <a:lnTo>
                      <a:pt x="24" y="137"/>
                    </a:lnTo>
                    <a:lnTo>
                      <a:pt x="22" y="134"/>
                    </a:lnTo>
                    <a:lnTo>
                      <a:pt x="21" y="133"/>
                    </a:lnTo>
                    <a:lnTo>
                      <a:pt x="19" y="132"/>
                    </a:lnTo>
                    <a:lnTo>
                      <a:pt x="6" y="132"/>
                    </a:lnTo>
                    <a:lnTo>
                      <a:pt x="5" y="130"/>
                    </a:lnTo>
                    <a:lnTo>
                      <a:pt x="2" y="129"/>
                    </a:lnTo>
                    <a:lnTo>
                      <a:pt x="0" y="124"/>
                    </a:lnTo>
                    <a:lnTo>
                      <a:pt x="0" y="120"/>
                    </a:lnTo>
                    <a:lnTo>
                      <a:pt x="4" y="117"/>
                    </a:lnTo>
                    <a:lnTo>
                      <a:pt x="9" y="114"/>
                    </a:lnTo>
                    <a:lnTo>
                      <a:pt x="10" y="112"/>
                    </a:lnTo>
                    <a:lnTo>
                      <a:pt x="12" y="110"/>
                    </a:lnTo>
                    <a:lnTo>
                      <a:pt x="12" y="101"/>
                    </a:lnTo>
                    <a:lnTo>
                      <a:pt x="15" y="96"/>
                    </a:lnTo>
                    <a:lnTo>
                      <a:pt x="17" y="95"/>
                    </a:lnTo>
                    <a:lnTo>
                      <a:pt x="21" y="93"/>
                    </a:lnTo>
                    <a:lnTo>
                      <a:pt x="25" y="91"/>
                    </a:lnTo>
                    <a:lnTo>
                      <a:pt x="29" y="91"/>
                    </a:lnTo>
                    <a:lnTo>
                      <a:pt x="31" y="90"/>
                    </a:lnTo>
                    <a:lnTo>
                      <a:pt x="29" y="85"/>
                    </a:lnTo>
                    <a:lnTo>
                      <a:pt x="25" y="81"/>
                    </a:lnTo>
                    <a:lnTo>
                      <a:pt x="29" y="76"/>
                    </a:lnTo>
                    <a:lnTo>
                      <a:pt x="36" y="70"/>
                    </a:lnTo>
                    <a:lnTo>
                      <a:pt x="43" y="64"/>
                    </a:lnTo>
                    <a:lnTo>
                      <a:pt x="46" y="56"/>
                    </a:lnTo>
                    <a:lnTo>
                      <a:pt x="46" y="55"/>
                    </a:lnTo>
                    <a:lnTo>
                      <a:pt x="45" y="52"/>
                    </a:lnTo>
                    <a:lnTo>
                      <a:pt x="44" y="51"/>
                    </a:lnTo>
                    <a:lnTo>
                      <a:pt x="44" y="49"/>
                    </a:lnTo>
                    <a:lnTo>
                      <a:pt x="45" y="46"/>
                    </a:lnTo>
                    <a:lnTo>
                      <a:pt x="46" y="45"/>
                    </a:lnTo>
                    <a:lnTo>
                      <a:pt x="51" y="45"/>
                    </a:lnTo>
                    <a:lnTo>
                      <a:pt x="56" y="44"/>
                    </a:lnTo>
                    <a:lnTo>
                      <a:pt x="60" y="42"/>
                    </a:lnTo>
                    <a:lnTo>
                      <a:pt x="64" y="42"/>
                    </a:lnTo>
                    <a:lnTo>
                      <a:pt x="71" y="40"/>
                    </a:lnTo>
                    <a:lnTo>
                      <a:pt x="80" y="32"/>
                    </a:lnTo>
                    <a:lnTo>
                      <a:pt x="90" y="26"/>
                    </a:lnTo>
                    <a:lnTo>
                      <a:pt x="100" y="23"/>
                    </a:lnTo>
                    <a:lnTo>
                      <a:pt x="103" y="23"/>
                    </a:lnTo>
                    <a:lnTo>
                      <a:pt x="105" y="21"/>
                    </a:lnTo>
                    <a:lnTo>
                      <a:pt x="110" y="18"/>
                    </a:lnTo>
                    <a:lnTo>
                      <a:pt x="117" y="18"/>
                    </a:lnTo>
                    <a:lnTo>
                      <a:pt x="119" y="20"/>
                    </a:lnTo>
                    <a:lnTo>
                      <a:pt x="123" y="23"/>
                    </a:lnTo>
                    <a:lnTo>
                      <a:pt x="125" y="23"/>
                    </a:lnTo>
                    <a:lnTo>
                      <a:pt x="138" y="21"/>
                    </a:lnTo>
                    <a:lnTo>
                      <a:pt x="163" y="8"/>
                    </a:lnTo>
                    <a:lnTo>
                      <a:pt x="174" y="2"/>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1379">
                <a:extLst>
                  <a:ext uri="{FF2B5EF4-FFF2-40B4-BE49-F238E27FC236}">
                    <a16:creationId xmlns:a16="http://schemas.microsoft.com/office/drawing/2014/main" id="{113C2049-0056-4885-925E-1552D3CFEFEB}"/>
                  </a:ext>
                </a:extLst>
              </p:cNvPr>
              <p:cNvSpPr>
                <a:spLocks/>
              </p:cNvSpPr>
              <p:nvPr/>
            </p:nvSpPr>
            <p:spPr bwMode="auto">
              <a:xfrm>
                <a:off x="6961361" y="1869146"/>
                <a:ext cx="6218" cy="6218"/>
              </a:xfrm>
              <a:custGeom>
                <a:avLst/>
                <a:gdLst/>
                <a:ahLst/>
                <a:cxnLst>
                  <a:cxn ang="0">
                    <a:pos x="0" y="0"/>
                  </a:cxn>
                  <a:cxn ang="0">
                    <a:pos x="3" y="0"/>
                  </a:cxn>
                  <a:cxn ang="0">
                    <a:pos x="0" y="3"/>
                  </a:cxn>
                  <a:cxn ang="0">
                    <a:pos x="0" y="0"/>
                  </a:cxn>
                </a:cxnLst>
                <a:rect l="0" t="0" r="r" b="b"/>
                <a:pathLst>
                  <a:path w="3" h="3">
                    <a:moveTo>
                      <a:pt x="0" y="0"/>
                    </a:moveTo>
                    <a:lnTo>
                      <a:pt x="3" y="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1381">
                <a:extLst>
                  <a:ext uri="{FF2B5EF4-FFF2-40B4-BE49-F238E27FC236}">
                    <a16:creationId xmlns:a16="http://schemas.microsoft.com/office/drawing/2014/main" id="{40DDA8B6-0C74-4C0F-B59E-371B77BC4376}"/>
                  </a:ext>
                </a:extLst>
              </p:cNvPr>
              <p:cNvSpPr>
                <a:spLocks/>
              </p:cNvSpPr>
              <p:nvPr/>
            </p:nvSpPr>
            <p:spPr bwMode="auto">
              <a:xfrm>
                <a:off x="7187268" y="1831841"/>
                <a:ext cx="64249" cy="37306"/>
              </a:xfrm>
              <a:custGeom>
                <a:avLst/>
                <a:gdLst/>
                <a:ahLst/>
                <a:cxnLst>
                  <a:cxn ang="0">
                    <a:pos x="8" y="0"/>
                  </a:cxn>
                  <a:cxn ang="0">
                    <a:pos x="22" y="0"/>
                  </a:cxn>
                  <a:cxn ang="0">
                    <a:pos x="18" y="4"/>
                  </a:cxn>
                  <a:cxn ang="0">
                    <a:pos x="31" y="4"/>
                  </a:cxn>
                  <a:cxn ang="0">
                    <a:pos x="31" y="9"/>
                  </a:cxn>
                  <a:cxn ang="0">
                    <a:pos x="28" y="12"/>
                  </a:cxn>
                  <a:cxn ang="0">
                    <a:pos x="21" y="12"/>
                  </a:cxn>
                  <a:cxn ang="0">
                    <a:pos x="23" y="17"/>
                  </a:cxn>
                  <a:cxn ang="0">
                    <a:pos x="18" y="18"/>
                  </a:cxn>
                  <a:cxn ang="0">
                    <a:pos x="4" y="18"/>
                  </a:cxn>
                  <a:cxn ang="0">
                    <a:pos x="0" y="17"/>
                  </a:cxn>
                  <a:cxn ang="0">
                    <a:pos x="0" y="13"/>
                  </a:cxn>
                  <a:cxn ang="0">
                    <a:pos x="3" y="9"/>
                  </a:cxn>
                  <a:cxn ang="0">
                    <a:pos x="4" y="8"/>
                  </a:cxn>
                  <a:cxn ang="0">
                    <a:pos x="8" y="5"/>
                  </a:cxn>
                  <a:cxn ang="0">
                    <a:pos x="8" y="0"/>
                  </a:cxn>
                </a:cxnLst>
                <a:rect l="0" t="0" r="r" b="b"/>
                <a:pathLst>
                  <a:path w="31" h="18">
                    <a:moveTo>
                      <a:pt x="8" y="0"/>
                    </a:moveTo>
                    <a:lnTo>
                      <a:pt x="22" y="0"/>
                    </a:lnTo>
                    <a:lnTo>
                      <a:pt x="18" y="4"/>
                    </a:lnTo>
                    <a:lnTo>
                      <a:pt x="31" y="4"/>
                    </a:lnTo>
                    <a:lnTo>
                      <a:pt x="31" y="9"/>
                    </a:lnTo>
                    <a:lnTo>
                      <a:pt x="28" y="12"/>
                    </a:lnTo>
                    <a:lnTo>
                      <a:pt x="21" y="12"/>
                    </a:lnTo>
                    <a:lnTo>
                      <a:pt x="23" y="17"/>
                    </a:lnTo>
                    <a:lnTo>
                      <a:pt x="18" y="18"/>
                    </a:lnTo>
                    <a:lnTo>
                      <a:pt x="4" y="18"/>
                    </a:lnTo>
                    <a:lnTo>
                      <a:pt x="0" y="17"/>
                    </a:lnTo>
                    <a:lnTo>
                      <a:pt x="0" y="13"/>
                    </a:lnTo>
                    <a:lnTo>
                      <a:pt x="3" y="9"/>
                    </a:lnTo>
                    <a:lnTo>
                      <a:pt x="4" y="8"/>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1382">
                <a:extLst>
                  <a:ext uri="{FF2B5EF4-FFF2-40B4-BE49-F238E27FC236}">
                    <a16:creationId xmlns:a16="http://schemas.microsoft.com/office/drawing/2014/main" id="{E855F2F6-3295-4B16-8995-579259C206CC}"/>
                  </a:ext>
                </a:extLst>
              </p:cNvPr>
              <p:cNvSpPr>
                <a:spLocks/>
              </p:cNvSpPr>
              <p:nvPr/>
            </p:nvSpPr>
            <p:spPr bwMode="auto">
              <a:xfrm>
                <a:off x="7102293" y="1865001"/>
                <a:ext cx="68394" cy="22799"/>
              </a:xfrm>
              <a:custGeom>
                <a:avLst/>
                <a:gdLst/>
                <a:ahLst/>
                <a:cxnLst>
                  <a:cxn ang="0">
                    <a:pos x="16" y="0"/>
                  </a:cxn>
                  <a:cxn ang="0">
                    <a:pos x="25" y="0"/>
                  </a:cxn>
                  <a:cxn ang="0">
                    <a:pos x="28" y="1"/>
                  </a:cxn>
                  <a:cxn ang="0">
                    <a:pos x="30" y="3"/>
                  </a:cxn>
                  <a:cxn ang="0">
                    <a:pos x="33" y="5"/>
                  </a:cxn>
                  <a:cxn ang="0">
                    <a:pos x="29" y="5"/>
                  </a:cxn>
                  <a:cxn ang="0">
                    <a:pos x="28" y="6"/>
                  </a:cxn>
                  <a:cxn ang="0">
                    <a:pos x="25" y="7"/>
                  </a:cxn>
                  <a:cxn ang="0">
                    <a:pos x="21" y="11"/>
                  </a:cxn>
                  <a:cxn ang="0">
                    <a:pos x="16" y="11"/>
                  </a:cxn>
                  <a:cxn ang="0">
                    <a:pos x="15" y="8"/>
                  </a:cxn>
                  <a:cxn ang="0">
                    <a:pos x="13" y="7"/>
                  </a:cxn>
                  <a:cxn ang="0">
                    <a:pos x="11" y="7"/>
                  </a:cxn>
                  <a:cxn ang="0">
                    <a:pos x="10" y="10"/>
                  </a:cxn>
                  <a:cxn ang="0">
                    <a:pos x="9" y="11"/>
                  </a:cxn>
                  <a:cxn ang="0">
                    <a:pos x="3" y="11"/>
                  </a:cxn>
                  <a:cxn ang="0">
                    <a:pos x="0" y="8"/>
                  </a:cxn>
                  <a:cxn ang="0">
                    <a:pos x="3" y="5"/>
                  </a:cxn>
                  <a:cxn ang="0">
                    <a:pos x="9" y="2"/>
                  </a:cxn>
                  <a:cxn ang="0">
                    <a:pos x="16" y="0"/>
                  </a:cxn>
                </a:cxnLst>
                <a:rect l="0" t="0" r="r" b="b"/>
                <a:pathLst>
                  <a:path w="33" h="11">
                    <a:moveTo>
                      <a:pt x="16" y="0"/>
                    </a:moveTo>
                    <a:lnTo>
                      <a:pt x="25" y="0"/>
                    </a:lnTo>
                    <a:lnTo>
                      <a:pt x="28" y="1"/>
                    </a:lnTo>
                    <a:lnTo>
                      <a:pt x="30" y="3"/>
                    </a:lnTo>
                    <a:lnTo>
                      <a:pt x="33" y="5"/>
                    </a:lnTo>
                    <a:lnTo>
                      <a:pt x="29" y="5"/>
                    </a:lnTo>
                    <a:lnTo>
                      <a:pt x="28" y="6"/>
                    </a:lnTo>
                    <a:lnTo>
                      <a:pt x="25" y="7"/>
                    </a:lnTo>
                    <a:lnTo>
                      <a:pt x="21" y="11"/>
                    </a:lnTo>
                    <a:lnTo>
                      <a:pt x="16" y="11"/>
                    </a:lnTo>
                    <a:lnTo>
                      <a:pt x="15" y="8"/>
                    </a:lnTo>
                    <a:lnTo>
                      <a:pt x="13" y="7"/>
                    </a:lnTo>
                    <a:lnTo>
                      <a:pt x="11" y="7"/>
                    </a:lnTo>
                    <a:lnTo>
                      <a:pt x="10" y="10"/>
                    </a:lnTo>
                    <a:lnTo>
                      <a:pt x="9" y="11"/>
                    </a:lnTo>
                    <a:lnTo>
                      <a:pt x="3" y="11"/>
                    </a:lnTo>
                    <a:lnTo>
                      <a:pt x="0" y="8"/>
                    </a:lnTo>
                    <a:lnTo>
                      <a:pt x="3" y="5"/>
                    </a:lnTo>
                    <a:lnTo>
                      <a:pt x="9"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1383">
                <a:extLst>
                  <a:ext uri="{FF2B5EF4-FFF2-40B4-BE49-F238E27FC236}">
                    <a16:creationId xmlns:a16="http://schemas.microsoft.com/office/drawing/2014/main" id="{761968C9-53B4-4A19-9756-B13B364300CA}"/>
                  </a:ext>
                </a:extLst>
              </p:cNvPr>
              <p:cNvSpPr>
                <a:spLocks/>
              </p:cNvSpPr>
              <p:nvPr/>
            </p:nvSpPr>
            <p:spPr bwMode="auto">
              <a:xfrm>
                <a:off x="7067061" y="1788317"/>
                <a:ext cx="99482" cy="70466"/>
              </a:xfrm>
              <a:custGeom>
                <a:avLst/>
                <a:gdLst/>
                <a:ahLst/>
                <a:cxnLst>
                  <a:cxn ang="0">
                    <a:pos x="46" y="0"/>
                  </a:cxn>
                  <a:cxn ang="0">
                    <a:pos x="47" y="0"/>
                  </a:cxn>
                  <a:cxn ang="0">
                    <a:pos x="47" y="5"/>
                  </a:cxn>
                  <a:cxn ang="0">
                    <a:pos x="43" y="9"/>
                  </a:cxn>
                  <a:cxn ang="0">
                    <a:pos x="43" y="10"/>
                  </a:cxn>
                  <a:cxn ang="0">
                    <a:pos x="40" y="13"/>
                  </a:cxn>
                  <a:cxn ang="0">
                    <a:pos x="35" y="15"/>
                  </a:cxn>
                  <a:cxn ang="0">
                    <a:pos x="31" y="16"/>
                  </a:cxn>
                  <a:cxn ang="0">
                    <a:pos x="27" y="19"/>
                  </a:cxn>
                  <a:cxn ang="0">
                    <a:pos x="25" y="21"/>
                  </a:cxn>
                  <a:cxn ang="0">
                    <a:pos x="33" y="23"/>
                  </a:cxn>
                  <a:cxn ang="0">
                    <a:pos x="48" y="28"/>
                  </a:cxn>
                  <a:cxn ang="0">
                    <a:pos x="46" y="29"/>
                  </a:cxn>
                  <a:cxn ang="0">
                    <a:pos x="36" y="29"/>
                  </a:cxn>
                  <a:cxn ang="0">
                    <a:pos x="28" y="32"/>
                  </a:cxn>
                  <a:cxn ang="0">
                    <a:pos x="23" y="33"/>
                  </a:cxn>
                  <a:cxn ang="0">
                    <a:pos x="20" y="34"/>
                  </a:cxn>
                  <a:cxn ang="0">
                    <a:pos x="8" y="30"/>
                  </a:cxn>
                  <a:cxn ang="0">
                    <a:pos x="2" y="28"/>
                  </a:cxn>
                  <a:cxn ang="0">
                    <a:pos x="0" y="26"/>
                  </a:cxn>
                  <a:cxn ang="0">
                    <a:pos x="5" y="21"/>
                  </a:cxn>
                  <a:cxn ang="0">
                    <a:pos x="22" y="21"/>
                  </a:cxn>
                  <a:cxn ang="0">
                    <a:pos x="20" y="20"/>
                  </a:cxn>
                  <a:cxn ang="0">
                    <a:pos x="18" y="20"/>
                  </a:cxn>
                  <a:cxn ang="0">
                    <a:pos x="17" y="19"/>
                  </a:cxn>
                  <a:cxn ang="0">
                    <a:pos x="16" y="19"/>
                  </a:cxn>
                  <a:cxn ang="0">
                    <a:pos x="15" y="20"/>
                  </a:cxn>
                  <a:cxn ang="0">
                    <a:pos x="15" y="15"/>
                  </a:cxn>
                  <a:cxn ang="0">
                    <a:pos x="22" y="14"/>
                  </a:cxn>
                  <a:cxn ang="0">
                    <a:pos x="32" y="9"/>
                  </a:cxn>
                  <a:cxn ang="0">
                    <a:pos x="40" y="8"/>
                  </a:cxn>
                  <a:cxn ang="0">
                    <a:pos x="40" y="5"/>
                  </a:cxn>
                  <a:cxn ang="0">
                    <a:pos x="41" y="3"/>
                  </a:cxn>
                  <a:cxn ang="0">
                    <a:pos x="46" y="0"/>
                  </a:cxn>
                </a:cxnLst>
                <a:rect l="0" t="0" r="r" b="b"/>
                <a:pathLst>
                  <a:path w="48" h="34">
                    <a:moveTo>
                      <a:pt x="46" y="0"/>
                    </a:moveTo>
                    <a:lnTo>
                      <a:pt x="47" y="0"/>
                    </a:lnTo>
                    <a:lnTo>
                      <a:pt x="47" y="5"/>
                    </a:lnTo>
                    <a:lnTo>
                      <a:pt x="43" y="9"/>
                    </a:lnTo>
                    <a:lnTo>
                      <a:pt x="43" y="10"/>
                    </a:lnTo>
                    <a:lnTo>
                      <a:pt x="40" y="13"/>
                    </a:lnTo>
                    <a:lnTo>
                      <a:pt x="35" y="15"/>
                    </a:lnTo>
                    <a:lnTo>
                      <a:pt x="31" y="16"/>
                    </a:lnTo>
                    <a:lnTo>
                      <a:pt x="27" y="19"/>
                    </a:lnTo>
                    <a:lnTo>
                      <a:pt x="25" y="21"/>
                    </a:lnTo>
                    <a:lnTo>
                      <a:pt x="33" y="23"/>
                    </a:lnTo>
                    <a:lnTo>
                      <a:pt x="48" y="28"/>
                    </a:lnTo>
                    <a:lnTo>
                      <a:pt x="46" y="29"/>
                    </a:lnTo>
                    <a:lnTo>
                      <a:pt x="36" y="29"/>
                    </a:lnTo>
                    <a:lnTo>
                      <a:pt x="28" y="32"/>
                    </a:lnTo>
                    <a:lnTo>
                      <a:pt x="23" y="33"/>
                    </a:lnTo>
                    <a:lnTo>
                      <a:pt x="20" y="34"/>
                    </a:lnTo>
                    <a:lnTo>
                      <a:pt x="8" y="30"/>
                    </a:lnTo>
                    <a:lnTo>
                      <a:pt x="2" y="28"/>
                    </a:lnTo>
                    <a:lnTo>
                      <a:pt x="0" y="26"/>
                    </a:lnTo>
                    <a:lnTo>
                      <a:pt x="5" y="21"/>
                    </a:lnTo>
                    <a:lnTo>
                      <a:pt x="22" y="21"/>
                    </a:lnTo>
                    <a:lnTo>
                      <a:pt x="20" y="20"/>
                    </a:lnTo>
                    <a:lnTo>
                      <a:pt x="18" y="20"/>
                    </a:lnTo>
                    <a:lnTo>
                      <a:pt x="17" y="19"/>
                    </a:lnTo>
                    <a:lnTo>
                      <a:pt x="16" y="19"/>
                    </a:lnTo>
                    <a:lnTo>
                      <a:pt x="15" y="20"/>
                    </a:lnTo>
                    <a:lnTo>
                      <a:pt x="15" y="15"/>
                    </a:lnTo>
                    <a:lnTo>
                      <a:pt x="22" y="14"/>
                    </a:lnTo>
                    <a:lnTo>
                      <a:pt x="32" y="9"/>
                    </a:lnTo>
                    <a:lnTo>
                      <a:pt x="40" y="8"/>
                    </a:lnTo>
                    <a:lnTo>
                      <a:pt x="40" y="5"/>
                    </a:lnTo>
                    <a:lnTo>
                      <a:pt x="41"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1384">
                <a:extLst>
                  <a:ext uri="{FF2B5EF4-FFF2-40B4-BE49-F238E27FC236}">
                    <a16:creationId xmlns:a16="http://schemas.microsoft.com/office/drawing/2014/main" id="{D7029F8B-0946-4818-B828-491A242EDD13}"/>
                  </a:ext>
                </a:extLst>
              </p:cNvPr>
              <p:cNvSpPr>
                <a:spLocks/>
              </p:cNvSpPr>
              <p:nvPr/>
            </p:nvSpPr>
            <p:spPr bwMode="auto">
              <a:xfrm>
                <a:off x="6915765" y="2397642"/>
                <a:ext cx="49741" cy="39379"/>
              </a:xfrm>
              <a:custGeom>
                <a:avLst/>
                <a:gdLst/>
                <a:ahLst/>
                <a:cxnLst>
                  <a:cxn ang="0">
                    <a:pos x="9" y="0"/>
                  </a:cxn>
                  <a:cxn ang="0">
                    <a:pos x="12" y="0"/>
                  </a:cxn>
                  <a:cxn ang="0">
                    <a:pos x="15" y="2"/>
                  </a:cxn>
                  <a:cxn ang="0">
                    <a:pos x="17" y="4"/>
                  </a:cxn>
                  <a:cxn ang="0">
                    <a:pos x="20" y="5"/>
                  </a:cxn>
                  <a:cxn ang="0">
                    <a:pos x="24" y="7"/>
                  </a:cxn>
                  <a:cxn ang="0">
                    <a:pos x="24" y="12"/>
                  </a:cxn>
                  <a:cxn ang="0">
                    <a:pos x="16" y="17"/>
                  </a:cxn>
                  <a:cxn ang="0">
                    <a:pos x="6" y="19"/>
                  </a:cxn>
                  <a:cxn ang="0">
                    <a:pos x="4" y="19"/>
                  </a:cxn>
                  <a:cxn ang="0">
                    <a:pos x="1" y="18"/>
                  </a:cxn>
                  <a:cxn ang="0">
                    <a:pos x="0" y="17"/>
                  </a:cxn>
                  <a:cxn ang="0">
                    <a:pos x="0" y="13"/>
                  </a:cxn>
                  <a:cxn ang="0">
                    <a:pos x="1" y="10"/>
                  </a:cxn>
                  <a:cxn ang="0">
                    <a:pos x="2" y="9"/>
                  </a:cxn>
                  <a:cxn ang="0">
                    <a:pos x="4" y="7"/>
                  </a:cxn>
                  <a:cxn ang="0">
                    <a:pos x="4" y="5"/>
                  </a:cxn>
                  <a:cxn ang="0">
                    <a:pos x="5" y="4"/>
                  </a:cxn>
                  <a:cxn ang="0">
                    <a:pos x="6" y="4"/>
                  </a:cxn>
                  <a:cxn ang="0">
                    <a:pos x="7" y="2"/>
                  </a:cxn>
                  <a:cxn ang="0">
                    <a:pos x="9" y="0"/>
                  </a:cxn>
                </a:cxnLst>
                <a:rect l="0" t="0" r="r" b="b"/>
                <a:pathLst>
                  <a:path w="24" h="19">
                    <a:moveTo>
                      <a:pt x="9" y="0"/>
                    </a:moveTo>
                    <a:lnTo>
                      <a:pt x="12" y="0"/>
                    </a:lnTo>
                    <a:lnTo>
                      <a:pt x="15" y="2"/>
                    </a:lnTo>
                    <a:lnTo>
                      <a:pt x="17" y="4"/>
                    </a:lnTo>
                    <a:lnTo>
                      <a:pt x="20" y="5"/>
                    </a:lnTo>
                    <a:lnTo>
                      <a:pt x="24" y="7"/>
                    </a:lnTo>
                    <a:lnTo>
                      <a:pt x="24" y="12"/>
                    </a:lnTo>
                    <a:lnTo>
                      <a:pt x="16" y="17"/>
                    </a:lnTo>
                    <a:lnTo>
                      <a:pt x="6" y="19"/>
                    </a:lnTo>
                    <a:lnTo>
                      <a:pt x="4" y="19"/>
                    </a:lnTo>
                    <a:lnTo>
                      <a:pt x="1" y="18"/>
                    </a:lnTo>
                    <a:lnTo>
                      <a:pt x="0" y="17"/>
                    </a:lnTo>
                    <a:lnTo>
                      <a:pt x="0" y="13"/>
                    </a:lnTo>
                    <a:lnTo>
                      <a:pt x="1" y="10"/>
                    </a:lnTo>
                    <a:lnTo>
                      <a:pt x="2" y="9"/>
                    </a:lnTo>
                    <a:lnTo>
                      <a:pt x="4" y="7"/>
                    </a:lnTo>
                    <a:lnTo>
                      <a:pt x="4" y="5"/>
                    </a:lnTo>
                    <a:lnTo>
                      <a:pt x="5" y="4"/>
                    </a:lnTo>
                    <a:lnTo>
                      <a:pt x="6" y="4"/>
                    </a:lnTo>
                    <a:lnTo>
                      <a:pt x="7"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1385">
                <a:extLst>
                  <a:ext uri="{FF2B5EF4-FFF2-40B4-BE49-F238E27FC236}">
                    <a16:creationId xmlns:a16="http://schemas.microsoft.com/office/drawing/2014/main" id="{D8BD4338-C638-4F6B-AC09-12A362823FAC}"/>
                  </a:ext>
                </a:extLst>
              </p:cNvPr>
              <p:cNvSpPr>
                <a:spLocks/>
              </p:cNvSpPr>
              <p:nvPr/>
            </p:nvSpPr>
            <p:spPr bwMode="auto">
              <a:xfrm>
                <a:off x="7166542" y="2364481"/>
                <a:ext cx="39379" cy="29015"/>
              </a:xfrm>
              <a:custGeom>
                <a:avLst/>
                <a:gdLst/>
                <a:ahLst/>
                <a:cxnLst>
                  <a:cxn ang="0">
                    <a:pos x="3" y="0"/>
                  </a:cxn>
                  <a:cxn ang="0">
                    <a:pos x="7" y="0"/>
                  </a:cxn>
                  <a:cxn ang="0">
                    <a:pos x="10" y="1"/>
                  </a:cxn>
                  <a:cxn ang="0">
                    <a:pos x="13" y="3"/>
                  </a:cxn>
                  <a:cxn ang="0">
                    <a:pos x="19" y="9"/>
                  </a:cxn>
                  <a:cxn ang="0">
                    <a:pos x="19" y="13"/>
                  </a:cxn>
                  <a:cxn ang="0">
                    <a:pos x="18" y="14"/>
                  </a:cxn>
                  <a:cxn ang="0">
                    <a:pos x="10" y="14"/>
                  </a:cxn>
                  <a:cxn ang="0">
                    <a:pos x="7" y="11"/>
                  </a:cxn>
                  <a:cxn ang="0">
                    <a:pos x="4" y="10"/>
                  </a:cxn>
                  <a:cxn ang="0">
                    <a:pos x="2" y="6"/>
                  </a:cxn>
                  <a:cxn ang="0">
                    <a:pos x="0" y="4"/>
                  </a:cxn>
                  <a:cxn ang="0">
                    <a:pos x="0" y="1"/>
                  </a:cxn>
                  <a:cxn ang="0">
                    <a:pos x="3" y="0"/>
                  </a:cxn>
                </a:cxnLst>
                <a:rect l="0" t="0" r="r" b="b"/>
                <a:pathLst>
                  <a:path w="19" h="14">
                    <a:moveTo>
                      <a:pt x="3" y="0"/>
                    </a:moveTo>
                    <a:lnTo>
                      <a:pt x="7" y="0"/>
                    </a:lnTo>
                    <a:lnTo>
                      <a:pt x="10" y="1"/>
                    </a:lnTo>
                    <a:lnTo>
                      <a:pt x="13" y="3"/>
                    </a:lnTo>
                    <a:lnTo>
                      <a:pt x="19" y="9"/>
                    </a:lnTo>
                    <a:lnTo>
                      <a:pt x="19" y="13"/>
                    </a:lnTo>
                    <a:lnTo>
                      <a:pt x="18" y="14"/>
                    </a:lnTo>
                    <a:lnTo>
                      <a:pt x="10" y="14"/>
                    </a:lnTo>
                    <a:lnTo>
                      <a:pt x="7" y="11"/>
                    </a:lnTo>
                    <a:lnTo>
                      <a:pt x="4" y="10"/>
                    </a:lnTo>
                    <a:lnTo>
                      <a:pt x="2" y="6"/>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 name="Freeform 1386">
              <a:extLst>
                <a:ext uri="{FF2B5EF4-FFF2-40B4-BE49-F238E27FC236}">
                  <a16:creationId xmlns:a16="http://schemas.microsoft.com/office/drawing/2014/main" id="{4D732CF7-EDF2-45E4-9D80-948FD8879DA6}"/>
                </a:ext>
              </a:extLst>
            </p:cNvPr>
            <p:cNvSpPr>
              <a:spLocks noEditPoints="1"/>
            </p:cNvSpPr>
            <p:nvPr/>
          </p:nvSpPr>
          <p:spPr bwMode="auto">
            <a:xfrm>
              <a:off x="5547893" y="2335466"/>
              <a:ext cx="1757508" cy="1189634"/>
            </a:xfrm>
            <a:custGeom>
              <a:avLst/>
              <a:gdLst/>
              <a:ahLst/>
              <a:cxnLst>
                <a:cxn ang="0">
                  <a:pos x="278" y="43"/>
                </a:cxn>
                <a:cxn ang="0">
                  <a:pos x="451" y="14"/>
                </a:cxn>
                <a:cxn ang="0">
                  <a:pos x="582" y="79"/>
                </a:cxn>
                <a:cxn ang="0">
                  <a:pos x="556" y="126"/>
                </a:cxn>
                <a:cxn ang="0">
                  <a:pos x="617" y="61"/>
                </a:cxn>
                <a:cxn ang="0">
                  <a:pos x="714" y="45"/>
                </a:cxn>
                <a:cxn ang="0">
                  <a:pos x="779" y="52"/>
                </a:cxn>
                <a:cxn ang="0">
                  <a:pos x="805" y="37"/>
                </a:cxn>
                <a:cxn ang="0">
                  <a:pos x="848" y="82"/>
                </a:cxn>
                <a:cxn ang="0">
                  <a:pos x="783" y="157"/>
                </a:cxn>
                <a:cxn ang="0">
                  <a:pos x="773" y="237"/>
                </a:cxn>
                <a:cxn ang="0">
                  <a:pos x="761" y="339"/>
                </a:cxn>
                <a:cxn ang="0">
                  <a:pos x="781" y="375"/>
                </a:cxn>
                <a:cxn ang="0">
                  <a:pos x="798" y="423"/>
                </a:cxn>
                <a:cxn ang="0">
                  <a:pos x="775" y="435"/>
                </a:cxn>
                <a:cxn ang="0">
                  <a:pos x="748" y="433"/>
                </a:cxn>
                <a:cxn ang="0">
                  <a:pos x="721" y="423"/>
                </a:cxn>
                <a:cxn ang="0">
                  <a:pos x="669" y="428"/>
                </a:cxn>
                <a:cxn ang="0">
                  <a:pos x="669" y="498"/>
                </a:cxn>
                <a:cxn ang="0">
                  <a:pos x="648" y="531"/>
                </a:cxn>
                <a:cxn ang="0">
                  <a:pos x="587" y="497"/>
                </a:cxn>
                <a:cxn ang="0">
                  <a:pos x="542" y="427"/>
                </a:cxn>
                <a:cxn ang="0">
                  <a:pos x="520" y="448"/>
                </a:cxn>
                <a:cxn ang="0">
                  <a:pos x="448" y="445"/>
                </a:cxn>
                <a:cxn ang="0">
                  <a:pos x="426" y="507"/>
                </a:cxn>
                <a:cxn ang="0">
                  <a:pos x="371" y="515"/>
                </a:cxn>
                <a:cxn ang="0">
                  <a:pos x="382" y="549"/>
                </a:cxn>
                <a:cxn ang="0">
                  <a:pos x="366" y="564"/>
                </a:cxn>
                <a:cxn ang="0">
                  <a:pos x="331" y="517"/>
                </a:cxn>
                <a:cxn ang="0">
                  <a:pos x="263" y="448"/>
                </a:cxn>
                <a:cxn ang="0">
                  <a:pos x="265" y="473"/>
                </a:cxn>
                <a:cxn ang="0">
                  <a:pos x="301" y="505"/>
                </a:cxn>
                <a:cxn ang="0">
                  <a:pos x="303" y="534"/>
                </a:cxn>
                <a:cxn ang="0">
                  <a:pos x="291" y="530"/>
                </a:cxn>
                <a:cxn ang="0">
                  <a:pos x="243" y="491"/>
                </a:cxn>
                <a:cxn ang="0">
                  <a:pos x="163" y="473"/>
                </a:cxn>
                <a:cxn ang="0">
                  <a:pos x="105" y="534"/>
                </a:cxn>
                <a:cxn ang="0">
                  <a:pos x="35" y="564"/>
                </a:cxn>
                <a:cxn ang="0">
                  <a:pos x="9" y="496"/>
                </a:cxn>
                <a:cxn ang="0">
                  <a:pos x="93" y="473"/>
                </a:cxn>
                <a:cxn ang="0">
                  <a:pos x="80" y="415"/>
                </a:cxn>
                <a:cxn ang="0">
                  <a:pos x="90" y="393"/>
                </a:cxn>
                <a:cxn ang="0">
                  <a:pos x="135" y="361"/>
                </a:cxn>
                <a:cxn ang="0">
                  <a:pos x="199" y="320"/>
                </a:cxn>
                <a:cxn ang="0">
                  <a:pos x="224" y="262"/>
                </a:cxn>
                <a:cxn ang="0">
                  <a:pos x="227" y="307"/>
                </a:cxn>
                <a:cxn ang="0">
                  <a:pos x="273" y="313"/>
                </a:cxn>
                <a:cxn ang="0">
                  <a:pos x="336" y="298"/>
                </a:cxn>
                <a:cxn ang="0">
                  <a:pos x="386" y="256"/>
                </a:cxn>
                <a:cxn ang="0">
                  <a:pos x="431" y="196"/>
                </a:cxn>
                <a:cxn ang="0">
                  <a:pos x="355" y="185"/>
                </a:cxn>
                <a:cxn ang="0">
                  <a:pos x="398" y="112"/>
                </a:cxn>
                <a:cxn ang="0">
                  <a:pos x="301" y="184"/>
                </a:cxn>
                <a:cxn ang="0">
                  <a:pos x="296" y="245"/>
                </a:cxn>
                <a:cxn ang="0">
                  <a:pos x="256" y="289"/>
                </a:cxn>
                <a:cxn ang="0">
                  <a:pos x="231" y="222"/>
                </a:cxn>
                <a:cxn ang="0">
                  <a:pos x="177" y="220"/>
                </a:cxn>
                <a:cxn ang="0">
                  <a:pos x="182" y="166"/>
                </a:cxn>
                <a:cxn ang="0">
                  <a:pos x="249" y="103"/>
                </a:cxn>
                <a:cxn ang="0">
                  <a:pos x="305" y="48"/>
                </a:cxn>
                <a:cxn ang="0">
                  <a:pos x="335" y="24"/>
                </a:cxn>
                <a:cxn ang="0">
                  <a:pos x="371" y="4"/>
                </a:cxn>
                <a:cxn ang="0">
                  <a:pos x="409" y="6"/>
                </a:cxn>
              </a:cxnLst>
              <a:rect l="0" t="0" r="r" b="b"/>
              <a:pathLst>
                <a:path w="848" h="574">
                  <a:moveTo>
                    <a:pt x="288" y="39"/>
                  </a:moveTo>
                  <a:lnTo>
                    <a:pt x="290" y="42"/>
                  </a:lnTo>
                  <a:lnTo>
                    <a:pt x="290" y="47"/>
                  </a:lnTo>
                  <a:lnTo>
                    <a:pt x="293" y="47"/>
                  </a:lnTo>
                  <a:lnTo>
                    <a:pt x="296" y="48"/>
                  </a:lnTo>
                  <a:lnTo>
                    <a:pt x="297" y="49"/>
                  </a:lnTo>
                  <a:lnTo>
                    <a:pt x="288" y="52"/>
                  </a:lnTo>
                  <a:lnTo>
                    <a:pt x="281" y="56"/>
                  </a:lnTo>
                  <a:lnTo>
                    <a:pt x="273" y="57"/>
                  </a:lnTo>
                  <a:lnTo>
                    <a:pt x="275" y="54"/>
                  </a:lnTo>
                  <a:lnTo>
                    <a:pt x="280" y="52"/>
                  </a:lnTo>
                  <a:lnTo>
                    <a:pt x="281" y="51"/>
                  </a:lnTo>
                  <a:lnTo>
                    <a:pt x="278" y="51"/>
                  </a:lnTo>
                  <a:lnTo>
                    <a:pt x="277" y="49"/>
                  </a:lnTo>
                  <a:lnTo>
                    <a:pt x="275" y="49"/>
                  </a:lnTo>
                  <a:lnTo>
                    <a:pt x="277" y="44"/>
                  </a:lnTo>
                  <a:lnTo>
                    <a:pt x="278" y="43"/>
                  </a:lnTo>
                  <a:lnTo>
                    <a:pt x="283" y="43"/>
                  </a:lnTo>
                  <a:lnTo>
                    <a:pt x="285" y="44"/>
                  </a:lnTo>
                  <a:lnTo>
                    <a:pt x="287" y="42"/>
                  </a:lnTo>
                  <a:lnTo>
                    <a:pt x="288" y="39"/>
                  </a:lnTo>
                  <a:close/>
                  <a:moveTo>
                    <a:pt x="429" y="0"/>
                  </a:moveTo>
                  <a:lnTo>
                    <a:pt x="429" y="8"/>
                  </a:lnTo>
                  <a:lnTo>
                    <a:pt x="430" y="9"/>
                  </a:lnTo>
                  <a:lnTo>
                    <a:pt x="433" y="9"/>
                  </a:lnTo>
                  <a:lnTo>
                    <a:pt x="434" y="6"/>
                  </a:lnTo>
                  <a:lnTo>
                    <a:pt x="435" y="5"/>
                  </a:lnTo>
                  <a:lnTo>
                    <a:pt x="436" y="3"/>
                  </a:lnTo>
                  <a:lnTo>
                    <a:pt x="440" y="3"/>
                  </a:lnTo>
                  <a:lnTo>
                    <a:pt x="445" y="5"/>
                  </a:lnTo>
                  <a:lnTo>
                    <a:pt x="448" y="8"/>
                  </a:lnTo>
                  <a:lnTo>
                    <a:pt x="451" y="9"/>
                  </a:lnTo>
                  <a:lnTo>
                    <a:pt x="453" y="10"/>
                  </a:lnTo>
                  <a:lnTo>
                    <a:pt x="451" y="14"/>
                  </a:lnTo>
                  <a:lnTo>
                    <a:pt x="444" y="18"/>
                  </a:lnTo>
                  <a:lnTo>
                    <a:pt x="441" y="18"/>
                  </a:lnTo>
                  <a:lnTo>
                    <a:pt x="436" y="19"/>
                  </a:lnTo>
                  <a:lnTo>
                    <a:pt x="439" y="22"/>
                  </a:lnTo>
                  <a:lnTo>
                    <a:pt x="441" y="23"/>
                  </a:lnTo>
                  <a:lnTo>
                    <a:pt x="444" y="25"/>
                  </a:lnTo>
                  <a:lnTo>
                    <a:pt x="446" y="27"/>
                  </a:lnTo>
                  <a:lnTo>
                    <a:pt x="450" y="27"/>
                  </a:lnTo>
                  <a:lnTo>
                    <a:pt x="453" y="28"/>
                  </a:lnTo>
                  <a:lnTo>
                    <a:pt x="468" y="28"/>
                  </a:lnTo>
                  <a:lnTo>
                    <a:pt x="477" y="29"/>
                  </a:lnTo>
                  <a:lnTo>
                    <a:pt x="489" y="34"/>
                  </a:lnTo>
                  <a:lnTo>
                    <a:pt x="534" y="53"/>
                  </a:lnTo>
                  <a:lnTo>
                    <a:pt x="546" y="57"/>
                  </a:lnTo>
                  <a:lnTo>
                    <a:pt x="564" y="64"/>
                  </a:lnTo>
                  <a:lnTo>
                    <a:pt x="576" y="72"/>
                  </a:lnTo>
                  <a:lnTo>
                    <a:pt x="582" y="79"/>
                  </a:lnTo>
                  <a:lnTo>
                    <a:pt x="582" y="86"/>
                  </a:lnTo>
                  <a:lnTo>
                    <a:pt x="578" y="92"/>
                  </a:lnTo>
                  <a:lnTo>
                    <a:pt x="572" y="97"/>
                  </a:lnTo>
                  <a:lnTo>
                    <a:pt x="563" y="101"/>
                  </a:lnTo>
                  <a:lnTo>
                    <a:pt x="556" y="102"/>
                  </a:lnTo>
                  <a:lnTo>
                    <a:pt x="547" y="101"/>
                  </a:lnTo>
                  <a:lnTo>
                    <a:pt x="532" y="98"/>
                  </a:lnTo>
                  <a:lnTo>
                    <a:pt x="518" y="97"/>
                  </a:lnTo>
                  <a:lnTo>
                    <a:pt x="503" y="97"/>
                  </a:lnTo>
                  <a:lnTo>
                    <a:pt x="505" y="103"/>
                  </a:lnTo>
                  <a:lnTo>
                    <a:pt x="508" y="112"/>
                  </a:lnTo>
                  <a:lnTo>
                    <a:pt x="515" y="127"/>
                  </a:lnTo>
                  <a:lnTo>
                    <a:pt x="522" y="134"/>
                  </a:lnTo>
                  <a:lnTo>
                    <a:pt x="531" y="136"/>
                  </a:lnTo>
                  <a:lnTo>
                    <a:pt x="531" y="120"/>
                  </a:lnTo>
                  <a:lnTo>
                    <a:pt x="544" y="125"/>
                  </a:lnTo>
                  <a:lnTo>
                    <a:pt x="556" y="126"/>
                  </a:lnTo>
                  <a:lnTo>
                    <a:pt x="563" y="123"/>
                  </a:lnTo>
                  <a:lnTo>
                    <a:pt x="568" y="120"/>
                  </a:lnTo>
                  <a:lnTo>
                    <a:pt x="576" y="110"/>
                  </a:lnTo>
                  <a:lnTo>
                    <a:pt x="578" y="103"/>
                  </a:lnTo>
                  <a:lnTo>
                    <a:pt x="581" y="100"/>
                  </a:lnTo>
                  <a:lnTo>
                    <a:pt x="584" y="97"/>
                  </a:lnTo>
                  <a:lnTo>
                    <a:pt x="591" y="96"/>
                  </a:lnTo>
                  <a:lnTo>
                    <a:pt x="597" y="97"/>
                  </a:lnTo>
                  <a:lnTo>
                    <a:pt x="611" y="97"/>
                  </a:lnTo>
                  <a:lnTo>
                    <a:pt x="615" y="95"/>
                  </a:lnTo>
                  <a:lnTo>
                    <a:pt x="616" y="90"/>
                  </a:lnTo>
                  <a:lnTo>
                    <a:pt x="616" y="86"/>
                  </a:lnTo>
                  <a:lnTo>
                    <a:pt x="615" y="83"/>
                  </a:lnTo>
                  <a:lnTo>
                    <a:pt x="612" y="81"/>
                  </a:lnTo>
                  <a:lnTo>
                    <a:pt x="611" y="78"/>
                  </a:lnTo>
                  <a:lnTo>
                    <a:pt x="611" y="77"/>
                  </a:lnTo>
                  <a:lnTo>
                    <a:pt x="617" y="61"/>
                  </a:lnTo>
                  <a:lnTo>
                    <a:pt x="622" y="52"/>
                  </a:lnTo>
                  <a:lnTo>
                    <a:pt x="627" y="48"/>
                  </a:lnTo>
                  <a:lnTo>
                    <a:pt x="630" y="49"/>
                  </a:lnTo>
                  <a:lnTo>
                    <a:pt x="632" y="54"/>
                  </a:lnTo>
                  <a:lnTo>
                    <a:pt x="633" y="61"/>
                  </a:lnTo>
                  <a:lnTo>
                    <a:pt x="632" y="68"/>
                  </a:lnTo>
                  <a:lnTo>
                    <a:pt x="631" y="74"/>
                  </a:lnTo>
                  <a:lnTo>
                    <a:pt x="631" y="79"/>
                  </a:lnTo>
                  <a:lnTo>
                    <a:pt x="638" y="83"/>
                  </a:lnTo>
                  <a:lnTo>
                    <a:pt x="641" y="83"/>
                  </a:lnTo>
                  <a:lnTo>
                    <a:pt x="647" y="82"/>
                  </a:lnTo>
                  <a:lnTo>
                    <a:pt x="657" y="77"/>
                  </a:lnTo>
                  <a:lnTo>
                    <a:pt x="667" y="69"/>
                  </a:lnTo>
                  <a:lnTo>
                    <a:pt x="680" y="62"/>
                  </a:lnTo>
                  <a:lnTo>
                    <a:pt x="692" y="56"/>
                  </a:lnTo>
                  <a:lnTo>
                    <a:pt x="704" y="49"/>
                  </a:lnTo>
                  <a:lnTo>
                    <a:pt x="714" y="45"/>
                  </a:lnTo>
                  <a:lnTo>
                    <a:pt x="721" y="47"/>
                  </a:lnTo>
                  <a:lnTo>
                    <a:pt x="726" y="52"/>
                  </a:lnTo>
                  <a:lnTo>
                    <a:pt x="731" y="54"/>
                  </a:lnTo>
                  <a:lnTo>
                    <a:pt x="736" y="54"/>
                  </a:lnTo>
                  <a:lnTo>
                    <a:pt x="740" y="56"/>
                  </a:lnTo>
                  <a:lnTo>
                    <a:pt x="745" y="54"/>
                  </a:lnTo>
                  <a:lnTo>
                    <a:pt x="749" y="54"/>
                  </a:lnTo>
                  <a:lnTo>
                    <a:pt x="750" y="53"/>
                  </a:lnTo>
                  <a:lnTo>
                    <a:pt x="756" y="53"/>
                  </a:lnTo>
                  <a:lnTo>
                    <a:pt x="758" y="54"/>
                  </a:lnTo>
                  <a:lnTo>
                    <a:pt x="760" y="54"/>
                  </a:lnTo>
                  <a:lnTo>
                    <a:pt x="763" y="49"/>
                  </a:lnTo>
                  <a:lnTo>
                    <a:pt x="769" y="48"/>
                  </a:lnTo>
                  <a:lnTo>
                    <a:pt x="774" y="45"/>
                  </a:lnTo>
                  <a:lnTo>
                    <a:pt x="779" y="44"/>
                  </a:lnTo>
                  <a:lnTo>
                    <a:pt x="781" y="49"/>
                  </a:lnTo>
                  <a:lnTo>
                    <a:pt x="779" y="52"/>
                  </a:lnTo>
                  <a:lnTo>
                    <a:pt x="778" y="54"/>
                  </a:lnTo>
                  <a:lnTo>
                    <a:pt x="778" y="57"/>
                  </a:lnTo>
                  <a:lnTo>
                    <a:pt x="780" y="59"/>
                  </a:lnTo>
                  <a:lnTo>
                    <a:pt x="783" y="61"/>
                  </a:lnTo>
                  <a:lnTo>
                    <a:pt x="785" y="59"/>
                  </a:lnTo>
                  <a:lnTo>
                    <a:pt x="788" y="57"/>
                  </a:lnTo>
                  <a:lnTo>
                    <a:pt x="788" y="54"/>
                  </a:lnTo>
                  <a:lnTo>
                    <a:pt x="786" y="53"/>
                  </a:lnTo>
                  <a:lnTo>
                    <a:pt x="786" y="51"/>
                  </a:lnTo>
                  <a:lnTo>
                    <a:pt x="791" y="49"/>
                  </a:lnTo>
                  <a:lnTo>
                    <a:pt x="794" y="51"/>
                  </a:lnTo>
                  <a:lnTo>
                    <a:pt x="795" y="52"/>
                  </a:lnTo>
                  <a:lnTo>
                    <a:pt x="798" y="53"/>
                  </a:lnTo>
                  <a:lnTo>
                    <a:pt x="802" y="53"/>
                  </a:lnTo>
                  <a:lnTo>
                    <a:pt x="803" y="52"/>
                  </a:lnTo>
                  <a:lnTo>
                    <a:pt x="805" y="44"/>
                  </a:lnTo>
                  <a:lnTo>
                    <a:pt x="805" y="37"/>
                  </a:lnTo>
                  <a:lnTo>
                    <a:pt x="803" y="32"/>
                  </a:lnTo>
                  <a:lnTo>
                    <a:pt x="803" y="29"/>
                  </a:lnTo>
                  <a:lnTo>
                    <a:pt x="805" y="27"/>
                  </a:lnTo>
                  <a:lnTo>
                    <a:pt x="812" y="25"/>
                  </a:lnTo>
                  <a:lnTo>
                    <a:pt x="820" y="25"/>
                  </a:lnTo>
                  <a:lnTo>
                    <a:pt x="834" y="28"/>
                  </a:lnTo>
                  <a:lnTo>
                    <a:pt x="835" y="30"/>
                  </a:lnTo>
                  <a:lnTo>
                    <a:pt x="837" y="35"/>
                  </a:lnTo>
                  <a:lnTo>
                    <a:pt x="835" y="42"/>
                  </a:lnTo>
                  <a:lnTo>
                    <a:pt x="838" y="47"/>
                  </a:lnTo>
                  <a:lnTo>
                    <a:pt x="842" y="52"/>
                  </a:lnTo>
                  <a:lnTo>
                    <a:pt x="840" y="59"/>
                  </a:lnTo>
                  <a:lnTo>
                    <a:pt x="838" y="62"/>
                  </a:lnTo>
                  <a:lnTo>
                    <a:pt x="838" y="68"/>
                  </a:lnTo>
                  <a:lnTo>
                    <a:pt x="842" y="72"/>
                  </a:lnTo>
                  <a:lnTo>
                    <a:pt x="848" y="72"/>
                  </a:lnTo>
                  <a:lnTo>
                    <a:pt x="848" y="82"/>
                  </a:lnTo>
                  <a:lnTo>
                    <a:pt x="847" y="88"/>
                  </a:lnTo>
                  <a:lnTo>
                    <a:pt x="844" y="88"/>
                  </a:lnTo>
                  <a:lnTo>
                    <a:pt x="842" y="90"/>
                  </a:lnTo>
                  <a:lnTo>
                    <a:pt x="842" y="93"/>
                  </a:lnTo>
                  <a:lnTo>
                    <a:pt x="839" y="98"/>
                  </a:lnTo>
                  <a:lnTo>
                    <a:pt x="833" y="102"/>
                  </a:lnTo>
                  <a:lnTo>
                    <a:pt x="828" y="103"/>
                  </a:lnTo>
                  <a:lnTo>
                    <a:pt x="823" y="111"/>
                  </a:lnTo>
                  <a:lnTo>
                    <a:pt x="820" y="120"/>
                  </a:lnTo>
                  <a:lnTo>
                    <a:pt x="810" y="128"/>
                  </a:lnTo>
                  <a:lnTo>
                    <a:pt x="802" y="135"/>
                  </a:lnTo>
                  <a:lnTo>
                    <a:pt x="797" y="144"/>
                  </a:lnTo>
                  <a:lnTo>
                    <a:pt x="791" y="147"/>
                  </a:lnTo>
                  <a:lnTo>
                    <a:pt x="786" y="147"/>
                  </a:lnTo>
                  <a:lnTo>
                    <a:pt x="783" y="149"/>
                  </a:lnTo>
                  <a:lnTo>
                    <a:pt x="781" y="152"/>
                  </a:lnTo>
                  <a:lnTo>
                    <a:pt x="783" y="157"/>
                  </a:lnTo>
                  <a:lnTo>
                    <a:pt x="780" y="164"/>
                  </a:lnTo>
                  <a:lnTo>
                    <a:pt x="779" y="170"/>
                  </a:lnTo>
                  <a:lnTo>
                    <a:pt x="776" y="176"/>
                  </a:lnTo>
                  <a:lnTo>
                    <a:pt x="778" y="186"/>
                  </a:lnTo>
                  <a:lnTo>
                    <a:pt x="773" y="199"/>
                  </a:lnTo>
                  <a:lnTo>
                    <a:pt x="773" y="201"/>
                  </a:lnTo>
                  <a:lnTo>
                    <a:pt x="774" y="201"/>
                  </a:lnTo>
                  <a:lnTo>
                    <a:pt x="775" y="199"/>
                  </a:lnTo>
                  <a:lnTo>
                    <a:pt x="776" y="204"/>
                  </a:lnTo>
                  <a:lnTo>
                    <a:pt x="775" y="212"/>
                  </a:lnTo>
                  <a:lnTo>
                    <a:pt x="775" y="213"/>
                  </a:lnTo>
                  <a:lnTo>
                    <a:pt x="776" y="220"/>
                  </a:lnTo>
                  <a:lnTo>
                    <a:pt x="776" y="224"/>
                  </a:lnTo>
                  <a:lnTo>
                    <a:pt x="778" y="229"/>
                  </a:lnTo>
                  <a:lnTo>
                    <a:pt x="776" y="233"/>
                  </a:lnTo>
                  <a:lnTo>
                    <a:pt x="773" y="232"/>
                  </a:lnTo>
                  <a:lnTo>
                    <a:pt x="773" y="237"/>
                  </a:lnTo>
                  <a:lnTo>
                    <a:pt x="776" y="242"/>
                  </a:lnTo>
                  <a:lnTo>
                    <a:pt x="778" y="249"/>
                  </a:lnTo>
                  <a:lnTo>
                    <a:pt x="773" y="259"/>
                  </a:lnTo>
                  <a:lnTo>
                    <a:pt x="769" y="262"/>
                  </a:lnTo>
                  <a:lnTo>
                    <a:pt x="766" y="263"/>
                  </a:lnTo>
                  <a:lnTo>
                    <a:pt x="769" y="268"/>
                  </a:lnTo>
                  <a:lnTo>
                    <a:pt x="766" y="271"/>
                  </a:lnTo>
                  <a:lnTo>
                    <a:pt x="769" y="274"/>
                  </a:lnTo>
                  <a:lnTo>
                    <a:pt x="775" y="281"/>
                  </a:lnTo>
                  <a:lnTo>
                    <a:pt x="778" y="288"/>
                  </a:lnTo>
                  <a:lnTo>
                    <a:pt x="776" y="293"/>
                  </a:lnTo>
                  <a:lnTo>
                    <a:pt x="771" y="301"/>
                  </a:lnTo>
                  <a:lnTo>
                    <a:pt x="765" y="306"/>
                  </a:lnTo>
                  <a:lnTo>
                    <a:pt x="761" y="317"/>
                  </a:lnTo>
                  <a:lnTo>
                    <a:pt x="758" y="325"/>
                  </a:lnTo>
                  <a:lnTo>
                    <a:pt x="758" y="332"/>
                  </a:lnTo>
                  <a:lnTo>
                    <a:pt x="761" y="339"/>
                  </a:lnTo>
                  <a:lnTo>
                    <a:pt x="768" y="340"/>
                  </a:lnTo>
                  <a:lnTo>
                    <a:pt x="771" y="339"/>
                  </a:lnTo>
                  <a:lnTo>
                    <a:pt x="776" y="340"/>
                  </a:lnTo>
                  <a:lnTo>
                    <a:pt x="776" y="347"/>
                  </a:lnTo>
                  <a:lnTo>
                    <a:pt x="775" y="354"/>
                  </a:lnTo>
                  <a:lnTo>
                    <a:pt x="771" y="356"/>
                  </a:lnTo>
                  <a:lnTo>
                    <a:pt x="764" y="356"/>
                  </a:lnTo>
                  <a:lnTo>
                    <a:pt x="759" y="352"/>
                  </a:lnTo>
                  <a:lnTo>
                    <a:pt x="755" y="355"/>
                  </a:lnTo>
                  <a:lnTo>
                    <a:pt x="758" y="362"/>
                  </a:lnTo>
                  <a:lnTo>
                    <a:pt x="761" y="369"/>
                  </a:lnTo>
                  <a:lnTo>
                    <a:pt x="770" y="371"/>
                  </a:lnTo>
                  <a:lnTo>
                    <a:pt x="774" y="367"/>
                  </a:lnTo>
                  <a:lnTo>
                    <a:pt x="781" y="364"/>
                  </a:lnTo>
                  <a:lnTo>
                    <a:pt x="784" y="365"/>
                  </a:lnTo>
                  <a:lnTo>
                    <a:pt x="783" y="367"/>
                  </a:lnTo>
                  <a:lnTo>
                    <a:pt x="781" y="375"/>
                  </a:lnTo>
                  <a:lnTo>
                    <a:pt x="776" y="380"/>
                  </a:lnTo>
                  <a:lnTo>
                    <a:pt x="773" y="386"/>
                  </a:lnTo>
                  <a:lnTo>
                    <a:pt x="771" y="390"/>
                  </a:lnTo>
                  <a:lnTo>
                    <a:pt x="773" y="395"/>
                  </a:lnTo>
                  <a:lnTo>
                    <a:pt x="775" y="404"/>
                  </a:lnTo>
                  <a:lnTo>
                    <a:pt x="775" y="408"/>
                  </a:lnTo>
                  <a:lnTo>
                    <a:pt x="779" y="406"/>
                  </a:lnTo>
                  <a:lnTo>
                    <a:pt x="785" y="406"/>
                  </a:lnTo>
                  <a:lnTo>
                    <a:pt x="786" y="409"/>
                  </a:lnTo>
                  <a:lnTo>
                    <a:pt x="788" y="414"/>
                  </a:lnTo>
                  <a:lnTo>
                    <a:pt x="788" y="415"/>
                  </a:lnTo>
                  <a:lnTo>
                    <a:pt x="791" y="417"/>
                  </a:lnTo>
                  <a:lnTo>
                    <a:pt x="791" y="419"/>
                  </a:lnTo>
                  <a:lnTo>
                    <a:pt x="793" y="419"/>
                  </a:lnTo>
                  <a:lnTo>
                    <a:pt x="797" y="420"/>
                  </a:lnTo>
                  <a:lnTo>
                    <a:pt x="797" y="422"/>
                  </a:lnTo>
                  <a:lnTo>
                    <a:pt x="798" y="423"/>
                  </a:lnTo>
                  <a:lnTo>
                    <a:pt x="804" y="423"/>
                  </a:lnTo>
                  <a:lnTo>
                    <a:pt x="804" y="424"/>
                  </a:lnTo>
                  <a:lnTo>
                    <a:pt x="805" y="425"/>
                  </a:lnTo>
                  <a:lnTo>
                    <a:pt x="804" y="427"/>
                  </a:lnTo>
                  <a:lnTo>
                    <a:pt x="803" y="434"/>
                  </a:lnTo>
                  <a:lnTo>
                    <a:pt x="799" y="434"/>
                  </a:lnTo>
                  <a:lnTo>
                    <a:pt x="798" y="435"/>
                  </a:lnTo>
                  <a:lnTo>
                    <a:pt x="795" y="437"/>
                  </a:lnTo>
                  <a:lnTo>
                    <a:pt x="791" y="435"/>
                  </a:lnTo>
                  <a:lnTo>
                    <a:pt x="789" y="433"/>
                  </a:lnTo>
                  <a:lnTo>
                    <a:pt x="788" y="434"/>
                  </a:lnTo>
                  <a:lnTo>
                    <a:pt x="786" y="437"/>
                  </a:lnTo>
                  <a:lnTo>
                    <a:pt x="785" y="438"/>
                  </a:lnTo>
                  <a:lnTo>
                    <a:pt x="781" y="438"/>
                  </a:lnTo>
                  <a:lnTo>
                    <a:pt x="781" y="437"/>
                  </a:lnTo>
                  <a:lnTo>
                    <a:pt x="779" y="435"/>
                  </a:lnTo>
                  <a:lnTo>
                    <a:pt x="775" y="435"/>
                  </a:lnTo>
                  <a:lnTo>
                    <a:pt x="774" y="434"/>
                  </a:lnTo>
                  <a:lnTo>
                    <a:pt x="773" y="434"/>
                  </a:lnTo>
                  <a:lnTo>
                    <a:pt x="773" y="430"/>
                  </a:lnTo>
                  <a:lnTo>
                    <a:pt x="771" y="429"/>
                  </a:lnTo>
                  <a:lnTo>
                    <a:pt x="769" y="428"/>
                  </a:lnTo>
                  <a:lnTo>
                    <a:pt x="768" y="429"/>
                  </a:lnTo>
                  <a:lnTo>
                    <a:pt x="765" y="429"/>
                  </a:lnTo>
                  <a:lnTo>
                    <a:pt x="764" y="430"/>
                  </a:lnTo>
                  <a:lnTo>
                    <a:pt x="761" y="432"/>
                  </a:lnTo>
                  <a:lnTo>
                    <a:pt x="759" y="430"/>
                  </a:lnTo>
                  <a:lnTo>
                    <a:pt x="758" y="429"/>
                  </a:lnTo>
                  <a:lnTo>
                    <a:pt x="756" y="430"/>
                  </a:lnTo>
                  <a:lnTo>
                    <a:pt x="755" y="429"/>
                  </a:lnTo>
                  <a:lnTo>
                    <a:pt x="754" y="429"/>
                  </a:lnTo>
                  <a:lnTo>
                    <a:pt x="753" y="430"/>
                  </a:lnTo>
                  <a:lnTo>
                    <a:pt x="750" y="430"/>
                  </a:lnTo>
                  <a:lnTo>
                    <a:pt x="748" y="433"/>
                  </a:lnTo>
                  <a:lnTo>
                    <a:pt x="748" y="434"/>
                  </a:lnTo>
                  <a:lnTo>
                    <a:pt x="744" y="437"/>
                  </a:lnTo>
                  <a:lnTo>
                    <a:pt x="743" y="437"/>
                  </a:lnTo>
                  <a:lnTo>
                    <a:pt x="740" y="435"/>
                  </a:lnTo>
                  <a:lnTo>
                    <a:pt x="736" y="434"/>
                  </a:lnTo>
                  <a:lnTo>
                    <a:pt x="735" y="433"/>
                  </a:lnTo>
                  <a:lnTo>
                    <a:pt x="735" y="432"/>
                  </a:lnTo>
                  <a:lnTo>
                    <a:pt x="734" y="432"/>
                  </a:lnTo>
                  <a:lnTo>
                    <a:pt x="734" y="429"/>
                  </a:lnTo>
                  <a:lnTo>
                    <a:pt x="731" y="430"/>
                  </a:lnTo>
                  <a:lnTo>
                    <a:pt x="731" y="437"/>
                  </a:lnTo>
                  <a:lnTo>
                    <a:pt x="730" y="433"/>
                  </a:lnTo>
                  <a:lnTo>
                    <a:pt x="728" y="430"/>
                  </a:lnTo>
                  <a:lnTo>
                    <a:pt x="726" y="428"/>
                  </a:lnTo>
                  <a:lnTo>
                    <a:pt x="724" y="425"/>
                  </a:lnTo>
                  <a:lnTo>
                    <a:pt x="721" y="424"/>
                  </a:lnTo>
                  <a:lnTo>
                    <a:pt x="721" y="423"/>
                  </a:lnTo>
                  <a:lnTo>
                    <a:pt x="719" y="420"/>
                  </a:lnTo>
                  <a:lnTo>
                    <a:pt x="716" y="420"/>
                  </a:lnTo>
                  <a:lnTo>
                    <a:pt x="715" y="422"/>
                  </a:lnTo>
                  <a:lnTo>
                    <a:pt x="714" y="420"/>
                  </a:lnTo>
                  <a:lnTo>
                    <a:pt x="710" y="420"/>
                  </a:lnTo>
                  <a:lnTo>
                    <a:pt x="707" y="419"/>
                  </a:lnTo>
                  <a:lnTo>
                    <a:pt x="707" y="418"/>
                  </a:lnTo>
                  <a:lnTo>
                    <a:pt x="702" y="418"/>
                  </a:lnTo>
                  <a:lnTo>
                    <a:pt x="702" y="419"/>
                  </a:lnTo>
                  <a:lnTo>
                    <a:pt x="690" y="419"/>
                  </a:lnTo>
                  <a:lnTo>
                    <a:pt x="689" y="420"/>
                  </a:lnTo>
                  <a:lnTo>
                    <a:pt x="687" y="420"/>
                  </a:lnTo>
                  <a:lnTo>
                    <a:pt x="685" y="422"/>
                  </a:lnTo>
                  <a:lnTo>
                    <a:pt x="679" y="424"/>
                  </a:lnTo>
                  <a:lnTo>
                    <a:pt x="671" y="427"/>
                  </a:lnTo>
                  <a:lnTo>
                    <a:pt x="670" y="427"/>
                  </a:lnTo>
                  <a:lnTo>
                    <a:pt x="669" y="428"/>
                  </a:lnTo>
                  <a:lnTo>
                    <a:pt x="665" y="429"/>
                  </a:lnTo>
                  <a:lnTo>
                    <a:pt x="657" y="433"/>
                  </a:lnTo>
                  <a:lnTo>
                    <a:pt x="656" y="433"/>
                  </a:lnTo>
                  <a:lnTo>
                    <a:pt x="655" y="434"/>
                  </a:lnTo>
                  <a:lnTo>
                    <a:pt x="653" y="437"/>
                  </a:lnTo>
                  <a:lnTo>
                    <a:pt x="651" y="440"/>
                  </a:lnTo>
                  <a:lnTo>
                    <a:pt x="650" y="444"/>
                  </a:lnTo>
                  <a:lnTo>
                    <a:pt x="647" y="447"/>
                  </a:lnTo>
                  <a:lnTo>
                    <a:pt x="646" y="450"/>
                  </a:lnTo>
                  <a:lnTo>
                    <a:pt x="646" y="452"/>
                  </a:lnTo>
                  <a:lnTo>
                    <a:pt x="647" y="454"/>
                  </a:lnTo>
                  <a:lnTo>
                    <a:pt x="648" y="458"/>
                  </a:lnTo>
                  <a:lnTo>
                    <a:pt x="651" y="461"/>
                  </a:lnTo>
                  <a:lnTo>
                    <a:pt x="655" y="468"/>
                  </a:lnTo>
                  <a:lnTo>
                    <a:pt x="657" y="477"/>
                  </a:lnTo>
                  <a:lnTo>
                    <a:pt x="661" y="488"/>
                  </a:lnTo>
                  <a:lnTo>
                    <a:pt x="669" y="498"/>
                  </a:lnTo>
                  <a:lnTo>
                    <a:pt x="676" y="507"/>
                  </a:lnTo>
                  <a:lnTo>
                    <a:pt x="682" y="512"/>
                  </a:lnTo>
                  <a:lnTo>
                    <a:pt x="677" y="517"/>
                  </a:lnTo>
                  <a:lnTo>
                    <a:pt x="675" y="525"/>
                  </a:lnTo>
                  <a:lnTo>
                    <a:pt x="671" y="532"/>
                  </a:lnTo>
                  <a:lnTo>
                    <a:pt x="666" y="531"/>
                  </a:lnTo>
                  <a:lnTo>
                    <a:pt x="666" y="528"/>
                  </a:lnTo>
                  <a:lnTo>
                    <a:pt x="665" y="527"/>
                  </a:lnTo>
                  <a:lnTo>
                    <a:pt x="664" y="525"/>
                  </a:lnTo>
                  <a:lnTo>
                    <a:pt x="664" y="523"/>
                  </a:lnTo>
                  <a:lnTo>
                    <a:pt x="662" y="521"/>
                  </a:lnTo>
                  <a:lnTo>
                    <a:pt x="660" y="521"/>
                  </a:lnTo>
                  <a:lnTo>
                    <a:pt x="658" y="522"/>
                  </a:lnTo>
                  <a:lnTo>
                    <a:pt x="657" y="522"/>
                  </a:lnTo>
                  <a:lnTo>
                    <a:pt x="655" y="523"/>
                  </a:lnTo>
                  <a:lnTo>
                    <a:pt x="650" y="528"/>
                  </a:lnTo>
                  <a:lnTo>
                    <a:pt x="648" y="531"/>
                  </a:lnTo>
                  <a:lnTo>
                    <a:pt x="646" y="532"/>
                  </a:lnTo>
                  <a:lnTo>
                    <a:pt x="642" y="532"/>
                  </a:lnTo>
                  <a:lnTo>
                    <a:pt x="636" y="530"/>
                  </a:lnTo>
                  <a:lnTo>
                    <a:pt x="631" y="526"/>
                  </a:lnTo>
                  <a:lnTo>
                    <a:pt x="627" y="521"/>
                  </a:lnTo>
                  <a:lnTo>
                    <a:pt x="622" y="517"/>
                  </a:lnTo>
                  <a:lnTo>
                    <a:pt x="621" y="517"/>
                  </a:lnTo>
                  <a:lnTo>
                    <a:pt x="620" y="516"/>
                  </a:lnTo>
                  <a:lnTo>
                    <a:pt x="615" y="513"/>
                  </a:lnTo>
                  <a:lnTo>
                    <a:pt x="612" y="511"/>
                  </a:lnTo>
                  <a:lnTo>
                    <a:pt x="611" y="507"/>
                  </a:lnTo>
                  <a:lnTo>
                    <a:pt x="608" y="502"/>
                  </a:lnTo>
                  <a:lnTo>
                    <a:pt x="608" y="500"/>
                  </a:lnTo>
                  <a:lnTo>
                    <a:pt x="606" y="497"/>
                  </a:lnTo>
                  <a:lnTo>
                    <a:pt x="601" y="495"/>
                  </a:lnTo>
                  <a:lnTo>
                    <a:pt x="592" y="495"/>
                  </a:lnTo>
                  <a:lnTo>
                    <a:pt x="587" y="497"/>
                  </a:lnTo>
                  <a:lnTo>
                    <a:pt x="586" y="497"/>
                  </a:lnTo>
                  <a:lnTo>
                    <a:pt x="583" y="487"/>
                  </a:lnTo>
                  <a:lnTo>
                    <a:pt x="578" y="478"/>
                  </a:lnTo>
                  <a:lnTo>
                    <a:pt x="571" y="472"/>
                  </a:lnTo>
                  <a:lnTo>
                    <a:pt x="562" y="467"/>
                  </a:lnTo>
                  <a:lnTo>
                    <a:pt x="552" y="463"/>
                  </a:lnTo>
                  <a:lnTo>
                    <a:pt x="542" y="458"/>
                  </a:lnTo>
                  <a:lnTo>
                    <a:pt x="534" y="452"/>
                  </a:lnTo>
                  <a:lnTo>
                    <a:pt x="529" y="444"/>
                  </a:lnTo>
                  <a:lnTo>
                    <a:pt x="536" y="442"/>
                  </a:lnTo>
                  <a:lnTo>
                    <a:pt x="539" y="440"/>
                  </a:lnTo>
                  <a:lnTo>
                    <a:pt x="543" y="438"/>
                  </a:lnTo>
                  <a:lnTo>
                    <a:pt x="544" y="435"/>
                  </a:lnTo>
                  <a:lnTo>
                    <a:pt x="544" y="432"/>
                  </a:lnTo>
                  <a:lnTo>
                    <a:pt x="543" y="429"/>
                  </a:lnTo>
                  <a:lnTo>
                    <a:pt x="542" y="428"/>
                  </a:lnTo>
                  <a:lnTo>
                    <a:pt x="542" y="427"/>
                  </a:lnTo>
                  <a:lnTo>
                    <a:pt x="541" y="425"/>
                  </a:lnTo>
                  <a:lnTo>
                    <a:pt x="543" y="423"/>
                  </a:lnTo>
                  <a:lnTo>
                    <a:pt x="546" y="422"/>
                  </a:lnTo>
                  <a:lnTo>
                    <a:pt x="547" y="419"/>
                  </a:lnTo>
                  <a:lnTo>
                    <a:pt x="548" y="418"/>
                  </a:lnTo>
                  <a:lnTo>
                    <a:pt x="541" y="420"/>
                  </a:lnTo>
                  <a:lnTo>
                    <a:pt x="529" y="425"/>
                  </a:lnTo>
                  <a:lnTo>
                    <a:pt x="519" y="429"/>
                  </a:lnTo>
                  <a:lnTo>
                    <a:pt x="508" y="437"/>
                  </a:lnTo>
                  <a:lnTo>
                    <a:pt x="508" y="439"/>
                  </a:lnTo>
                  <a:lnTo>
                    <a:pt x="509" y="440"/>
                  </a:lnTo>
                  <a:lnTo>
                    <a:pt x="512" y="442"/>
                  </a:lnTo>
                  <a:lnTo>
                    <a:pt x="513" y="443"/>
                  </a:lnTo>
                  <a:lnTo>
                    <a:pt x="520" y="443"/>
                  </a:lnTo>
                  <a:lnTo>
                    <a:pt x="523" y="444"/>
                  </a:lnTo>
                  <a:lnTo>
                    <a:pt x="526" y="444"/>
                  </a:lnTo>
                  <a:lnTo>
                    <a:pt x="520" y="448"/>
                  </a:lnTo>
                  <a:lnTo>
                    <a:pt x="513" y="452"/>
                  </a:lnTo>
                  <a:lnTo>
                    <a:pt x="504" y="456"/>
                  </a:lnTo>
                  <a:lnTo>
                    <a:pt x="498" y="457"/>
                  </a:lnTo>
                  <a:lnTo>
                    <a:pt x="494" y="454"/>
                  </a:lnTo>
                  <a:lnTo>
                    <a:pt x="488" y="449"/>
                  </a:lnTo>
                  <a:lnTo>
                    <a:pt x="483" y="442"/>
                  </a:lnTo>
                  <a:lnTo>
                    <a:pt x="477" y="434"/>
                  </a:lnTo>
                  <a:lnTo>
                    <a:pt x="470" y="429"/>
                  </a:lnTo>
                  <a:lnTo>
                    <a:pt x="467" y="427"/>
                  </a:lnTo>
                  <a:lnTo>
                    <a:pt x="463" y="427"/>
                  </a:lnTo>
                  <a:lnTo>
                    <a:pt x="460" y="429"/>
                  </a:lnTo>
                  <a:lnTo>
                    <a:pt x="458" y="430"/>
                  </a:lnTo>
                  <a:lnTo>
                    <a:pt x="455" y="433"/>
                  </a:lnTo>
                  <a:lnTo>
                    <a:pt x="454" y="435"/>
                  </a:lnTo>
                  <a:lnTo>
                    <a:pt x="451" y="438"/>
                  </a:lnTo>
                  <a:lnTo>
                    <a:pt x="448" y="439"/>
                  </a:lnTo>
                  <a:lnTo>
                    <a:pt x="448" y="445"/>
                  </a:lnTo>
                  <a:lnTo>
                    <a:pt x="445" y="447"/>
                  </a:lnTo>
                  <a:lnTo>
                    <a:pt x="443" y="447"/>
                  </a:lnTo>
                  <a:lnTo>
                    <a:pt x="441" y="448"/>
                  </a:lnTo>
                  <a:lnTo>
                    <a:pt x="439" y="449"/>
                  </a:lnTo>
                  <a:lnTo>
                    <a:pt x="439" y="454"/>
                  </a:lnTo>
                  <a:lnTo>
                    <a:pt x="438" y="457"/>
                  </a:lnTo>
                  <a:lnTo>
                    <a:pt x="436" y="457"/>
                  </a:lnTo>
                  <a:lnTo>
                    <a:pt x="436" y="468"/>
                  </a:lnTo>
                  <a:lnTo>
                    <a:pt x="431" y="476"/>
                  </a:lnTo>
                  <a:lnTo>
                    <a:pt x="428" y="479"/>
                  </a:lnTo>
                  <a:lnTo>
                    <a:pt x="425" y="487"/>
                  </a:lnTo>
                  <a:lnTo>
                    <a:pt x="428" y="495"/>
                  </a:lnTo>
                  <a:lnTo>
                    <a:pt x="431" y="497"/>
                  </a:lnTo>
                  <a:lnTo>
                    <a:pt x="439" y="505"/>
                  </a:lnTo>
                  <a:lnTo>
                    <a:pt x="438" y="506"/>
                  </a:lnTo>
                  <a:lnTo>
                    <a:pt x="430" y="506"/>
                  </a:lnTo>
                  <a:lnTo>
                    <a:pt x="426" y="507"/>
                  </a:lnTo>
                  <a:lnTo>
                    <a:pt x="423" y="507"/>
                  </a:lnTo>
                  <a:lnTo>
                    <a:pt x="420" y="508"/>
                  </a:lnTo>
                  <a:lnTo>
                    <a:pt x="414" y="515"/>
                  </a:lnTo>
                  <a:lnTo>
                    <a:pt x="409" y="515"/>
                  </a:lnTo>
                  <a:lnTo>
                    <a:pt x="405" y="512"/>
                  </a:lnTo>
                  <a:lnTo>
                    <a:pt x="400" y="510"/>
                  </a:lnTo>
                  <a:lnTo>
                    <a:pt x="398" y="507"/>
                  </a:lnTo>
                  <a:lnTo>
                    <a:pt x="390" y="507"/>
                  </a:lnTo>
                  <a:lnTo>
                    <a:pt x="387" y="508"/>
                  </a:lnTo>
                  <a:lnTo>
                    <a:pt x="386" y="510"/>
                  </a:lnTo>
                  <a:lnTo>
                    <a:pt x="381" y="512"/>
                  </a:lnTo>
                  <a:lnTo>
                    <a:pt x="381" y="521"/>
                  </a:lnTo>
                  <a:lnTo>
                    <a:pt x="379" y="521"/>
                  </a:lnTo>
                  <a:lnTo>
                    <a:pt x="376" y="520"/>
                  </a:lnTo>
                  <a:lnTo>
                    <a:pt x="375" y="517"/>
                  </a:lnTo>
                  <a:lnTo>
                    <a:pt x="374" y="516"/>
                  </a:lnTo>
                  <a:lnTo>
                    <a:pt x="371" y="515"/>
                  </a:lnTo>
                  <a:lnTo>
                    <a:pt x="369" y="515"/>
                  </a:lnTo>
                  <a:lnTo>
                    <a:pt x="367" y="516"/>
                  </a:lnTo>
                  <a:lnTo>
                    <a:pt x="366" y="518"/>
                  </a:lnTo>
                  <a:lnTo>
                    <a:pt x="366" y="520"/>
                  </a:lnTo>
                  <a:lnTo>
                    <a:pt x="374" y="528"/>
                  </a:lnTo>
                  <a:lnTo>
                    <a:pt x="374" y="531"/>
                  </a:lnTo>
                  <a:lnTo>
                    <a:pt x="372" y="532"/>
                  </a:lnTo>
                  <a:lnTo>
                    <a:pt x="372" y="535"/>
                  </a:lnTo>
                  <a:lnTo>
                    <a:pt x="375" y="536"/>
                  </a:lnTo>
                  <a:lnTo>
                    <a:pt x="376" y="539"/>
                  </a:lnTo>
                  <a:lnTo>
                    <a:pt x="379" y="541"/>
                  </a:lnTo>
                  <a:lnTo>
                    <a:pt x="382" y="542"/>
                  </a:lnTo>
                  <a:lnTo>
                    <a:pt x="384" y="545"/>
                  </a:lnTo>
                  <a:lnTo>
                    <a:pt x="386" y="545"/>
                  </a:lnTo>
                  <a:lnTo>
                    <a:pt x="387" y="546"/>
                  </a:lnTo>
                  <a:lnTo>
                    <a:pt x="387" y="549"/>
                  </a:lnTo>
                  <a:lnTo>
                    <a:pt x="382" y="549"/>
                  </a:lnTo>
                  <a:lnTo>
                    <a:pt x="381" y="550"/>
                  </a:lnTo>
                  <a:lnTo>
                    <a:pt x="381" y="551"/>
                  </a:lnTo>
                  <a:lnTo>
                    <a:pt x="380" y="551"/>
                  </a:lnTo>
                  <a:lnTo>
                    <a:pt x="377" y="550"/>
                  </a:lnTo>
                  <a:lnTo>
                    <a:pt x="374" y="547"/>
                  </a:lnTo>
                  <a:lnTo>
                    <a:pt x="371" y="546"/>
                  </a:lnTo>
                  <a:lnTo>
                    <a:pt x="370" y="545"/>
                  </a:lnTo>
                  <a:lnTo>
                    <a:pt x="370" y="547"/>
                  </a:lnTo>
                  <a:lnTo>
                    <a:pt x="371" y="549"/>
                  </a:lnTo>
                  <a:lnTo>
                    <a:pt x="371" y="551"/>
                  </a:lnTo>
                  <a:lnTo>
                    <a:pt x="372" y="552"/>
                  </a:lnTo>
                  <a:lnTo>
                    <a:pt x="372" y="556"/>
                  </a:lnTo>
                  <a:lnTo>
                    <a:pt x="371" y="557"/>
                  </a:lnTo>
                  <a:lnTo>
                    <a:pt x="371" y="560"/>
                  </a:lnTo>
                  <a:lnTo>
                    <a:pt x="370" y="561"/>
                  </a:lnTo>
                  <a:lnTo>
                    <a:pt x="372" y="564"/>
                  </a:lnTo>
                  <a:lnTo>
                    <a:pt x="366" y="564"/>
                  </a:lnTo>
                  <a:lnTo>
                    <a:pt x="361" y="562"/>
                  </a:lnTo>
                  <a:lnTo>
                    <a:pt x="357" y="560"/>
                  </a:lnTo>
                  <a:lnTo>
                    <a:pt x="355" y="556"/>
                  </a:lnTo>
                  <a:lnTo>
                    <a:pt x="354" y="551"/>
                  </a:lnTo>
                  <a:lnTo>
                    <a:pt x="354" y="549"/>
                  </a:lnTo>
                  <a:lnTo>
                    <a:pt x="355" y="547"/>
                  </a:lnTo>
                  <a:lnTo>
                    <a:pt x="357" y="546"/>
                  </a:lnTo>
                  <a:lnTo>
                    <a:pt x="359" y="546"/>
                  </a:lnTo>
                  <a:lnTo>
                    <a:pt x="360" y="545"/>
                  </a:lnTo>
                  <a:lnTo>
                    <a:pt x="351" y="545"/>
                  </a:lnTo>
                  <a:lnTo>
                    <a:pt x="351" y="542"/>
                  </a:lnTo>
                  <a:lnTo>
                    <a:pt x="350" y="541"/>
                  </a:lnTo>
                  <a:lnTo>
                    <a:pt x="350" y="540"/>
                  </a:lnTo>
                  <a:lnTo>
                    <a:pt x="349" y="536"/>
                  </a:lnTo>
                  <a:lnTo>
                    <a:pt x="346" y="534"/>
                  </a:lnTo>
                  <a:lnTo>
                    <a:pt x="344" y="530"/>
                  </a:lnTo>
                  <a:lnTo>
                    <a:pt x="331" y="517"/>
                  </a:lnTo>
                  <a:lnTo>
                    <a:pt x="330" y="513"/>
                  </a:lnTo>
                  <a:lnTo>
                    <a:pt x="330" y="500"/>
                  </a:lnTo>
                  <a:lnTo>
                    <a:pt x="329" y="496"/>
                  </a:lnTo>
                  <a:lnTo>
                    <a:pt x="327" y="493"/>
                  </a:lnTo>
                  <a:lnTo>
                    <a:pt x="322" y="486"/>
                  </a:lnTo>
                  <a:lnTo>
                    <a:pt x="318" y="483"/>
                  </a:lnTo>
                  <a:lnTo>
                    <a:pt x="316" y="482"/>
                  </a:lnTo>
                  <a:lnTo>
                    <a:pt x="308" y="479"/>
                  </a:lnTo>
                  <a:lnTo>
                    <a:pt x="306" y="478"/>
                  </a:lnTo>
                  <a:lnTo>
                    <a:pt x="303" y="473"/>
                  </a:lnTo>
                  <a:lnTo>
                    <a:pt x="297" y="473"/>
                  </a:lnTo>
                  <a:lnTo>
                    <a:pt x="291" y="471"/>
                  </a:lnTo>
                  <a:lnTo>
                    <a:pt x="285" y="464"/>
                  </a:lnTo>
                  <a:lnTo>
                    <a:pt x="280" y="457"/>
                  </a:lnTo>
                  <a:lnTo>
                    <a:pt x="278" y="449"/>
                  </a:lnTo>
                  <a:lnTo>
                    <a:pt x="265" y="449"/>
                  </a:lnTo>
                  <a:lnTo>
                    <a:pt x="263" y="448"/>
                  </a:lnTo>
                  <a:lnTo>
                    <a:pt x="262" y="445"/>
                  </a:lnTo>
                  <a:lnTo>
                    <a:pt x="262" y="440"/>
                  </a:lnTo>
                  <a:lnTo>
                    <a:pt x="261" y="439"/>
                  </a:lnTo>
                  <a:lnTo>
                    <a:pt x="258" y="440"/>
                  </a:lnTo>
                  <a:lnTo>
                    <a:pt x="257" y="440"/>
                  </a:lnTo>
                  <a:lnTo>
                    <a:pt x="253" y="442"/>
                  </a:lnTo>
                  <a:lnTo>
                    <a:pt x="251" y="443"/>
                  </a:lnTo>
                  <a:lnTo>
                    <a:pt x="249" y="443"/>
                  </a:lnTo>
                  <a:lnTo>
                    <a:pt x="247" y="445"/>
                  </a:lnTo>
                  <a:lnTo>
                    <a:pt x="247" y="447"/>
                  </a:lnTo>
                  <a:lnTo>
                    <a:pt x="248" y="448"/>
                  </a:lnTo>
                  <a:lnTo>
                    <a:pt x="249" y="448"/>
                  </a:lnTo>
                  <a:lnTo>
                    <a:pt x="248" y="452"/>
                  </a:lnTo>
                  <a:lnTo>
                    <a:pt x="248" y="459"/>
                  </a:lnTo>
                  <a:lnTo>
                    <a:pt x="249" y="462"/>
                  </a:lnTo>
                  <a:lnTo>
                    <a:pt x="257" y="466"/>
                  </a:lnTo>
                  <a:lnTo>
                    <a:pt x="265" y="473"/>
                  </a:lnTo>
                  <a:lnTo>
                    <a:pt x="267" y="478"/>
                  </a:lnTo>
                  <a:lnTo>
                    <a:pt x="268" y="483"/>
                  </a:lnTo>
                  <a:lnTo>
                    <a:pt x="271" y="487"/>
                  </a:lnTo>
                  <a:lnTo>
                    <a:pt x="272" y="491"/>
                  </a:lnTo>
                  <a:lnTo>
                    <a:pt x="275" y="492"/>
                  </a:lnTo>
                  <a:lnTo>
                    <a:pt x="278" y="493"/>
                  </a:lnTo>
                  <a:lnTo>
                    <a:pt x="281" y="495"/>
                  </a:lnTo>
                  <a:lnTo>
                    <a:pt x="285" y="495"/>
                  </a:lnTo>
                  <a:lnTo>
                    <a:pt x="287" y="493"/>
                  </a:lnTo>
                  <a:lnTo>
                    <a:pt x="291" y="493"/>
                  </a:lnTo>
                  <a:lnTo>
                    <a:pt x="291" y="495"/>
                  </a:lnTo>
                  <a:lnTo>
                    <a:pt x="290" y="497"/>
                  </a:lnTo>
                  <a:lnTo>
                    <a:pt x="290" y="500"/>
                  </a:lnTo>
                  <a:lnTo>
                    <a:pt x="292" y="502"/>
                  </a:lnTo>
                  <a:lnTo>
                    <a:pt x="295" y="502"/>
                  </a:lnTo>
                  <a:lnTo>
                    <a:pt x="300" y="505"/>
                  </a:lnTo>
                  <a:lnTo>
                    <a:pt x="301" y="505"/>
                  </a:lnTo>
                  <a:lnTo>
                    <a:pt x="305" y="506"/>
                  </a:lnTo>
                  <a:lnTo>
                    <a:pt x="307" y="508"/>
                  </a:lnTo>
                  <a:lnTo>
                    <a:pt x="311" y="510"/>
                  </a:lnTo>
                  <a:lnTo>
                    <a:pt x="316" y="515"/>
                  </a:lnTo>
                  <a:lnTo>
                    <a:pt x="317" y="517"/>
                  </a:lnTo>
                  <a:lnTo>
                    <a:pt x="317" y="521"/>
                  </a:lnTo>
                  <a:lnTo>
                    <a:pt x="315" y="520"/>
                  </a:lnTo>
                  <a:lnTo>
                    <a:pt x="311" y="516"/>
                  </a:lnTo>
                  <a:lnTo>
                    <a:pt x="308" y="515"/>
                  </a:lnTo>
                  <a:lnTo>
                    <a:pt x="301" y="515"/>
                  </a:lnTo>
                  <a:lnTo>
                    <a:pt x="298" y="516"/>
                  </a:lnTo>
                  <a:lnTo>
                    <a:pt x="296" y="521"/>
                  </a:lnTo>
                  <a:lnTo>
                    <a:pt x="296" y="523"/>
                  </a:lnTo>
                  <a:lnTo>
                    <a:pt x="298" y="525"/>
                  </a:lnTo>
                  <a:lnTo>
                    <a:pt x="300" y="527"/>
                  </a:lnTo>
                  <a:lnTo>
                    <a:pt x="303" y="531"/>
                  </a:lnTo>
                  <a:lnTo>
                    <a:pt x="303" y="534"/>
                  </a:lnTo>
                  <a:lnTo>
                    <a:pt x="302" y="534"/>
                  </a:lnTo>
                  <a:lnTo>
                    <a:pt x="301" y="535"/>
                  </a:lnTo>
                  <a:lnTo>
                    <a:pt x="297" y="535"/>
                  </a:lnTo>
                  <a:lnTo>
                    <a:pt x="296" y="536"/>
                  </a:lnTo>
                  <a:lnTo>
                    <a:pt x="295" y="539"/>
                  </a:lnTo>
                  <a:lnTo>
                    <a:pt x="295" y="541"/>
                  </a:lnTo>
                  <a:lnTo>
                    <a:pt x="292" y="546"/>
                  </a:lnTo>
                  <a:lnTo>
                    <a:pt x="291" y="547"/>
                  </a:lnTo>
                  <a:lnTo>
                    <a:pt x="287" y="547"/>
                  </a:lnTo>
                  <a:lnTo>
                    <a:pt x="286" y="546"/>
                  </a:lnTo>
                  <a:lnTo>
                    <a:pt x="285" y="546"/>
                  </a:lnTo>
                  <a:lnTo>
                    <a:pt x="285" y="545"/>
                  </a:lnTo>
                  <a:lnTo>
                    <a:pt x="287" y="544"/>
                  </a:lnTo>
                  <a:lnTo>
                    <a:pt x="288" y="542"/>
                  </a:lnTo>
                  <a:lnTo>
                    <a:pt x="290" y="540"/>
                  </a:lnTo>
                  <a:lnTo>
                    <a:pt x="291" y="536"/>
                  </a:lnTo>
                  <a:lnTo>
                    <a:pt x="291" y="530"/>
                  </a:lnTo>
                  <a:lnTo>
                    <a:pt x="290" y="528"/>
                  </a:lnTo>
                  <a:lnTo>
                    <a:pt x="288" y="526"/>
                  </a:lnTo>
                  <a:lnTo>
                    <a:pt x="288" y="525"/>
                  </a:lnTo>
                  <a:lnTo>
                    <a:pt x="287" y="522"/>
                  </a:lnTo>
                  <a:lnTo>
                    <a:pt x="286" y="522"/>
                  </a:lnTo>
                  <a:lnTo>
                    <a:pt x="285" y="520"/>
                  </a:lnTo>
                  <a:lnTo>
                    <a:pt x="282" y="518"/>
                  </a:lnTo>
                  <a:lnTo>
                    <a:pt x="280" y="516"/>
                  </a:lnTo>
                  <a:lnTo>
                    <a:pt x="278" y="513"/>
                  </a:lnTo>
                  <a:lnTo>
                    <a:pt x="276" y="511"/>
                  </a:lnTo>
                  <a:lnTo>
                    <a:pt x="276" y="510"/>
                  </a:lnTo>
                  <a:lnTo>
                    <a:pt x="272" y="510"/>
                  </a:lnTo>
                  <a:lnTo>
                    <a:pt x="268" y="506"/>
                  </a:lnTo>
                  <a:lnTo>
                    <a:pt x="258" y="503"/>
                  </a:lnTo>
                  <a:lnTo>
                    <a:pt x="252" y="498"/>
                  </a:lnTo>
                  <a:lnTo>
                    <a:pt x="246" y="492"/>
                  </a:lnTo>
                  <a:lnTo>
                    <a:pt x="243" y="491"/>
                  </a:lnTo>
                  <a:lnTo>
                    <a:pt x="242" y="489"/>
                  </a:lnTo>
                  <a:lnTo>
                    <a:pt x="237" y="487"/>
                  </a:lnTo>
                  <a:lnTo>
                    <a:pt x="236" y="484"/>
                  </a:lnTo>
                  <a:lnTo>
                    <a:pt x="232" y="478"/>
                  </a:lnTo>
                  <a:lnTo>
                    <a:pt x="229" y="472"/>
                  </a:lnTo>
                  <a:lnTo>
                    <a:pt x="224" y="466"/>
                  </a:lnTo>
                  <a:lnTo>
                    <a:pt x="219" y="461"/>
                  </a:lnTo>
                  <a:lnTo>
                    <a:pt x="211" y="459"/>
                  </a:lnTo>
                  <a:lnTo>
                    <a:pt x="207" y="459"/>
                  </a:lnTo>
                  <a:lnTo>
                    <a:pt x="206" y="461"/>
                  </a:lnTo>
                  <a:lnTo>
                    <a:pt x="203" y="462"/>
                  </a:lnTo>
                  <a:lnTo>
                    <a:pt x="199" y="466"/>
                  </a:lnTo>
                  <a:lnTo>
                    <a:pt x="192" y="471"/>
                  </a:lnTo>
                  <a:lnTo>
                    <a:pt x="185" y="474"/>
                  </a:lnTo>
                  <a:lnTo>
                    <a:pt x="178" y="477"/>
                  </a:lnTo>
                  <a:lnTo>
                    <a:pt x="170" y="476"/>
                  </a:lnTo>
                  <a:lnTo>
                    <a:pt x="163" y="473"/>
                  </a:lnTo>
                  <a:lnTo>
                    <a:pt x="155" y="472"/>
                  </a:lnTo>
                  <a:lnTo>
                    <a:pt x="152" y="472"/>
                  </a:lnTo>
                  <a:lnTo>
                    <a:pt x="148" y="474"/>
                  </a:lnTo>
                  <a:lnTo>
                    <a:pt x="144" y="476"/>
                  </a:lnTo>
                  <a:lnTo>
                    <a:pt x="143" y="479"/>
                  </a:lnTo>
                  <a:lnTo>
                    <a:pt x="142" y="482"/>
                  </a:lnTo>
                  <a:lnTo>
                    <a:pt x="144" y="492"/>
                  </a:lnTo>
                  <a:lnTo>
                    <a:pt x="143" y="496"/>
                  </a:lnTo>
                  <a:lnTo>
                    <a:pt x="140" y="498"/>
                  </a:lnTo>
                  <a:lnTo>
                    <a:pt x="137" y="500"/>
                  </a:lnTo>
                  <a:lnTo>
                    <a:pt x="133" y="502"/>
                  </a:lnTo>
                  <a:lnTo>
                    <a:pt x="125" y="505"/>
                  </a:lnTo>
                  <a:lnTo>
                    <a:pt x="119" y="508"/>
                  </a:lnTo>
                  <a:lnTo>
                    <a:pt x="113" y="515"/>
                  </a:lnTo>
                  <a:lnTo>
                    <a:pt x="108" y="523"/>
                  </a:lnTo>
                  <a:lnTo>
                    <a:pt x="105" y="532"/>
                  </a:lnTo>
                  <a:lnTo>
                    <a:pt x="105" y="534"/>
                  </a:lnTo>
                  <a:lnTo>
                    <a:pt x="106" y="535"/>
                  </a:lnTo>
                  <a:lnTo>
                    <a:pt x="109" y="536"/>
                  </a:lnTo>
                  <a:lnTo>
                    <a:pt x="110" y="537"/>
                  </a:lnTo>
                  <a:lnTo>
                    <a:pt x="103" y="547"/>
                  </a:lnTo>
                  <a:lnTo>
                    <a:pt x="99" y="551"/>
                  </a:lnTo>
                  <a:lnTo>
                    <a:pt x="91" y="555"/>
                  </a:lnTo>
                  <a:lnTo>
                    <a:pt x="88" y="562"/>
                  </a:lnTo>
                  <a:lnTo>
                    <a:pt x="83" y="565"/>
                  </a:lnTo>
                  <a:lnTo>
                    <a:pt x="71" y="565"/>
                  </a:lnTo>
                  <a:lnTo>
                    <a:pt x="69" y="566"/>
                  </a:lnTo>
                  <a:lnTo>
                    <a:pt x="68" y="566"/>
                  </a:lnTo>
                  <a:lnTo>
                    <a:pt x="59" y="569"/>
                  </a:lnTo>
                  <a:lnTo>
                    <a:pt x="51" y="571"/>
                  </a:lnTo>
                  <a:lnTo>
                    <a:pt x="42" y="574"/>
                  </a:lnTo>
                  <a:lnTo>
                    <a:pt x="41" y="573"/>
                  </a:lnTo>
                  <a:lnTo>
                    <a:pt x="39" y="571"/>
                  </a:lnTo>
                  <a:lnTo>
                    <a:pt x="35" y="564"/>
                  </a:lnTo>
                  <a:lnTo>
                    <a:pt x="32" y="561"/>
                  </a:lnTo>
                  <a:lnTo>
                    <a:pt x="27" y="559"/>
                  </a:lnTo>
                  <a:lnTo>
                    <a:pt x="22" y="559"/>
                  </a:lnTo>
                  <a:lnTo>
                    <a:pt x="19" y="560"/>
                  </a:lnTo>
                  <a:lnTo>
                    <a:pt x="14" y="561"/>
                  </a:lnTo>
                  <a:lnTo>
                    <a:pt x="7" y="561"/>
                  </a:lnTo>
                  <a:lnTo>
                    <a:pt x="6" y="560"/>
                  </a:lnTo>
                  <a:lnTo>
                    <a:pt x="6" y="542"/>
                  </a:lnTo>
                  <a:lnTo>
                    <a:pt x="4" y="542"/>
                  </a:lnTo>
                  <a:lnTo>
                    <a:pt x="0" y="539"/>
                  </a:lnTo>
                  <a:lnTo>
                    <a:pt x="0" y="534"/>
                  </a:lnTo>
                  <a:lnTo>
                    <a:pt x="1" y="531"/>
                  </a:lnTo>
                  <a:lnTo>
                    <a:pt x="4" y="530"/>
                  </a:lnTo>
                  <a:lnTo>
                    <a:pt x="5" y="528"/>
                  </a:lnTo>
                  <a:lnTo>
                    <a:pt x="5" y="527"/>
                  </a:lnTo>
                  <a:lnTo>
                    <a:pt x="6" y="511"/>
                  </a:lnTo>
                  <a:lnTo>
                    <a:pt x="9" y="496"/>
                  </a:lnTo>
                  <a:lnTo>
                    <a:pt x="9" y="492"/>
                  </a:lnTo>
                  <a:lnTo>
                    <a:pt x="7" y="488"/>
                  </a:lnTo>
                  <a:lnTo>
                    <a:pt x="5" y="484"/>
                  </a:lnTo>
                  <a:lnTo>
                    <a:pt x="4" y="482"/>
                  </a:lnTo>
                  <a:lnTo>
                    <a:pt x="4" y="478"/>
                  </a:lnTo>
                  <a:lnTo>
                    <a:pt x="11" y="474"/>
                  </a:lnTo>
                  <a:lnTo>
                    <a:pt x="14" y="472"/>
                  </a:lnTo>
                  <a:lnTo>
                    <a:pt x="19" y="469"/>
                  </a:lnTo>
                  <a:lnTo>
                    <a:pt x="21" y="469"/>
                  </a:lnTo>
                  <a:lnTo>
                    <a:pt x="22" y="471"/>
                  </a:lnTo>
                  <a:lnTo>
                    <a:pt x="44" y="471"/>
                  </a:lnTo>
                  <a:lnTo>
                    <a:pt x="51" y="473"/>
                  </a:lnTo>
                  <a:lnTo>
                    <a:pt x="76" y="473"/>
                  </a:lnTo>
                  <a:lnTo>
                    <a:pt x="79" y="474"/>
                  </a:lnTo>
                  <a:lnTo>
                    <a:pt x="85" y="474"/>
                  </a:lnTo>
                  <a:lnTo>
                    <a:pt x="88" y="473"/>
                  </a:lnTo>
                  <a:lnTo>
                    <a:pt x="93" y="473"/>
                  </a:lnTo>
                  <a:lnTo>
                    <a:pt x="93" y="469"/>
                  </a:lnTo>
                  <a:lnTo>
                    <a:pt x="94" y="466"/>
                  </a:lnTo>
                  <a:lnTo>
                    <a:pt x="98" y="458"/>
                  </a:lnTo>
                  <a:lnTo>
                    <a:pt x="98" y="450"/>
                  </a:lnTo>
                  <a:lnTo>
                    <a:pt x="96" y="448"/>
                  </a:lnTo>
                  <a:lnTo>
                    <a:pt x="96" y="444"/>
                  </a:lnTo>
                  <a:lnTo>
                    <a:pt x="98" y="440"/>
                  </a:lnTo>
                  <a:lnTo>
                    <a:pt x="98" y="435"/>
                  </a:lnTo>
                  <a:lnTo>
                    <a:pt x="95" y="433"/>
                  </a:lnTo>
                  <a:lnTo>
                    <a:pt x="95" y="432"/>
                  </a:lnTo>
                  <a:lnTo>
                    <a:pt x="91" y="432"/>
                  </a:lnTo>
                  <a:lnTo>
                    <a:pt x="89" y="429"/>
                  </a:lnTo>
                  <a:lnTo>
                    <a:pt x="85" y="422"/>
                  </a:lnTo>
                  <a:lnTo>
                    <a:pt x="85" y="418"/>
                  </a:lnTo>
                  <a:lnTo>
                    <a:pt x="84" y="418"/>
                  </a:lnTo>
                  <a:lnTo>
                    <a:pt x="81" y="415"/>
                  </a:lnTo>
                  <a:lnTo>
                    <a:pt x="80" y="415"/>
                  </a:lnTo>
                  <a:lnTo>
                    <a:pt x="74" y="413"/>
                  </a:lnTo>
                  <a:lnTo>
                    <a:pt x="65" y="410"/>
                  </a:lnTo>
                  <a:lnTo>
                    <a:pt x="58" y="406"/>
                  </a:lnTo>
                  <a:lnTo>
                    <a:pt x="55" y="403"/>
                  </a:lnTo>
                  <a:lnTo>
                    <a:pt x="55" y="401"/>
                  </a:lnTo>
                  <a:lnTo>
                    <a:pt x="56" y="400"/>
                  </a:lnTo>
                  <a:lnTo>
                    <a:pt x="58" y="398"/>
                  </a:lnTo>
                  <a:lnTo>
                    <a:pt x="65" y="395"/>
                  </a:lnTo>
                  <a:lnTo>
                    <a:pt x="68" y="395"/>
                  </a:lnTo>
                  <a:lnTo>
                    <a:pt x="70" y="394"/>
                  </a:lnTo>
                  <a:lnTo>
                    <a:pt x="71" y="395"/>
                  </a:lnTo>
                  <a:lnTo>
                    <a:pt x="79" y="399"/>
                  </a:lnTo>
                  <a:lnTo>
                    <a:pt x="84" y="399"/>
                  </a:lnTo>
                  <a:lnTo>
                    <a:pt x="89" y="396"/>
                  </a:lnTo>
                  <a:lnTo>
                    <a:pt x="91" y="396"/>
                  </a:lnTo>
                  <a:lnTo>
                    <a:pt x="91" y="394"/>
                  </a:lnTo>
                  <a:lnTo>
                    <a:pt x="90" y="393"/>
                  </a:lnTo>
                  <a:lnTo>
                    <a:pt x="89" y="390"/>
                  </a:lnTo>
                  <a:lnTo>
                    <a:pt x="89" y="383"/>
                  </a:lnTo>
                  <a:lnTo>
                    <a:pt x="93" y="383"/>
                  </a:lnTo>
                  <a:lnTo>
                    <a:pt x="95" y="384"/>
                  </a:lnTo>
                  <a:lnTo>
                    <a:pt x="99" y="386"/>
                  </a:lnTo>
                  <a:lnTo>
                    <a:pt x="101" y="388"/>
                  </a:lnTo>
                  <a:lnTo>
                    <a:pt x="108" y="388"/>
                  </a:lnTo>
                  <a:lnTo>
                    <a:pt x="110" y="386"/>
                  </a:lnTo>
                  <a:lnTo>
                    <a:pt x="111" y="384"/>
                  </a:lnTo>
                  <a:lnTo>
                    <a:pt x="111" y="381"/>
                  </a:lnTo>
                  <a:lnTo>
                    <a:pt x="116" y="381"/>
                  </a:lnTo>
                  <a:lnTo>
                    <a:pt x="120" y="379"/>
                  </a:lnTo>
                  <a:lnTo>
                    <a:pt x="123" y="378"/>
                  </a:lnTo>
                  <a:lnTo>
                    <a:pt x="128" y="370"/>
                  </a:lnTo>
                  <a:lnTo>
                    <a:pt x="130" y="362"/>
                  </a:lnTo>
                  <a:lnTo>
                    <a:pt x="133" y="362"/>
                  </a:lnTo>
                  <a:lnTo>
                    <a:pt x="135" y="361"/>
                  </a:lnTo>
                  <a:lnTo>
                    <a:pt x="139" y="360"/>
                  </a:lnTo>
                  <a:lnTo>
                    <a:pt x="152" y="355"/>
                  </a:lnTo>
                  <a:lnTo>
                    <a:pt x="155" y="352"/>
                  </a:lnTo>
                  <a:lnTo>
                    <a:pt x="157" y="351"/>
                  </a:lnTo>
                  <a:lnTo>
                    <a:pt x="158" y="349"/>
                  </a:lnTo>
                  <a:lnTo>
                    <a:pt x="158" y="339"/>
                  </a:lnTo>
                  <a:lnTo>
                    <a:pt x="159" y="337"/>
                  </a:lnTo>
                  <a:lnTo>
                    <a:pt x="162" y="336"/>
                  </a:lnTo>
                  <a:lnTo>
                    <a:pt x="162" y="335"/>
                  </a:lnTo>
                  <a:lnTo>
                    <a:pt x="174" y="325"/>
                  </a:lnTo>
                  <a:lnTo>
                    <a:pt x="183" y="323"/>
                  </a:lnTo>
                  <a:lnTo>
                    <a:pt x="189" y="323"/>
                  </a:lnTo>
                  <a:lnTo>
                    <a:pt x="189" y="322"/>
                  </a:lnTo>
                  <a:lnTo>
                    <a:pt x="192" y="320"/>
                  </a:lnTo>
                  <a:lnTo>
                    <a:pt x="194" y="318"/>
                  </a:lnTo>
                  <a:lnTo>
                    <a:pt x="197" y="318"/>
                  </a:lnTo>
                  <a:lnTo>
                    <a:pt x="199" y="320"/>
                  </a:lnTo>
                  <a:lnTo>
                    <a:pt x="203" y="320"/>
                  </a:lnTo>
                  <a:lnTo>
                    <a:pt x="208" y="317"/>
                  </a:lnTo>
                  <a:lnTo>
                    <a:pt x="209" y="315"/>
                  </a:lnTo>
                  <a:lnTo>
                    <a:pt x="211" y="313"/>
                  </a:lnTo>
                  <a:lnTo>
                    <a:pt x="211" y="311"/>
                  </a:lnTo>
                  <a:lnTo>
                    <a:pt x="209" y="308"/>
                  </a:lnTo>
                  <a:lnTo>
                    <a:pt x="209" y="306"/>
                  </a:lnTo>
                  <a:lnTo>
                    <a:pt x="208" y="303"/>
                  </a:lnTo>
                  <a:lnTo>
                    <a:pt x="208" y="302"/>
                  </a:lnTo>
                  <a:lnTo>
                    <a:pt x="206" y="293"/>
                  </a:lnTo>
                  <a:lnTo>
                    <a:pt x="202" y="287"/>
                  </a:lnTo>
                  <a:lnTo>
                    <a:pt x="201" y="278"/>
                  </a:lnTo>
                  <a:lnTo>
                    <a:pt x="202" y="271"/>
                  </a:lnTo>
                  <a:lnTo>
                    <a:pt x="207" y="264"/>
                  </a:lnTo>
                  <a:lnTo>
                    <a:pt x="226" y="253"/>
                  </a:lnTo>
                  <a:lnTo>
                    <a:pt x="226" y="258"/>
                  </a:lnTo>
                  <a:lnTo>
                    <a:pt x="224" y="262"/>
                  </a:lnTo>
                  <a:lnTo>
                    <a:pt x="223" y="264"/>
                  </a:lnTo>
                  <a:lnTo>
                    <a:pt x="223" y="271"/>
                  </a:lnTo>
                  <a:lnTo>
                    <a:pt x="226" y="272"/>
                  </a:lnTo>
                  <a:lnTo>
                    <a:pt x="227" y="272"/>
                  </a:lnTo>
                  <a:lnTo>
                    <a:pt x="229" y="273"/>
                  </a:lnTo>
                  <a:lnTo>
                    <a:pt x="231" y="273"/>
                  </a:lnTo>
                  <a:lnTo>
                    <a:pt x="231" y="277"/>
                  </a:lnTo>
                  <a:lnTo>
                    <a:pt x="224" y="283"/>
                  </a:lnTo>
                  <a:lnTo>
                    <a:pt x="221" y="286"/>
                  </a:lnTo>
                  <a:lnTo>
                    <a:pt x="219" y="288"/>
                  </a:lnTo>
                  <a:lnTo>
                    <a:pt x="217" y="292"/>
                  </a:lnTo>
                  <a:lnTo>
                    <a:pt x="217" y="298"/>
                  </a:lnTo>
                  <a:lnTo>
                    <a:pt x="218" y="301"/>
                  </a:lnTo>
                  <a:lnTo>
                    <a:pt x="221" y="302"/>
                  </a:lnTo>
                  <a:lnTo>
                    <a:pt x="222" y="302"/>
                  </a:lnTo>
                  <a:lnTo>
                    <a:pt x="222" y="307"/>
                  </a:lnTo>
                  <a:lnTo>
                    <a:pt x="227" y="307"/>
                  </a:lnTo>
                  <a:lnTo>
                    <a:pt x="229" y="308"/>
                  </a:lnTo>
                  <a:lnTo>
                    <a:pt x="232" y="308"/>
                  </a:lnTo>
                  <a:lnTo>
                    <a:pt x="232" y="311"/>
                  </a:lnTo>
                  <a:lnTo>
                    <a:pt x="234" y="313"/>
                  </a:lnTo>
                  <a:lnTo>
                    <a:pt x="244" y="311"/>
                  </a:lnTo>
                  <a:lnTo>
                    <a:pt x="253" y="307"/>
                  </a:lnTo>
                  <a:lnTo>
                    <a:pt x="262" y="306"/>
                  </a:lnTo>
                  <a:lnTo>
                    <a:pt x="261" y="307"/>
                  </a:lnTo>
                  <a:lnTo>
                    <a:pt x="261" y="308"/>
                  </a:lnTo>
                  <a:lnTo>
                    <a:pt x="260" y="310"/>
                  </a:lnTo>
                  <a:lnTo>
                    <a:pt x="260" y="311"/>
                  </a:lnTo>
                  <a:lnTo>
                    <a:pt x="262" y="312"/>
                  </a:lnTo>
                  <a:lnTo>
                    <a:pt x="265" y="315"/>
                  </a:lnTo>
                  <a:lnTo>
                    <a:pt x="267" y="316"/>
                  </a:lnTo>
                  <a:lnTo>
                    <a:pt x="270" y="316"/>
                  </a:lnTo>
                  <a:lnTo>
                    <a:pt x="272" y="313"/>
                  </a:lnTo>
                  <a:lnTo>
                    <a:pt x="273" y="313"/>
                  </a:lnTo>
                  <a:lnTo>
                    <a:pt x="275" y="312"/>
                  </a:lnTo>
                  <a:lnTo>
                    <a:pt x="280" y="310"/>
                  </a:lnTo>
                  <a:lnTo>
                    <a:pt x="283" y="310"/>
                  </a:lnTo>
                  <a:lnTo>
                    <a:pt x="287" y="308"/>
                  </a:lnTo>
                  <a:lnTo>
                    <a:pt x="292" y="307"/>
                  </a:lnTo>
                  <a:lnTo>
                    <a:pt x="295" y="306"/>
                  </a:lnTo>
                  <a:lnTo>
                    <a:pt x="297" y="303"/>
                  </a:lnTo>
                  <a:lnTo>
                    <a:pt x="305" y="301"/>
                  </a:lnTo>
                  <a:lnTo>
                    <a:pt x="307" y="300"/>
                  </a:lnTo>
                  <a:lnTo>
                    <a:pt x="318" y="300"/>
                  </a:lnTo>
                  <a:lnTo>
                    <a:pt x="321" y="301"/>
                  </a:lnTo>
                  <a:lnTo>
                    <a:pt x="320" y="302"/>
                  </a:lnTo>
                  <a:lnTo>
                    <a:pt x="320" y="306"/>
                  </a:lnTo>
                  <a:lnTo>
                    <a:pt x="325" y="306"/>
                  </a:lnTo>
                  <a:lnTo>
                    <a:pt x="330" y="305"/>
                  </a:lnTo>
                  <a:lnTo>
                    <a:pt x="334" y="305"/>
                  </a:lnTo>
                  <a:lnTo>
                    <a:pt x="336" y="298"/>
                  </a:lnTo>
                  <a:lnTo>
                    <a:pt x="340" y="293"/>
                  </a:lnTo>
                  <a:lnTo>
                    <a:pt x="344" y="289"/>
                  </a:lnTo>
                  <a:lnTo>
                    <a:pt x="347" y="284"/>
                  </a:lnTo>
                  <a:lnTo>
                    <a:pt x="349" y="277"/>
                  </a:lnTo>
                  <a:lnTo>
                    <a:pt x="350" y="268"/>
                  </a:lnTo>
                  <a:lnTo>
                    <a:pt x="354" y="258"/>
                  </a:lnTo>
                  <a:lnTo>
                    <a:pt x="359" y="251"/>
                  </a:lnTo>
                  <a:lnTo>
                    <a:pt x="364" y="248"/>
                  </a:lnTo>
                  <a:lnTo>
                    <a:pt x="366" y="248"/>
                  </a:lnTo>
                  <a:lnTo>
                    <a:pt x="369" y="251"/>
                  </a:lnTo>
                  <a:lnTo>
                    <a:pt x="371" y="252"/>
                  </a:lnTo>
                  <a:lnTo>
                    <a:pt x="372" y="254"/>
                  </a:lnTo>
                  <a:lnTo>
                    <a:pt x="375" y="256"/>
                  </a:lnTo>
                  <a:lnTo>
                    <a:pt x="377" y="258"/>
                  </a:lnTo>
                  <a:lnTo>
                    <a:pt x="380" y="258"/>
                  </a:lnTo>
                  <a:lnTo>
                    <a:pt x="382" y="257"/>
                  </a:lnTo>
                  <a:lnTo>
                    <a:pt x="386" y="256"/>
                  </a:lnTo>
                  <a:lnTo>
                    <a:pt x="387" y="252"/>
                  </a:lnTo>
                  <a:lnTo>
                    <a:pt x="387" y="247"/>
                  </a:lnTo>
                  <a:lnTo>
                    <a:pt x="384" y="240"/>
                  </a:lnTo>
                  <a:lnTo>
                    <a:pt x="376" y="232"/>
                  </a:lnTo>
                  <a:lnTo>
                    <a:pt x="375" y="228"/>
                  </a:lnTo>
                  <a:lnTo>
                    <a:pt x="379" y="224"/>
                  </a:lnTo>
                  <a:lnTo>
                    <a:pt x="385" y="220"/>
                  </a:lnTo>
                  <a:lnTo>
                    <a:pt x="393" y="219"/>
                  </a:lnTo>
                  <a:lnTo>
                    <a:pt x="399" y="218"/>
                  </a:lnTo>
                  <a:lnTo>
                    <a:pt x="410" y="219"/>
                  </a:lnTo>
                  <a:lnTo>
                    <a:pt x="419" y="220"/>
                  </a:lnTo>
                  <a:lnTo>
                    <a:pt x="426" y="219"/>
                  </a:lnTo>
                  <a:lnTo>
                    <a:pt x="441" y="212"/>
                  </a:lnTo>
                  <a:lnTo>
                    <a:pt x="439" y="206"/>
                  </a:lnTo>
                  <a:lnTo>
                    <a:pt x="436" y="203"/>
                  </a:lnTo>
                  <a:lnTo>
                    <a:pt x="434" y="200"/>
                  </a:lnTo>
                  <a:lnTo>
                    <a:pt x="431" y="196"/>
                  </a:lnTo>
                  <a:lnTo>
                    <a:pt x="426" y="201"/>
                  </a:lnTo>
                  <a:lnTo>
                    <a:pt x="418" y="204"/>
                  </a:lnTo>
                  <a:lnTo>
                    <a:pt x="409" y="205"/>
                  </a:lnTo>
                  <a:lnTo>
                    <a:pt x="401" y="205"/>
                  </a:lnTo>
                  <a:lnTo>
                    <a:pt x="389" y="209"/>
                  </a:lnTo>
                  <a:lnTo>
                    <a:pt x="376" y="212"/>
                  </a:lnTo>
                  <a:lnTo>
                    <a:pt x="372" y="212"/>
                  </a:lnTo>
                  <a:lnTo>
                    <a:pt x="370" y="210"/>
                  </a:lnTo>
                  <a:lnTo>
                    <a:pt x="369" y="209"/>
                  </a:lnTo>
                  <a:lnTo>
                    <a:pt x="367" y="206"/>
                  </a:lnTo>
                  <a:lnTo>
                    <a:pt x="364" y="206"/>
                  </a:lnTo>
                  <a:lnTo>
                    <a:pt x="359" y="204"/>
                  </a:lnTo>
                  <a:lnTo>
                    <a:pt x="355" y="203"/>
                  </a:lnTo>
                  <a:lnTo>
                    <a:pt x="352" y="199"/>
                  </a:lnTo>
                  <a:lnTo>
                    <a:pt x="350" y="191"/>
                  </a:lnTo>
                  <a:lnTo>
                    <a:pt x="352" y="186"/>
                  </a:lnTo>
                  <a:lnTo>
                    <a:pt x="355" y="185"/>
                  </a:lnTo>
                  <a:lnTo>
                    <a:pt x="356" y="183"/>
                  </a:lnTo>
                  <a:lnTo>
                    <a:pt x="354" y="181"/>
                  </a:lnTo>
                  <a:lnTo>
                    <a:pt x="351" y="176"/>
                  </a:lnTo>
                  <a:lnTo>
                    <a:pt x="350" y="173"/>
                  </a:lnTo>
                  <a:lnTo>
                    <a:pt x="349" y="170"/>
                  </a:lnTo>
                  <a:lnTo>
                    <a:pt x="349" y="159"/>
                  </a:lnTo>
                  <a:lnTo>
                    <a:pt x="357" y="156"/>
                  </a:lnTo>
                  <a:lnTo>
                    <a:pt x="365" y="151"/>
                  </a:lnTo>
                  <a:lnTo>
                    <a:pt x="372" y="144"/>
                  </a:lnTo>
                  <a:lnTo>
                    <a:pt x="379" y="136"/>
                  </a:lnTo>
                  <a:lnTo>
                    <a:pt x="385" y="131"/>
                  </a:lnTo>
                  <a:lnTo>
                    <a:pt x="387" y="130"/>
                  </a:lnTo>
                  <a:lnTo>
                    <a:pt x="391" y="127"/>
                  </a:lnTo>
                  <a:lnTo>
                    <a:pt x="395" y="126"/>
                  </a:lnTo>
                  <a:lnTo>
                    <a:pt x="398" y="123"/>
                  </a:lnTo>
                  <a:lnTo>
                    <a:pt x="400" y="118"/>
                  </a:lnTo>
                  <a:lnTo>
                    <a:pt x="398" y="112"/>
                  </a:lnTo>
                  <a:lnTo>
                    <a:pt x="393" y="108"/>
                  </a:lnTo>
                  <a:lnTo>
                    <a:pt x="384" y="106"/>
                  </a:lnTo>
                  <a:lnTo>
                    <a:pt x="376" y="106"/>
                  </a:lnTo>
                  <a:lnTo>
                    <a:pt x="366" y="107"/>
                  </a:lnTo>
                  <a:lnTo>
                    <a:pt x="359" y="110"/>
                  </a:lnTo>
                  <a:lnTo>
                    <a:pt x="354" y="115"/>
                  </a:lnTo>
                  <a:lnTo>
                    <a:pt x="352" y="122"/>
                  </a:lnTo>
                  <a:lnTo>
                    <a:pt x="352" y="132"/>
                  </a:lnTo>
                  <a:lnTo>
                    <a:pt x="350" y="139"/>
                  </a:lnTo>
                  <a:lnTo>
                    <a:pt x="342" y="145"/>
                  </a:lnTo>
                  <a:lnTo>
                    <a:pt x="325" y="154"/>
                  </a:lnTo>
                  <a:lnTo>
                    <a:pt x="310" y="164"/>
                  </a:lnTo>
                  <a:lnTo>
                    <a:pt x="306" y="167"/>
                  </a:lnTo>
                  <a:lnTo>
                    <a:pt x="305" y="170"/>
                  </a:lnTo>
                  <a:lnTo>
                    <a:pt x="305" y="180"/>
                  </a:lnTo>
                  <a:lnTo>
                    <a:pt x="303" y="183"/>
                  </a:lnTo>
                  <a:lnTo>
                    <a:pt x="301" y="184"/>
                  </a:lnTo>
                  <a:lnTo>
                    <a:pt x="301" y="191"/>
                  </a:lnTo>
                  <a:lnTo>
                    <a:pt x="303" y="195"/>
                  </a:lnTo>
                  <a:lnTo>
                    <a:pt x="305" y="199"/>
                  </a:lnTo>
                  <a:lnTo>
                    <a:pt x="310" y="200"/>
                  </a:lnTo>
                  <a:lnTo>
                    <a:pt x="315" y="203"/>
                  </a:lnTo>
                  <a:lnTo>
                    <a:pt x="318" y="206"/>
                  </a:lnTo>
                  <a:lnTo>
                    <a:pt x="321" y="210"/>
                  </a:lnTo>
                  <a:lnTo>
                    <a:pt x="322" y="215"/>
                  </a:lnTo>
                  <a:lnTo>
                    <a:pt x="321" y="218"/>
                  </a:lnTo>
                  <a:lnTo>
                    <a:pt x="320" y="222"/>
                  </a:lnTo>
                  <a:lnTo>
                    <a:pt x="315" y="227"/>
                  </a:lnTo>
                  <a:lnTo>
                    <a:pt x="311" y="229"/>
                  </a:lnTo>
                  <a:lnTo>
                    <a:pt x="308" y="232"/>
                  </a:lnTo>
                  <a:lnTo>
                    <a:pt x="306" y="232"/>
                  </a:lnTo>
                  <a:lnTo>
                    <a:pt x="301" y="234"/>
                  </a:lnTo>
                  <a:lnTo>
                    <a:pt x="297" y="238"/>
                  </a:lnTo>
                  <a:lnTo>
                    <a:pt x="296" y="245"/>
                  </a:lnTo>
                  <a:lnTo>
                    <a:pt x="295" y="252"/>
                  </a:lnTo>
                  <a:lnTo>
                    <a:pt x="295" y="254"/>
                  </a:lnTo>
                  <a:lnTo>
                    <a:pt x="296" y="257"/>
                  </a:lnTo>
                  <a:lnTo>
                    <a:pt x="297" y="258"/>
                  </a:lnTo>
                  <a:lnTo>
                    <a:pt x="300" y="258"/>
                  </a:lnTo>
                  <a:lnTo>
                    <a:pt x="301" y="259"/>
                  </a:lnTo>
                  <a:lnTo>
                    <a:pt x="298" y="267"/>
                  </a:lnTo>
                  <a:lnTo>
                    <a:pt x="296" y="269"/>
                  </a:lnTo>
                  <a:lnTo>
                    <a:pt x="293" y="271"/>
                  </a:lnTo>
                  <a:lnTo>
                    <a:pt x="292" y="273"/>
                  </a:lnTo>
                  <a:lnTo>
                    <a:pt x="290" y="276"/>
                  </a:lnTo>
                  <a:lnTo>
                    <a:pt x="290" y="278"/>
                  </a:lnTo>
                  <a:lnTo>
                    <a:pt x="278" y="278"/>
                  </a:lnTo>
                  <a:lnTo>
                    <a:pt x="273" y="281"/>
                  </a:lnTo>
                  <a:lnTo>
                    <a:pt x="265" y="289"/>
                  </a:lnTo>
                  <a:lnTo>
                    <a:pt x="258" y="292"/>
                  </a:lnTo>
                  <a:lnTo>
                    <a:pt x="256" y="289"/>
                  </a:lnTo>
                  <a:lnTo>
                    <a:pt x="253" y="283"/>
                  </a:lnTo>
                  <a:lnTo>
                    <a:pt x="249" y="272"/>
                  </a:lnTo>
                  <a:lnTo>
                    <a:pt x="251" y="269"/>
                  </a:lnTo>
                  <a:lnTo>
                    <a:pt x="251" y="268"/>
                  </a:lnTo>
                  <a:lnTo>
                    <a:pt x="246" y="262"/>
                  </a:lnTo>
                  <a:lnTo>
                    <a:pt x="243" y="254"/>
                  </a:lnTo>
                  <a:lnTo>
                    <a:pt x="242" y="247"/>
                  </a:lnTo>
                  <a:lnTo>
                    <a:pt x="241" y="244"/>
                  </a:lnTo>
                  <a:lnTo>
                    <a:pt x="237" y="242"/>
                  </a:lnTo>
                  <a:lnTo>
                    <a:pt x="237" y="239"/>
                  </a:lnTo>
                  <a:lnTo>
                    <a:pt x="234" y="238"/>
                  </a:lnTo>
                  <a:lnTo>
                    <a:pt x="233" y="235"/>
                  </a:lnTo>
                  <a:lnTo>
                    <a:pt x="233" y="229"/>
                  </a:lnTo>
                  <a:lnTo>
                    <a:pt x="234" y="228"/>
                  </a:lnTo>
                  <a:lnTo>
                    <a:pt x="236" y="225"/>
                  </a:lnTo>
                  <a:lnTo>
                    <a:pt x="232" y="224"/>
                  </a:lnTo>
                  <a:lnTo>
                    <a:pt x="231" y="222"/>
                  </a:lnTo>
                  <a:lnTo>
                    <a:pt x="228" y="219"/>
                  </a:lnTo>
                  <a:lnTo>
                    <a:pt x="227" y="217"/>
                  </a:lnTo>
                  <a:lnTo>
                    <a:pt x="219" y="225"/>
                  </a:lnTo>
                  <a:lnTo>
                    <a:pt x="211" y="234"/>
                  </a:lnTo>
                  <a:lnTo>
                    <a:pt x="201" y="242"/>
                  </a:lnTo>
                  <a:lnTo>
                    <a:pt x="188" y="244"/>
                  </a:lnTo>
                  <a:lnTo>
                    <a:pt x="187" y="244"/>
                  </a:lnTo>
                  <a:lnTo>
                    <a:pt x="184" y="243"/>
                  </a:lnTo>
                  <a:lnTo>
                    <a:pt x="182" y="240"/>
                  </a:lnTo>
                  <a:lnTo>
                    <a:pt x="178" y="239"/>
                  </a:lnTo>
                  <a:lnTo>
                    <a:pt x="175" y="237"/>
                  </a:lnTo>
                  <a:lnTo>
                    <a:pt x="173" y="235"/>
                  </a:lnTo>
                  <a:lnTo>
                    <a:pt x="170" y="233"/>
                  </a:lnTo>
                  <a:lnTo>
                    <a:pt x="173" y="228"/>
                  </a:lnTo>
                  <a:lnTo>
                    <a:pt x="175" y="227"/>
                  </a:lnTo>
                  <a:lnTo>
                    <a:pt x="177" y="227"/>
                  </a:lnTo>
                  <a:lnTo>
                    <a:pt x="177" y="220"/>
                  </a:lnTo>
                  <a:lnTo>
                    <a:pt x="170" y="220"/>
                  </a:lnTo>
                  <a:lnTo>
                    <a:pt x="169" y="222"/>
                  </a:lnTo>
                  <a:lnTo>
                    <a:pt x="167" y="223"/>
                  </a:lnTo>
                  <a:lnTo>
                    <a:pt x="167" y="220"/>
                  </a:lnTo>
                  <a:lnTo>
                    <a:pt x="169" y="217"/>
                  </a:lnTo>
                  <a:lnTo>
                    <a:pt x="170" y="214"/>
                  </a:lnTo>
                  <a:lnTo>
                    <a:pt x="173" y="212"/>
                  </a:lnTo>
                  <a:lnTo>
                    <a:pt x="168" y="203"/>
                  </a:lnTo>
                  <a:lnTo>
                    <a:pt x="167" y="194"/>
                  </a:lnTo>
                  <a:lnTo>
                    <a:pt x="167" y="180"/>
                  </a:lnTo>
                  <a:lnTo>
                    <a:pt x="168" y="179"/>
                  </a:lnTo>
                  <a:lnTo>
                    <a:pt x="170" y="178"/>
                  </a:lnTo>
                  <a:lnTo>
                    <a:pt x="172" y="176"/>
                  </a:lnTo>
                  <a:lnTo>
                    <a:pt x="174" y="175"/>
                  </a:lnTo>
                  <a:lnTo>
                    <a:pt x="175" y="174"/>
                  </a:lnTo>
                  <a:lnTo>
                    <a:pt x="178" y="170"/>
                  </a:lnTo>
                  <a:lnTo>
                    <a:pt x="182" y="166"/>
                  </a:lnTo>
                  <a:lnTo>
                    <a:pt x="184" y="162"/>
                  </a:lnTo>
                  <a:lnTo>
                    <a:pt x="188" y="160"/>
                  </a:lnTo>
                  <a:lnTo>
                    <a:pt x="193" y="159"/>
                  </a:lnTo>
                  <a:lnTo>
                    <a:pt x="198" y="156"/>
                  </a:lnTo>
                  <a:lnTo>
                    <a:pt x="202" y="152"/>
                  </a:lnTo>
                  <a:lnTo>
                    <a:pt x="208" y="150"/>
                  </a:lnTo>
                  <a:lnTo>
                    <a:pt x="217" y="149"/>
                  </a:lnTo>
                  <a:lnTo>
                    <a:pt x="213" y="147"/>
                  </a:lnTo>
                  <a:lnTo>
                    <a:pt x="211" y="147"/>
                  </a:lnTo>
                  <a:lnTo>
                    <a:pt x="207" y="146"/>
                  </a:lnTo>
                  <a:lnTo>
                    <a:pt x="219" y="141"/>
                  </a:lnTo>
                  <a:lnTo>
                    <a:pt x="228" y="134"/>
                  </a:lnTo>
                  <a:lnTo>
                    <a:pt x="236" y="125"/>
                  </a:lnTo>
                  <a:lnTo>
                    <a:pt x="244" y="117"/>
                  </a:lnTo>
                  <a:lnTo>
                    <a:pt x="248" y="110"/>
                  </a:lnTo>
                  <a:lnTo>
                    <a:pt x="249" y="106"/>
                  </a:lnTo>
                  <a:lnTo>
                    <a:pt x="249" y="103"/>
                  </a:lnTo>
                  <a:lnTo>
                    <a:pt x="252" y="101"/>
                  </a:lnTo>
                  <a:lnTo>
                    <a:pt x="252" y="100"/>
                  </a:lnTo>
                  <a:lnTo>
                    <a:pt x="253" y="98"/>
                  </a:lnTo>
                  <a:lnTo>
                    <a:pt x="254" y="96"/>
                  </a:lnTo>
                  <a:lnTo>
                    <a:pt x="254" y="95"/>
                  </a:lnTo>
                  <a:lnTo>
                    <a:pt x="256" y="93"/>
                  </a:lnTo>
                  <a:lnTo>
                    <a:pt x="256" y="92"/>
                  </a:lnTo>
                  <a:lnTo>
                    <a:pt x="260" y="86"/>
                  </a:lnTo>
                  <a:lnTo>
                    <a:pt x="263" y="81"/>
                  </a:lnTo>
                  <a:lnTo>
                    <a:pt x="268" y="77"/>
                  </a:lnTo>
                  <a:lnTo>
                    <a:pt x="275" y="74"/>
                  </a:lnTo>
                  <a:lnTo>
                    <a:pt x="283" y="68"/>
                  </a:lnTo>
                  <a:lnTo>
                    <a:pt x="292" y="59"/>
                  </a:lnTo>
                  <a:lnTo>
                    <a:pt x="297" y="49"/>
                  </a:lnTo>
                  <a:lnTo>
                    <a:pt x="300" y="51"/>
                  </a:lnTo>
                  <a:lnTo>
                    <a:pt x="302" y="51"/>
                  </a:lnTo>
                  <a:lnTo>
                    <a:pt x="305" y="48"/>
                  </a:lnTo>
                  <a:lnTo>
                    <a:pt x="307" y="43"/>
                  </a:lnTo>
                  <a:lnTo>
                    <a:pt x="310" y="40"/>
                  </a:lnTo>
                  <a:lnTo>
                    <a:pt x="308" y="39"/>
                  </a:lnTo>
                  <a:lnTo>
                    <a:pt x="303" y="39"/>
                  </a:lnTo>
                  <a:lnTo>
                    <a:pt x="305" y="37"/>
                  </a:lnTo>
                  <a:lnTo>
                    <a:pt x="307" y="34"/>
                  </a:lnTo>
                  <a:lnTo>
                    <a:pt x="310" y="33"/>
                  </a:lnTo>
                  <a:lnTo>
                    <a:pt x="317" y="33"/>
                  </a:lnTo>
                  <a:lnTo>
                    <a:pt x="321" y="32"/>
                  </a:lnTo>
                  <a:lnTo>
                    <a:pt x="320" y="30"/>
                  </a:lnTo>
                  <a:lnTo>
                    <a:pt x="318" y="30"/>
                  </a:lnTo>
                  <a:lnTo>
                    <a:pt x="317" y="29"/>
                  </a:lnTo>
                  <a:lnTo>
                    <a:pt x="320" y="27"/>
                  </a:lnTo>
                  <a:lnTo>
                    <a:pt x="324" y="25"/>
                  </a:lnTo>
                  <a:lnTo>
                    <a:pt x="327" y="25"/>
                  </a:lnTo>
                  <a:lnTo>
                    <a:pt x="331" y="24"/>
                  </a:lnTo>
                  <a:lnTo>
                    <a:pt x="335" y="24"/>
                  </a:lnTo>
                  <a:lnTo>
                    <a:pt x="335" y="29"/>
                  </a:lnTo>
                  <a:lnTo>
                    <a:pt x="337" y="28"/>
                  </a:lnTo>
                  <a:lnTo>
                    <a:pt x="339" y="27"/>
                  </a:lnTo>
                  <a:lnTo>
                    <a:pt x="340" y="24"/>
                  </a:lnTo>
                  <a:lnTo>
                    <a:pt x="346" y="18"/>
                  </a:lnTo>
                  <a:lnTo>
                    <a:pt x="350" y="18"/>
                  </a:lnTo>
                  <a:lnTo>
                    <a:pt x="350" y="24"/>
                  </a:lnTo>
                  <a:lnTo>
                    <a:pt x="356" y="18"/>
                  </a:lnTo>
                  <a:lnTo>
                    <a:pt x="362" y="17"/>
                  </a:lnTo>
                  <a:lnTo>
                    <a:pt x="370" y="13"/>
                  </a:lnTo>
                  <a:lnTo>
                    <a:pt x="367" y="12"/>
                  </a:lnTo>
                  <a:lnTo>
                    <a:pt x="365" y="12"/>
                  </a:lnTo>
                  <a:lnTo>
                    <a:pt x="364" y="10"/>
                  </a:lnTo>
                  <a:lnTo>
                    <a:pt x="364" y="8"/>
                  </a:lnTo>
                  <a:lnTo>
                    <a:pt x="366" y="5"/>
                  </a:lnTo>
                  <a:lnTo>
                    <a:pt x="369" y="5"/>
                  </a:lnTo>
                  <a:lnTo>
                    <a:pt x="371" y="4"/>
                  </a:lnTo>
                  <a:lnTo>
                    <a:pt x="372" y="3"/>
                  </a:lnTo>
                  <a:lnTo>
                    <a:pt x="375" y="5"/>
                  </a:lnTo>
                  <a:lnTo>
                    <a:pt x="380" y="8"/>
                  </a:lnTo>
                  <a:lnTo>
                    <a:pt x="385" y="6"/>
                  </a:lnTo>
                  <a:lnTo>
                    <a:pt x="390" y="4"/>
                  </a:lnTo>
                  <a:lnTo>
                    <a:pt x="396" y="3"/>
                  </a:lnTo>
                  <a:lnTo>
                    <a:pt x="401" y="1"/>
                  </a:lnTo>
                  <a:lnTo>
                    <a:pt x="403" y="3"/>
                  </a:lnTo>
                  <a:lnTo>
                    <a:pt x="403" y="5"/>
                  </a:lnTo>
                  <a:lnTo>
                    <a:pt x="396" y="12"/>
                  </a:lnTo>
                  <a:lnTo>
                    <a:pt x="394" y="17"/>
                  </a:lnTo>
                  <a:lnTo>
                    <a:pt x="396" y="17"/>
                  </a:lnTo>
                  <a:lnTo>
                    <a:pt x="399" y="15"/>
                  </a:lnTo>
                  <a:lnTo>
                    <a:pt x="401" y="13"/>
                  </a:lnTo>
                  <a:lnTo>
                    <a:pt x="404" y="12"/>
                  </a:lnTo>
                  <a:lnTo>
                    <a:pt x="406" y="8"/>
                  </a:lnTo>
                  <a:lnTo>
                    <a:pt x="409" y="6"/>
                  </a:lnTo>
                  <a:lnTo>
                    <a:pt x="411" y="4"/>
                  </a:lnTo>
                  <a:lnTo>
                    <a:pt x="413" y="8"/>
                  </a:lnTo>
                  <a:lnTo>
                    <a:pt x="413" y="12"/>
                  </a:lnTo>
                  <a:lnTo>
                    <a:pt x="416" y="8"/>
                  </a:lnTo>
                  <a:lnTo>
                    <a:pt x="419" y="6"/>
                  </a:lnTo>
                  <a:lnTo>
                    <a:pt x="423" y="4"/>
                  </a:lnTo>
                  <a:lnTo>
                    <a:pt x="425" y="3"/>
                  </a:lnTo>
                  <a:lnTo>
                    <a:pt x="4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6" name="TextBox 235">
            <a:extLst>
              <a:ext uri="{FF2B5EF4-FFF2-40B4-BE49-F238E27FC236}">
                <a16:creationId xmlns:a16="http://schemas.microsoft.com/office/drawing/2014/main" id="{029C4FE1-0636-48AA-9F67-28A5BC48601A}"/>
              </a:ext>
            </a:extLst>
          </p:cNvPr>
          <p:cNvSpPr txBox="1"/>
          <p:nvPr/>
        </p:nvSpPr>
        <p:spPr>
          <a:xfrm>
            <a:off x="10351476" y="-3767"/>
            <a:ext cx="1835895" cy="147732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37" name="Rectangle 236">
            <a:extLst>
              <a:ext uri="{FF2B5EF4-FFF2-40B4-BE49-F238E27FC236}">
                <a16:creationId xmlns:a16="http://schemas.microsoft.com/office/drawing/2014/main" id="{9A5CFBD4-BF9D-4802-B6EC-A886F73C616D}"/>
              </a:ext>
            </a:extLst>
          </p:cNvPr>
          <p:cNvSpPr/>
          <p:nvPr/>
        </p:nvSpPr>
        <p:spPr>
          <a:xfrm>
            <a:off x="9847385" y="635048"/>
            <a:ext cx="2362053" cy="2926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a:extLst>
              <a:ext uri="{FF2B5EF4-FFF2-40B4-BE49-F238E27FC236}">
                <a16:creationId xmlns:a16="http://schemas.microsoft.com/office/drawing/2014/main" id="{2ECD244D-F60B-475B-941A-F5AB53176F96}"/>
              </a:ext>
            </a:extLst>
          </p:cNvPr>
          <p:cNvGrpSpPr/>
          <p:nvPr/>
        </p:nvGrpSpPr>
        <p:grpSpPr>
          <a:xfrm>
            <a:off x="10801898" y="240143"/>
            <a:ext cx="1069796" cy="1063330"/>
            <a:chOff x="-91190" y="0"/>
            <a:chExt cx="2480341" cy="2381250"/>
          </a:xfrm>
        </p:grpSpPr>
        <p:pic>
          <p:nvPicPr>
            <p:cNvPr id="239" name="Picture 238" descr="ÙØªÙØ¬Ø© Ø¨Ø­Ø« Ø§ÙØµÙØ± Ø¹Ù Ø¬Ø§ÙØ¹Ø© Ø§ÙØ¯ÙÙ Ø§ÙØ¹Ø±Ø¨ÙØ©">
              <a:extLst>
                <a:ext uri="{FF2B5EF4-FFF2-40B4-BE49-F238E27FC236}">
                  <a16:creationId xmlns:a16="http://schemas.microsoft.com/office/drawing/2014/main" id="{08C4EC96-DBCD-4C23-9A4E-3F45865DC49C}"/>
                </a:ext>
              </a:extLst>
            </p:cNvPr>
            <p:cNvPicPr>
              <a:picLocks noChangeAspect="1"/>
            </p:cNvPicPr>
            <p:nvPr/>
          </p:nvPicPr>
          <p:blipFill rotWithShape="1">
            <a:blip r:embed="rId8">
              <a:extLst>
                <a:ext uri="{28A0092B-C50C-407E-A947-70E740481C1C}">
                  <a14:useLocalDpi xmlns:a14="http://schemas.microsoft.com/office/drawing/2010/main" val="0"/>
                </a:ext>
              </a:extLst>
            </a:blip>
            <a:srcRect l="14571" r="14857"/>
            <a:stretch/>
          </p:blipFill>
          <p:spPr bwMode="auto">
            <a:xfrm>
              <a:off x="-91190" y="0"/>
              <a:ext cx="2480341" cy="2381250"/>
            </a:xfrm>
            <a:prstGeom prst="ellipse">
              <a:avLst/>
            </a:prstGeom>
            <a:ln>
              <a:noFill/>
            </a:ln>
            <a:effectLst/>
            <a:extLst>
              <a:ext uri="{53640926-AAD7-44D8-BBD7-CCE9431645EC}">
                <a14:shadowObscured xmlns:a14="http://schemas.microsoft.com/office/drawing/2010/main"/>
              </a:ext>
            </a:extLst>
          </p:spPr>
        </p:pic>
        <p:pic>
          <p:nvPicPr>
            <p:cNvPr id="240" name="Picture 239" descr="ÙØªÙØ¬Ø© Ø¨Ø­Ø« Ø§ÙØµÙØ± Ø¹Ù âªchina flagâ¬â">
              <a:extLst>
                <a:ext uri="{FF2B5EF4-FFF2-40B4-BE49-F238E27FC236}">
                  <a16:creationId xmlns:a16="http://schemas.microsoft.com/office/drawing/2014/main" id="{AA8BEDB2-EA10-4EE6-99C5-C54E80EC2212}"/>
                </a:ext>
              </a:extLst>
            </p:cNvPr>
            <p:cNvPicPr>
              <a:picLocks noChangeAspect="1"/>
            </p:cNvPicPr>
            <p:nvPr/>
          </p:nvPicPr>
          <p:blipFill rotWithShape="1">
            <a:blip r:embed="rId9">
              <a:extLst>
                <a:ext uri="{28A0092B-C50C-407E-A947-70E740481C1C}">
                  <a14:useLocalDpi xmlns:a14="http://schemas.microsoft.com/office/drawing/2010/main" val="0"/>
                </a:ext>
              </a:extLst>
            </a:blip>
            <a:srcRect l="21151" t="20879" r="21567" b="23163"/>
            <a:stretch/>
          </p:blipFill>
          <p:spPr bwMode="auto">
            <a:xfrm>
              <a:off x="588516" y="561295"/>
              <a:ext cx="1166960" cy="1195026"/>
            </a:xfrm>
            <a:prstGeom prst="ellipse">
              <a:avLst/>
            </a:prstGeom>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67623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heel(1)">
                                      <p:cBhvr>
                                        <p:cTn id="19" dur="2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anim calcmode="lin" valueType="num">
                                      <p:cBhvr>
                                        <p:cTn id="25" dur="1000" fill="hold"/>
                                        <p:tgtEl>
                                          <p:spTgt spid="270"/>
                                        </p:tgtEl>
                                        <p:attrNameLst>
                                          <p:attrName>ppt_x</p:attrName>
                                        </p:attrNameLst>
                                      </p:cBhvr>
                                      <p:tavLst>
                                        <p:tav tm="0">
                                          <p:val>
                                            <p:strVal val="#ppt_x"/>
                                          </p:val>
                                        </p:tav>
                                        <p:tav tm="100000">
                                          <p:val>
                                            <p:strVal val="#ppt_x"/>
                                          </p:val>
                                        </p:tav>
                                      </p:tavLst>
                                    </p:anim>
                                    <p:anim calcmode="lin" valueType="num">
                                      <p:cBhvr>
                                        <p:cTn id="26" dur="1000" fill="hold"/>
                                        <p:tgtEl>
                                          <p:spTgt spid="27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8"/>
                                        </p:tgtEl>
                                        <p:attrNameLst>
                                          <p:attrName>style.visibility</p:attrName>
                                        </p:attrNameLst>
                                      </p:cBhvr>
                                      <p:to>
                                        <p:strVal val="visible"/>
                                      </p:to>
                                    </p:set>
                                    <p:animEffect transition="in" filter="fade">
                                      <p:cBhvr>
                                        <p:cTn id="34" dur="1000"/>
                                        <p:tgtEl>
                                          <p:spTgt spid="268"/>
                                        </p:tgtEl>
                                      </p:cBhvr>
                                    </p:animEffect>
                                    <p:anim calcmode="lin" valueType="num">
                                      <p:cBhvr>
                                        <p:cTn id="35" dur="1000" fill="hold"/>
                                        <p:tgtEl>
                                          <p:spTgt spid="268"/>
                                        </p:tgtEl>
                                        <p:attrNameLst>
                                          <p:attrName>ppt_x</p:attrName>
                                        </p:attrNameLst>
                                      </p:cBhvr>
                                      <p:tavLst>
                                        <p:tav tm="0">
                                          <p:val>
                                            <p:strVal val="#ppt_x"/>
                                          </p:val>
                                        </p:tav>
                                        <p:tav tm="100000">
                                          <p:val>
                                            <p:strVal val="#ppt_x"/>
                                          </p:val>
                                        </p:tav>
                                      </p:tavLst>
                                    </p:anim>
                                    <p:anim calcmode="lin" valueType="num">
                                      <p:cBhvr>
                                        <p:cTn id="36" dur="1000" fill="hold"/>
                                        <p:tgtEl>
                                          <p:spTgt spid="2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fade">
                                      <p:cBhvr>
                                        <p:cTn id="39" dur="1000"/>
                                        <p:tgtEl>
                                          <p:spTgt spid="275"/>
                                        </p:tgtEl>
                                      </p:cBhvr>
                                    </p:animEffect>
                                    <p:anim calcmode="lin" valueType="num">
                                      <p:cBhvr>
                                        <p:cTn id="40" dur="1000" fill="hold"/>
                                        <p:tgtEl>
                                          <p:spTgt spid="275"/>
                                        </p:tgtEl>
                                        <p:attrNameLst>
                                          <p:attrName>ppt_x</p:attrName>
                                        </p:attrNameLst>
                                      </p:cBhvr>
                                      <p:tavLst>
                                        <p:tav tm="0">
                                          <p:val>
                                            <p:strVal val="#ppt_x"/>
                                          </p:val>
                                        </p:tav>
                                        <p:tav tm="100000">
                                          <p:val>
                                            <p:strVal val="#ppt_x"/>
                                          </p:val>
                                        </p:tav>
                                      </p:tavLst>
                                    </p:anim>
                                    <p:anim calcmode="lin" valueType="num">
                                      <p:cBhvr>
                                        <p:cTn id="41" dur="1000" fill="hold"/>
                                        <p:tgtEl>
                                          <p:spTgt spid="27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fade">
                                      <p:cBhvr>
                                        <p:cTn id="44" dur="1000"/>
                                        <p:tgtEl>
                                          <p:spTgt spid="282"/>
                                        </p:tgtEl>
                                      </p:cBhvr>
                                    </p:animEffect>
                                    <p:anim calcmode="lin" valueType="num">
                                      <p:cBhvr>
                                        <p:cTn id="45" dur="1000" fill="hold"/>
                                        <p:tgtEl>
                                          <p:spTgt spid="282"/>
                                        </p:tgtEl>
                                        <p:attrNameLst>
                                          <p:attrName>ppt_x</p:attrName>
                                        </p:attrNameLst>
                                      </p:cBhvr>
                                      <p:tavLst>
                                        <p:tav tm="0">
                                          <p:val>
                                            <p:strVal val="#ppt_x"/>
                                          </p:val>
                                        </p:tav>
                                        <p:tav tm="100000">
                                          <p:val>
                                            <p:strVal val="#ppt_x"/>
                                          </p:val>
                                        </p:tav>
                                      </p:tavLst>
                                    </p:anim>
                                    <p:anim calcmode="lin" valueType="num">
                                      <p:cBhvr>
                                        <p:cTn id="46" dur="1000" fill="hold"/>
                                        <p:tgtEl>
                                          <p:spTgt spid="28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4"/>
                                        </p:tgtEl>
                                        <p:attrNameLst>
                                          <p:attrName>style.visibility</p:attrName>
                                        </p:attrNameLst>
                                      </p:cBhvr>
                                      <p:to>
                                        <p:strVal val="visible"/>
                                      </p:to>
                                    </p:set>
                                    <p:animEffect transition="in" filter="fade">
                                      <p:cBhvr>
                                        <p:cTn id="49" dur="1000"/>
                                        <p:tgtEl>
                                          <p:spTgt spid="204"/>
                                        </p:tgtEl>
                                      </p:cBhvr>
                                    </p:animEffect>
                                    <p:anim calcmode="lin" valueType="num">
                                      <p:cBhvr>
                                        <p:cTn id="50" dur="1000" fill="hold"/>
                                        <p:tgtEl>
                                          <p:spTgt spid="204"/>
                                        </p:tgtEl>
                                        <p:attrNameLst>
                                          <p:attrName>ppt_x</p:attrName>
                                        </p:attrNameLst>
                                      </p:cBhvr>
                                      <p:tavLst>
                                        <p:tav tm="0">
                                          <p:val>
                                            <p:strVal val="#ppt_x"/>
                                          </p:val>
                                        </p:tav>
                                        <p:tav tm="100000">
                                          <p:val>
                                            <p:strVal val="#ppt_x"/>
                                          </p:val>
                                        </p:tav>
                                      </p:tavLst>
                                    </p:anim>
                                    <p:anim calcmode="lin" valueType="num">
                                      <p:cBhvr>
                                        <p:cTn id="51" dur="1000" fill="hold"/>
                                        <p:tgtEl>
                                          <p:spTgt spid="20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8"/>
                                        </p:tgtEl>
                                        <p:attrNameLst>
                                          <p:attrName>style.visibility</p:attrName>
                                        </p:attrNameLst>
                                      </p:cBhvr>
                                      <p:to>
                                        <p:strVal val="visible"/>
                                      </p:to>
                                    </p:set>
                                    <p:animEffect transition="in" filter="fade">
                                      <p:cBhvr>
                                        <p:cTn id="54" dur="1000"/>
                                        <p:tgtEl>
                                          <p:spTgt spid="278"/>
                                        </p:tgtEl>
                                      </p:cBhvr>
                                    </p:animEffect>
                                    <p:anim calcmode="lin" valueType="num">
                                      <p:cBhvr>
                                        <p:cTn id="55" dur="1000" fill="hold"/>
                                        <p:tgtEl>
                                          <p:spTgt spid="278"/>
                                        </p:tgtEl>
                                        <p:attrNameLst>
                                          <p:attrName>ppt_x</p:attrName>
                                        </p:attrNameLst>
                                      </p:cBhvr>
                                      <p:tavLst>
                                        <p:tav tm="0">
                                          <p:val>
                                            <p:strVal val="#ppt_x"/>
                                          </p:val>
                                        </p:tav>
                                        <p:tav tm="100000">
                                          <p:val>
                                            <p:strVal val="#ppt_x"/>
                                          </p:val>
                                        </p:tav>
                                      </p:tavLst>
                                    </p:anim>
                                    <p:anim calcmode="lin" valueType="num">
                                      <p:cBhvr>
                                        <p:cTn id="56" dur="1000" fill="hold"/>
                                        <p:tgtEl>
                                          <p:spTgt spid="27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4"/>
                                        </p:tgtEl>
                                        <p:attrNameLst>
                                          <p:attrName>style.visibility</p:attrName>
                                        </p:attrNameLst>
                                      </p:cBhvr>
                                      <p:to>
                                        <p:strVal val="visible"/>
                                      </p:to>
                                    </p:set>
                                    <p:animEffect transition="in" filter="fade">
                                      <p:cBhvr>
                                        <p:cTn id="59" dur="1000"/>
                                        <p:tgtEl>
                                          <p:spTgt spid="284"/>
                                        </p:tgtEl>
                                      </p:cBhvr>
                                    </p:animEffect>
                                    <p:anim calcmode="lin" valueType="num">
                                      <p:cBhvr>
                                        <p:cTn id="60" dur="1000" fill="hold"/>
                                        <p:tgtEl>
                                          <p:spTgt spid="284"/>
                                        </p:tgtEl>
                                        <p:attrNameLst>
                                          <p:attrName>ppt_x</p:attrName>
                                        </p:attrNameLst>
                                      </p:cBhvr>
                                      <p:tavLst>
                                        <p:tav tm="0">
                                          <p:val>
                                            <p:strVal val="#ppt_x"/>
                                          </p:val>
                                        </p:tav>
                                        <p:tav tm="100000">
                                          <p:val>
                                            <p:strVal val="#ppt_x"/>
                                          </p:val>
                                        </p:tav>
                                      </p:tavLst>
                                    </p:anim>
                                    <p:anim calcmode="lin" valueType="num">
                                      <p:cBhvr>
                                        <p:cTn id="61" dur="1000" fill="hold"/>
                                        <p:tgtEl>
                                          <p:spTgt spid="2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7"/>
                                        </p:tgtEl>
                                        <p:attrNameLst>
                                          <p:attrName>style.visibility</p:attrName>
                                        </p:attrNameLst>
                                      </p:cBhvr>
                                      <p:to>
                                        <p:strVal val="visible"/>
                                      </p:to>
                                    </p:set>
                                    <p:animEffect transition="in" filter="fade">
                                      <p:cBhvr>
                                        <p:cTn id="64" dur="1000"/>
                                        <p:tgtEl>
                                          <p:spTgt spid="277"/>
                                        </p:tgtEl>
                                      </p:cBhvr>
                                    </p:animEffect>
                                    <p:anim calcmode="lin" valueType="num">
                                      <p:cBhvr>
                                        <p:cTn id="65" dur="1000" fill="hold"/>
                                        <p:tgtEl>
                                          <p:spTgt spid="277"/>
                                        </p:tgtEl>
                                        <p:attrNameLst>
                                          <p:attrName>ppt_x</p:attrName>
                                        </p:attrNameLst>
                                      </p:cBhvr>
                                      <p:tavLst>
                                        <p:tav tm="0">
                                          <p:val>
                                            <p:strVal val="#ppt_x"/>
                                          </p:val>
                                        </p:tav>
                                        <p:tav tm="100000">
                                          <p:val>
                                            <p:strVal val="#ppt_x"/>
                                          </p:val>
                                        </p:tav>
                                      </p:tavLst>
                                    </p:anim>
                                    <p:anim calcmode="lin" valueType="num">
                                      <p:cBhvr>
                                        <p:cTn id="66" dur="1000" fill="hold"/>
                                        <p:tgtEl>
                                          <p:spTgt spid="2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79"/>
                                        </p:tgtEl>
                                        <p:attrNameLst>
                                          <p:attrName>style.visibility</p:attrName>
                                        </p:attrNameLst>
                                      </p:cBhvr>
                                      <p:to>
                                        <p:strVal val="visible"/>
                                      </p:to>
                                    </p:set>
                                    <p:animEffect transition="in" filter="fade">
                                      <p:cBhvr>
                                        <p:cTn id="69" dur="1000"/>
                                        <p:tgtEl>
                                          <p:spTgt spid="279"/>
                                        </p:tgtEl>
                                      </p:cBhvr>
                                    </p:animEffect>
                                    <p:anim calcmode="lin" valueType="num">
                                      <p:cBhvr>
                                        <p:cTn id="70" dur="1000" fill="hold"/>
                                        <p:tgtEl>
                                          <p:spTgt spid="279"/>
                                        </p:tgtEl>
                                        <p:attrNameLst>
                                          <p:attrName>ppt_x</p:attrName>
                                        </p:attrNameLst>
                                      </p:cBhvr>
                                      <p:tavLst>
                                        <p:tav tm="0">
                                          <p:val>
                                            <p:strVal val="#ppt_x"/>
                                          </p:val>
                                        </p:tav>
                                        <p:tav tm="100000">
                                          <p:val>
                                            <p:strVal val="#ppt_x"/>
                                          </p:val>
                                        </p:tav>
                                      </p:tavLst>
                                    </p:anim>
                                    <p:anim calcmode="lin" valueType="num">
                                      <p:cBhvr>
                                        <p:cTn id="71" dur="1000" fill="hold"/>
                                        <p:tgtEl>
                                          <p:spTgt spid="27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9"/>
                                        </p:tgtEl>
                                        <p:attrNameLst>
                                          <p:attrName>style.visibility</p:attrName>
                                        </p:attrNameLst>
                                      </p:cBhvr>
                                      <p:to>
                                        <p:strVal val="visible"/>
                                      </p:to>
                                    </p:set>
                                    <p:animEffect transition="in" filter="fade">
                                      <p:cBhvr>
                                        <p:cTn id="74" dur="1000"/>
                                        <p:tgtEl>
                                          <p:spTgt spid="269"/>
                                        </p:tgtEl>
                                      </p:cBhvr>
                                    </p:animEffect>
                                    <p:anim calcmode="lin" valueType="num">
                                      <p:cBhvr>
                                        <p:cTn id="75" dur="1000" fill="hold"/>
                                        <p:tgtEl>
                                          <p:spTgt spid="269"/>
                                        </p:tgtEl>
                                        <p:attrNameLst>
                                          <p:attrName>ppt_x</p:attrName>
                                        </p:attrNameLst>
                                      </p:cBhvr>
                                      <p:tavLst>
                                        <p:tav tm="0">
                                          <p:val>
                                            <p:strVal val="#ppt_x"/>
                                          </p:val>
                                        </p:tav>
                                        <p:tav tm="100000">
                                          <p:val>
                                            <p:strVal val="#ppt_x"/>
                                          </p:val>
                                        </p:tav>
                                      </p:tavLst>
                                    </p:anim>
                                    <p:anim calcmode="lin" valueType="num">
                                      <p:cBhvr>
                                        <p:cTn id="76" dur="1000" fill="hold"/>
                                        <p:tgtEl>
                                          <p:spTgt spid="269"/>
                                        </p:tgtEl>
                                        <p:attrNameLst>
                                          <p:attrName>ppt_y</p:attrName>
                                        </p:attrNameLst>
                                      </p:cBhvr>
                                      <p:tavLst>
                                        <p:tav tm="0">
                                          <p:val>
                                            <p:strVal val="#ppt_y+.1"/>
                                          </p:val>
                                        </p:tav>
                                        <p:tav tm="100000">
                                          <p:val>
                                            <p:strVal val="#ppt_y"/>
                                          </p:val>
                                        </p:tav>
                                      </p:tavLst>
                                    </p:anim>
                                  </p:childTnLst>
                                </p:cTn>
                              </p:par>
                              <p:par>
                                <p:cTn id="77" presetID="55"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1000" fill="hold"/>
                                        <p:tgtEl>
                                          <p:spTgt spid="4"/>
                                        </p:tgtEl>
                                        <p:attrNameLst>
                                          <p:attrName>ppt_w</p:attrName>
                                        </p:attrNameLst>
                                      </p:cBhvr>
                                      <p:tavLst>
                                        <p:tav tm="0">
                                          <p:val>
                                            <p:strVal val="#ppt_w*0.70"/>
                                          </p:val>
                                        </p:tav>
                                        <p:tav tm="100000">
                                          <p:val>
                                            <p:strVal val="#ppt_w"/>
                                          </p:val>
                                        </p:tav>
                                      </p:tavLst>
                                    </p:anim>
                                    <p:anim calcmode="lin" valueType="num">
                                      <p:cBhvr>
                                        <p:cTn id="80" dur="1000" fill="hold"/>
                                        <p:tgtEl>
                                          <p:spTgt spid="4"/>
                                        </p:tgtEl>
                                        <p:attrNameLst>
                                          <p:attrName>ppt_h</p:attrName>
                                        </p:attrNameLst>
                                      </p:cBhvr>
                                      <p:tavLst>
                                        <p:tav tm="0">
                                          <p:val>
                                            <p:strVal val="#ppt_h"/>
                                          </p:val>
                                        </p:tav>
                                        <p:tav tm="100000">
                                          <p:val>
                                            <p:strVal val="#ppt_h"/>
                                          </p:val>
                                        </p:tav>
                                      </p:tavLst>
                                    </p:anim>
                                    <p:animEffect transition="in" filter="fade">
                                      <p:cBhvr>
                                        <p:cTn id="81" dur="1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87"/>
                                        </p:tgtEl>
                                        <p:attrNameLst>
                                          <p:attrName>style.visibility</p:attrName>
                                        </p:attrNameLst>
                                      </p:cBhvr>
                                      <p:to>
                                        <p:strVal val="visible"/>
                                      </p:to>
                                    </p:set>
                                    <p:animEffect transition="in" filter="fade">
                                      <p:cBhvr>
                                        <p:cTn id="86" dur="1000"/>
                                        <p:tgtEl>
                                          <p:spTgt spid="287"/>
                                        </p:tgtEl>
                                      </p:cBhvr>
                                    </p:animEffect>
                                    <p:anim calcmode="lin" valueType="num">
                                      <p:cBhvr>
                                        <p:cTn id="87" dur="1000" fill="hold"/>
                                        <p:tgtEl>
                                          <p:spTgt spid="287"/>
                                        </p:tgtEl>
                                        <p:attrNameLst>
                                          <p:attrName>ppt_x</p:attrName>
                                        </p:attrNameLst>
                                      </p:cBhvr>
                                      <p:tavLst>
                                        <p:tav tm="0">
                                          <p:val>
                                            <p:strVal val="#ppt_x"/>
                                          </p:val>
                                        </p:tav>
                                        <p:tav tm="100000">
                                          <p:val>
                                            <p:strVal val="#ppt_x"/>
                                          </p:val>
                                        </p:tav>
                                      </p:tavLst>
                                    </p:anim>
                                    <p:anim calcmode="lin" valueType="num">
                                      <p:cBhvr>
                                        <p:cTn id="88" dur="1000" fill="hold"/>
                                        <p:tgtEl>
                                          <p:spTgt spid="28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89"/>
                                        </p:tgtEl>
                                        <p:attrNameLst>
                                          <p:attrName>style.visibility</p:attrName>
                                        </p:attrNameLst>
                                      </p:cBhvr>
                                      <p:to>
                                        <p:strVal val="visible"/>
                                      </p:to>
                                    </p:set>
                                    <p:animEffect transition="in" filter="fade">
                                      <p:cBhvr>
                                        <p:cTn id="91" dur="1000"/>
                                        <p:tgtEl>
                                          <p:spTgt spid="289"/>
                                        </p:tgtEl>
                                      </p:cBhvr>
                                    </p:animEffect>
                                    <p:anim calcmode="lin" valueType="num">
                                      <p:cBhvr>
                                        <p:cTn id="92" dur="1000" fill="hold"/>
                                        <p:tgtEl>
                                          <p:spTgt spid="289"/>
                                        </p:tgtEl>
                                        <p:attrNameLst>
                                          <p:attrName>ppt_x</p:attrName>
                                        </p:attrNameLst>
                                      </p:cBhvr>
                                      <p:tavLst>
                                        <p:tav tm="0">
                                          <p:val>
                                            <p:strVal val="#ppt_x"/>
                                          </p:val>
                                        </p:tav>
                                        <p:tav tm="100000">
                                          <p:val>
                                            <p:strVal val="#ppt_x"/>
                                          </p:val>
                                        </p:tav>
                                      </p:tavLst>
                                    </p:anim>
                                    <p:anim calcmode="lin" valueType="num">
                                      <p:cBhvr>
                                        <p:cTn id="93" dur="1000" fill="hold"/>
                                        <p:tgtEl>
                                          <p:spTgt spid="28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6"/>
                                        </p:tgtEl>
                                        <p:attrNameLst>
                                          <p:attrName>style.visibility</p:attrName>
                                        </p:attrNameLst>
                                      </p:cBhvr>
                                      <p:to>
                                        <p:strVal val="visible"/>
                                      </p:to>
                                    </p:set>
                                    <p:animEffect transition="in" filter="fade">
                                      <p:cBhvr>
                                        <p:cTn id="96" dur="1000"/>
                                        <p:tgtEl>
                                          <p:spTgt spid="286"/>
                                        </p:tgtEl>
                                      </p:cBhvr>
                                    </p:animEffect>
                                    <p:anim calcmode="lin" valueType="num">
                                      <p:cBhvr>
                                        <p:cTn id="97" dur="1000" fill="hold"/>
                                        <p:tgtEl>
                                          <p:spTgt spid="286"/>
                                        </p:tgtEl>
                                        <p:attrNameLst>
                                          <p:attrName>ppt_x</p:attrName>
                                        </p:attrNameLst>
                                      </p:cBhvr>
                                      <p:tavLst>
                                        <p:tav tm="0">
                                          <p:val>
                                            <p:strVal val="#ppt_x"/>
                                          </p:val>
                                        </p:tav>
                                        <p:tav tm="100000">
                                          <p:val>
                                            <p:strVal val="#ppt_x"/>
                                          </p:val>
                                        </p:tav>
                                      </p:tavLst>
                                    </p:anim>
                                    <p:anim calcmode="lin" valueType="num">
                                      <p:cBhvr>
                                        <p:cTn id="98" dur="1000" fill="hold"/>
                                        <p:tgtEl>
                                          <p:spTgt spid="28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5"/>
                                        </p:tgtEl>
                                        <p:attrNameLst>
                                          <p:attrName>style.visibility</p:attrName>
                                        </p:attrNameLst>
                                      </p:cBhvr>
                                      <p:to>
                                        <p:strVal val="visible"/>
                                      </p:to>
                                    </p:set>
                                    <p:animEffect transition="in" filter="fade">
                                      <p:cBhvr>
                                        <p:cTn id="101" dur="1000"/>
                                        <p:tgtEl>
                                          <p:spTgt spid="285"/>
                                        </p:tgtEl>
                                      </p:cBhvr>
                                    </p:animEffect>
                                    <p:anim calcmode="lin" valueType="num">
                                      <p:cBhvr>
                                        <p:cTn id="102" dur="1000" fill="hold"/>
                                        <p:tgtEl>
                                          <p:spTgt spid="285"/>
                                        </p:tgtEl>
                                        <p:attrNameLst>
                                          <p:attrName>ppt_x</p:attrName>
                                        </p:attrNameLst>
                                      </p:cBhvr>
                                      <p:tavLst>
                                        <p:tav tm="0">
                                          <p:val>
                                            <p:strVal val="#ppt_x"/>
                                          </p:val>
                                        </p:tav>
                                        <p:tav tm="100000">
                                          <p:val>
                                            <p:strVal val="#ppt_x"/>
                                          </p:val>
                                        </p:tav>
                                      </p:tavLst>
                                    </p:anim>
                                    <p:anim calcmode="lin" valueType="num">
                                      <p:cBhvr>
                                        <p:cTn id="103" dur="1000" fill="hold"/>
                                        <p:tgtEl>
                                          <p:spTgt spid="28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88"/>
                                        </p:tgtEl>
                                        <p:attrNameLst>
                                          <p:attrName>style.visibility</p:attrName>
                                        </p:attrNameLst>
                                      </p:cBhvr>
                                      <p:to>
                                        <p:strVal val="visible"/>
                                      </p:to>
                                    </p:set>
                                    <p:animEffect transition="in" filter="fade">
                                      <p:cBhvr>
                                        <p:cTn id="106" dur="1000"/>
                                        <p:tgtEl>
                                          <p:spTgt spid="288"/>
                                        </p:tgtEl>
                                      </p:cBhvr>
                                    </p:animEffect>
                                    <p:anim calcmode="lin" valueType="num">
                                      <p:cBhvr>
                                        <p:cTn id="107" dur="1000" fill="hold"/>
                                        <p:tgtEl>
                                          <p:spTgt spid="288"/>
                                        </p:tgtEl>
                                        <p:attrNameLst>
                                          <p:attrName>ppt_x</p:attrName>
                                        </p:attrNameLst>
                                      </p:cBhvr>
                                      <p:tavLst>
                                        <p:tav tm="0">
                                          <p:val>
                                            <p:strVal val="#ppt_x"/>
                                          </p:val>
                                        </p:tav>
                                        <p:tav tm="100000">
                                          <p:val>
                                            <p:strVal val="#ppt_x"/>
                                          </p:val>
                                        </p:tav>
                                      </p:tavLst>
                                    </p:anim>
                                    <p:anim calcmode="lin" valueType="num">
                                      <p:cBhvr>
                                        <p:cTn id="108" dur="1000" fill="hold"/>
                                        <p:tgtEl>
                                          <p:spTgt spid="28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Effect transition="in" filter="fade">
                                      <p:cBhvr>
                                        <p:cTn id="111" dur="1000"/>
                                        <p:tgtEl>
                                          <p:spTgt spid="292"/>
                                        </p:tgtEl>
                                      </p:cBhvr>
                                    </p:animEffect>
                                    <p:anim calcmode="lin" valueType="num">
                                      <p:cBhvr>
                                        <p:cTn id="112" dur="1000" fill="hold"/>
                                        <p:tgtEl>
                                          <p:spTgt spid="292"/>
                                        </p:tgtEl>
                                        <p:attrNameLst>
                                          <p:attrName>ppt_x</p:attrName>
                                        </p:attrNameLst>
                                      </p:cBhvr>
                                      <p:tavLst>
                                        <p:tav tm="0">
                                          <p:val>
                                            <p:strVal val="#ppt_x"/>
                                          </p:val>
                                        </p:tav>
                                        <p:tav tm="100000">
                                          <p:val>
                                            <p:strVal val="#ppt_x"/>
                                          </p:val>
                                        </p:tav>
                                      </p:tavLst>
                                    </p:anim>
                                    <p:anim calcmode="lin" valueType="num">
                                      <p:cBhvr>
                                        <p:cTn id="113" dur="1000" fill="hold"/>
                                        <p:tgtEl>
                                          <p:spTgt spid="29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95"/>
                                        </p:tgtEl>
                                        <p:attrNameLst>
                                          <p:attrName>style.visibility</p:attrName>
                                        </p:attrNameLst>
                                      </p:cBhvr>
                                      <p:to>
                                        <p:strVal val="visible"/>
                                      </p:to>
                                    </p:set>
                                    <p:animEffect transition="in" filter="fade">
                                      <p:cBhvr>
                                        <p:cTn id="116" dur="1000"/>
                                        <p:tgtEl>
                                          <p:spTgt spid="295"/>
                                        </p:tgtEl>
                                      </p:cBhvr>
                                    </p:animEffect>
                                    <p:anim calcmode="lin" valueType="num">
                                      <p:cBhvr>
                                        <p:cTn id="117" dur="1000" fill="hold"/>
                                        <p:tgtEl>
                                          <p:spTgt spid="295"/>
                                        </p:tgtEl>
                                        <p:attrNameLst>
                                          <p:attrName>ppt_x</p:attrName>
                                        </p:attrNameLst>
                                      </p:cBhvr>
                                      <p:tavLst>
                                        <p:tav tm="0">
                                          <p:val>
                                            <p:strVal val="#ppt_x"/>
                                          </p:val>
                                        </p:tav>
                                        <p:tav tm="100000">
                                          <p:val>
                                            <p:strVal val="#ppt_x"/>
                                          </p:val>
                                        </p:tav>
                                      </p:tavLst>
                                    </p:anim>
                                    <p:anim calcmode="lin" valueType="num">
                                      <p:cBhvr>
                                        <p:cTn id="118" dur="1000" fill="hold"/>
                                        <p:tgtEl>
                                          <p:spTgt spid="29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91"/>
                                        </p:tgtEl>
                                        <p:attrNameLst>
                                          <p:attrName>style.visibility</p:attrName>
                                        </p:attrNameLst>
                                      </p:cBhvr>
                                      <p:to>
                                        <p:strVal val="visible"/>
                                      </p:to>
                                    </p:set>
                                    <p:animEffect transition="in" filter="fade">
                                      <p:cBhvr>
                                        <p:cTn id="121" dur="1000"/>
                                        <p:tgtEl>
                                          <p:spTgt spid="291"/>
                                        </p:tgtEl>
                                      </p:cBhvr>
                                    </p:animEffect>
                                    <p:anim calcmode="lin" valueType="num">
                                      <p:cBhvr>
                                        <p:cTn id="122" dur="1000" fill="hold"/>
                                        <p:tgtEl>
                                          <p:spTgt spid="291"/>
                                        </p:tgtEl>
                                        <p:attrNameLst>
                                          <p:attrName>ppt_x</p:attrName>
                                        </p:attrNameLst>
                                      </p:cBhvr>
                                      <p:tavLst>
                                        <p:tav tm="0">
                                          <p:val>
                                            <p:strVal val="#ppt_x"/>
                                          </p:val>
                                        </p:tav>
                                        <p:tav tm="100000">
                                          <p:val>
                                            <p:strVal val="#ppt_x"/>
                                          </p:val>
                                        </p:tav>
                                      </p:tavLst>
                                    </p:anim>
                                    <p:anim calcmode="lin" valueType="num">
                                      <p:cBhvr>
                                        <p:cTn id="123" dur="1000" fill="hold"/>
                                        <p:tgtEl>
                                          <p:spTgt spid="291"/>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3"/>
                                        </p:tgtEl>
                                        <p:attrNameLst>
                                          <p:attrName>style.visibility</p:attrName>
                                        </p:attrNameLst>
                                      </p:cBhvr>
                                      <p:to>
                                        <p:strVal val="visible"/>
                                      </p:to>
                                    </p:set>
                                    <p:animEffect transition="in" filter="fade">
                                      <p:cBhvr>
                                        <p:cTn id="126" dur="1000"/>
                                        <p:tgtEl>
                                          <p:spTgt spid="293"/>
                                        </p:tgtEl>
                                      </p:cBhvr>
                                    </p:animEffect>
                                    <p:anim calcmode="lin" valueType="num">
                                      <p:cBhvr>
                                        <p:cTn id="127" dur="1000" fill="hold"/>
                                        <p:tgtEl>
                                          <p:spTgt spid="293"/>
                                        </p:tgtEl>
                                        <p:attrNameLst>
                                          <p:attrName>ppt_x</p:attrName>
                                        </p:attrNameLst>
                                      </p:cBhvr>
                                      <p:tavLst>
                                        <p:tav tm="0">
                                          <p:val>
                                            <p:strVal val="#ppt_x"/>
                                          </p:val>
                                        </p:tav>
                                        <p:tav tm="100000">
                                          <p:val>
                                            <p:strVal val="#ppt_x"/>
                                          </p:val>
                                        </p:tav>
                                      </p:tavLst>
                                    </p:anim>
                                    <p:anim calcmode="lin" valueType="num">
                                      <p:cBhvr>
                                        <p:cTn id="128" dur="1000" fill="hold"/>
                                        <p:tgtEl>
                                          <p:spTgt spid="293"/>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94"/>
                                        </p:tgtEl>
                                        <p:attrNameLst>
                                          <p:attrName>style.visibility</p:attrName>
                                        </p:attrNameLst>
                                      </p:cBhvr>
                                      <p:to>
                                        <p:strVal val="visible"/>
                                      </p:to>
                                    </p:set>
                                    <p:animEffect transition="in" filter="fade">
                                      <p:cBhvr>
                                        <p:cTn id="131" dur="1000"/>
                                        <p:tgtEl>
                                          <p:spTgt spid="294"/>
                                        </p:tgtEl>
                                      </p:cBhvr>
                                    </p:animEffect>
                                    <p:anim calcmode="lin" valueType="num">
                                      <p:cBhvr>
                                        <p:cTn id="132" dur="1000" fill="hold"/>
                                        <p:tgtEl>
                                          <p:spTgt spid="294"/>
                                        </p:tgtEl>
                                        <p:attrNameLst>
                                          <p:attrName>ppt_x</p:attrName>
                                        </p:attrNameLst>
                                      </p:cBhvr>
                                      <p:tavLst>
                                        <p:tav tm="0">
                                          <p:val>
                                            <p:strVal val="#ppt_x"/>
                                          </p:val>
                                        </p:tav>
                                        <p:tav tm="100000">
                                          <p:val>
                                            <p:strVal val="#ppt_x"/>
                                          </p:val>
                                        </p:tav>
                                      </p:tavLst>
                                    </p:anim>
                                    <p:anim calcmode="lin" valueType="num">
                                      <p:cBhvr>
                                        <p:cTn id="133" dur="1000" fill="hold"/>
                                        <p:tgtEl>
                                          <p:spTgt spid="29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90"/>
                                        </p:tgtEl>
                                        <p:attrNameLst>
                                          <p:attrName>style.visibility</p:attrName>
                                        </p:attrNameLst>
                                      </p:cBhvr>
                                      <p:to>
                                        <p:strVal val="visible"/>
                                      </p:to>
                                    </p:set>
                                    <p:animEffect transition="in" filter="fade">
                                      <p:cBhvr>
                                        <p:cTn id="136" dur="1000"/>
                                        <p:tgtEl>
                                          <p:spTgt spid="290"/>
                                        </p:tgtEl>
                                      </p:cBhvr>
                                    </p:animEffect>
                                    <p:anim calcmode="lin" valueType="num">
                                      <p:cBhvr>
                                        <p:cTn id="137" dur="1000" fill="hold"/>
                                        <p:tgtEl>
                                          <p:spTgt spid="290"/>
                                        </p:tgtEl>
                                        <p:attrNameLst>
                                          <p:attrName>ppt_x</p:attrName>
                                        </p:attrNameLst>
                                      </p:cBhvr>
                                      <p:tavLst>
                                        <p:tav tm="0">
                                          <p:val>
                                            <p:strVal val="#ppt_x"/>
                                          </p:val>
                                        </p:tav>
                                        <p:tav tm="100000">
                                          <p:val>
                                            <p:strVal val="#ppt_x"/>
                                          </p:val>
                                        </p:tav>
                                      </p:tavLst>
                                    </p:anim>
                                    <p:anim calcmode="lin" valueType="num">
                                      <p:cBhvr>
                                        <p:cTn id="138"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313"/>
                                        </p:tgtEl>
                                        <p:attrNameLst>
                                          <p:attrName>style.visibility</p:attrName>
                                        </p:attrNameLst>
                                      </p:cBhvr>
                                      <p:to>
                                        <p:strVal val="visible"/>
                                      </p:to>
                                    </p:set>
                                    <p:animEffect transition="in" filter="fade">
                                      <p:cBhvr>
                                        <p:cTn id="143" dur="1000"/>
                                        <p:tgtEl>
                                          <p:spTgt spid="313"/>
                                        </p:tgtEl>
                                      </p:cBhvr>
                                    </p:animEffect>
                                    <p:anim calcmode="lin" valueType="num">
                                      <p:cBhvr>
                                        <p:cTn id="144" dur="1000" fill="hold"/>
                                        <p:tgtEl>
                                          <p:spTgt spid="313"/>
                                        </p:tgtEl>
                                        <p:attrNameLst>
                                          <p:attrName>ppt_x</p:attrName>
                                        </p:attrNameLst>
                                      </p:cBhvr>
                                      <p:tavLst>
                                        <p:tav tm="0">
                                          <p:val>
                                            <p:strVal val="#ppt_x"/>
                                          </p:val>
                                        </p:tav>
                                        <p:tav tm="100000">
                                          <p:val>
                                            <p:strVal val="#ppt_x"/>
                                          </p:val>
                                        </p:tav>
                                      </p:tavLst>
                                    </p:anim>
                                    <p:anim calcmode="lin" valueType="num">
                                      <p:cBhvr>
                                        <p:cTn id="145" dur="1000" fill="hold"/>
                                        <p:tgtEl>
                                          <p:spTgt spid="313"/>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307"/>
                                        </p:tgtEl>
                                        <p:attrNameLst>
                                          <p:attrName>style.visibility</p:attrName>
                                        </p:attrNameLst>
                                      </p:cBhvr>
                                      <p:to>
                                        <p:strVal val="visible"/>
                                      </p:to>
                                    </p:set>
                                    <p:animEffect transition="in" filter="fade">
                                      <p:cBhvr>
                                        <p:cTn id="148" dur="1000"/>
                                        <p:tgtEl>
                                          <p:spTgt spid="307"/>
                                        </p:tgtEl>
                                      </p:cBhvr>
                                    </p:animEffect>
                                    <p:anim calcmode="lin" valueType="num">
                                      <p:cBhvr>
                                        <p:cTn id="149" dur="1000" fill="hold"/>
                                        <p:tgtEl>
                                          <p:spTgt spid="307"/>
                                        </p:tgtEl>
                                        <p:attrNameLst>
                                          <p:attrName>ppt_x</p:attrName>
                                        </p:attrNameLst>
                                      </p:cBhvr>
                                      <p:tavLst>
                                        <p:tav tm="0">
                                          <p:val>
                                            <p:strVal val="#ppt_x"/>
                                          </p:val>
                                        </p:tav>
                                        <p:tav tm="100000">
                                          <p:val>
                                            <p:strVal val="#ppt_x"/>
                                          </p:val>
                                        </p:tav>
                                      </p:tavLst>
                                    </p:anim>
                                    <p:anim calcmode="lin" valueType="num">
                                      <p:cBhvr>
                                        <p:cTn id="150" dur="1000" fill="hold"/>
                                        <p:tgtEl>
                                          <p:spTgt spid="307"/>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06"/>
                                        </p:tgtEl>
                                        <p:attrNameLst>
                                          <p:attrName>style.visibility</p:attrName>
                                        </p:attrNameLst>
                                      </p:cBhvr>
                                      <p:to>
                                        <p:strVal val="visible"/>
                                      </p:to>
                                    </p:set>
                                    <p:animEffect transition="in" filter="fade">
                                      <p:cBhvr>
                                        <p:cTn id="153" dur="1000"/>
                                        <p:tgtEl>
                                          <p:spTgt spid="306"/>
                                        </p:tgtEl>
                                      </p:cBhvr>
                                    </p:animEffect>
                                    <p:anim calcmode="lin" valueType="num">
                                      <p:cBhvr>
                                        <p:cTn id="154" dur="1000" fill="hold"/>
                                        <p:tgtEl>
                                          <p:spTgt spid="306"/>
                                        </p:tgtEl>
                                        <p:attrNameLst>
                                          <p:attrName>ppt_x</p:attrName>
                                        </p:attrNameLst>
                                      </p:cBhvr>
                                      <p:tavLst>
                                        <p:tav tm="0">
                                          <p:val>
                                            <p:strVal val="#ppt_x"/>
                                          </p:val>
                                        </p:tav>
                                        <p:tav tm="100000">
                                          <p:val>
                                            <p:strVal val="#ppt_x"/>
                                          </p:val>
                                        </p:tav>
                                      </p:tavLst>
                                    </p:anim>
                                    <p:anim calcmode="lin" valueType="num">
                                      <p:cBhvr>
                                        <p:cTn id="155" dur="1000" fill="hold"/>
                                        <p:tgtEl>
                                          <p:spTgt spid="30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14"/>
                                        </p:tgtEl>
                                        <p:attrNameLst>
                                          <p:attrName>style.visibility</p:attrName>
                                        </p:attrNameLst>
                                      </p:cBhvr>
                                      <p:to>
                                        <p:strVal val="visible"/>
                                      </p:to>
                                    </p:set>
                                    <p:animEffect transition="in" filter="fade">
                                      <p:cBhvr>
                                        <p:cTn id="158" dur="1000"/>
                                        <p:tgtEl>
                                          <p:spTgt spid="314"/>
                                        </p:tgtEl>
                                      </p:cBhvr>
                                    </p:animEffect>
                                    <p:anim calcmode="lin" valueType="num">
                                      <p:cBhvr>
                                        <p:cTn id="159" dur="1000" fill="hold"/>
                                        <p:tgtEl>
                                          <p:spTgt spid="314"/>
                                        </p:tgtEl>
                                        <p:attrNameLst>
                                          <p:attrName>ppt_x</p:attrName>
                                        </p:attrNameLst>
                                      </p:cBhvr>
                                      <p:tavLst>
                                        <p:tav tm="0">
                                          <p:val>
                                            <p:strVal val="#ppt_x"/>
                                          </p:val>
                                        </p:tav>
                                        <p:tav tm="100000">
                                          <p:val>
                                            <p:strVal val="#ppt_x"/>
                                          </p:val>
                                        </p:tav>
                                      </p:tavLst>
                                    </p:anim>
                                    <p:anim calcmode="lin" valueType="num">
                                      <p:cBhvr>
                                        <p:cTn id="160" dur="1000" fill="hold"/>
                                        <p:tgtEl>
                                          <p:spTgt spid="31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10"/>
                                        </p:tgtEl>
                                        <p:attrNameLst>
                                          <p:attrName>style.visibility</p:attrName>
                                        </p:attrNameLst>
                                      </p:cBhvr>
                                      <p:to>
                                        <p:strVal val="visible"/>
                                      </p:to>
                                    </p:set>
                                    <p:animEffect transition="in" filter="fade">
                                      <p:cBhvr>
                                        <p:cTn id="163" dur="1000"/>
                                        <p:tgtEl>
                                          <p:spTgt spid="310"/>
                                        </p:tgtEl>
                                      </p:cBhvr>
                                    </p:animEffect>
                                    <p:anim calcmode="lin" valueType="num">
                                      <p:cBhvr>
                                        <p:cTn id="164" dur="1000" fill="hold"/>
                                        <p:tgtEl>
                                          <p:spTgt spid="310"/>
                                        </p:tgtEl>
                                        <p:attrNameLst>
                                          <p:attrName>ppt_x</p:attrName>
                                        </p:attrNameLst>
                                      </p:cBhvr>
                                      <p:tavLst>
                                        <p:tav tm="0">
                                          <p:val>
                                            <p:strVal val="#ppt_x"/>
                                          </p:val>
                                        </p:tav>
                                        <p:tav tm="100000">
                                          <p:val>
                                            <p:strVal val="#ppt_x"/>
                                          </p:val>
                                        </p:tav>
                                      </p:tavLst>
                                    </p:anim>
                                    <p:anim calcmode="lin" valueType="num">
                                      <p:cBhvr>
                                        <p:cTn id="165" dur="1000" fill="hold"/>
                                        <p:tgtEl>
                                          <p:spTgt spid="310"/>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05"/>
                                        </p:tgtEl>
                                        <p:attrNameLst>
                                          <p:attrName>style.visibility</p:attrName>
                                        </p:attrNameLst>
                                      </p:cBhvr>
                                      <p:to>
                                        <p:strVal val="visible"/>
                                      </p:to>
                                    </p:set>
                                    <p:animEffect transition="in" filter="fade">
                                      <p:cBhvr>
                                        <p:cTn id="168" dur="1000"/>
                                        <p:tgtEl>
                                          <p:spTgt spid="305"/>
                                        </p:tgtEl>
                                      </p:cBhvr>
                                    </p:animEffect>
                                    <p:anim calcmode="lin" valueType="num">
                                      <p:cBhvr>
                                        <p:cTn id="169" dur="1000" fill="hold"/>
                                        <p:tgtEl>
                                          <p:spTgt spid="305"/>
                                        </p:tgtEl>
                                        <p:attrNameLst>
                                          <p:attrName>ppt_x</p:attrName>
                                        </p:attrNameLst>
                                      </p:cBhvr>
                                      <p:tavLst>
                                        <p:tav tm="0">
                                          <p:val>
                                            <p:strVal val="#ppt_x"/>
                                          </p:val>
                                        </p:tav>
                                        <p:tav tm="100000">
                                          <p:val>
                                            <p:strVal val="#ppt_x"/>
                                          </p:val>
                                        </p:tav>
                                      </p:tavLst>
                                    </p:anim>
                                    <p:anim calcmode="lin" valueType="num">
                                      <p:cBhvr>
                                        <p:cTn id="170" dur="1000" fill="hold"/>
                                        <p:tgtEl>
                                          <p:spTgt spid="305"/>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312"/>
                                        </p:tgtEl>
                                        <p:attrNameLst>
                                          <p:attrName>style.visibility</p:attrName>
                                        </p:attrNameLst>
                                      </p:cBhvr>
                                      <p:to>
                                        <p:strVal val="visible"/>
                                      </p:to>
                                    </p:set>
                                    <p:animEffect transition="in" filter="fade">
                                      <p:cBhvr>
                                        <p:cTn id="173" dur="1000"/>
                                        <p:tgtEl>
                                          <p:spTgt spid="312"/>
                                        </p:tgtEl>
                                      </p:cBhvr>
                                    </p:animEffect>
                                    <p:anim calcmode="lin" valueType="num">
                                      <p:cBhvr>
                                        <p:cTn id="174" dur="1000" fill="hold"/>
                                        <p:tgtEl>
                                          <p:spTgt spid="312"/>
                                        </p:tgtEl>
                                        <p:attrNameLst>
                                          <p:attrName>ppt_x</p:attrName>
                                        </p:attrNameLst>
                                      </p:cBhvr>
                                      <p:tavLst>
                                        <p:tav tm="0">
                                          <p:val>
                                            <p:strVal val="#ppt_x"/>
                                          </p:val>
                                        </p:tav>
                                        <p:tav tm="100000">
                                          <p:val>
                                            <p:strVal val="#ppt_x"/>
                                          </p:val>
                                        </p:tav>
                                      </p:tavLst>
                                    </p:anim>
                                    <p:anim calcmode="lin" valueType="num">
                                      <p:cBhvr>
                                        <p:cTn id="175" dur="1000" fill="hold"/>
                                        <p:tgtEl>
                                          <p:spTgt spid="312"/>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311"/>
                                        </p:tgtEl>
                                        <p:attrNameLst>
                                          <p:attrName>style.visibility</p:attrName>
                                        </p:attrNameLst>
                                      </p:cBhvr>
                                      <p:to>
                                        <p:strVal val="visible"/>
                                      </p:to>
                                    </p:set>
                                    <p:animEffect transition="in" filter="fade">
                                      <p:cBhvr>
                                        <p:cTn id="178" dur="1000"/>
                                        <p:tgtEl>
                                          <p:spTgt spid="311"/>
                                        </p:tgtEl>
                                      </p:cBhvr>
                                    </p:animEffect>
                                    <p:anim calcmode="lin" valueType="num">
                                      <p:cBhvr>
                                        <p:cTn id="179" dur="1000" fill="hold"/>
                                        <p:tgtEl>
                                          <p:spTgt spid="311"/>
                                        </p:tgtEl>
                                        <p:attrNameLst>
                                          <p:attrName>ppt_x</p:attrName>
                                        </p:attrNameLst>
                                      </p:cBhvr>
                                      <p:tavLst>
                                        <p:tav tm="0">
                                          <p:val>
                                            <p:strVal val="#ppt_x"/>
                                          </p:val>
                                        </p:tav>
                                        <p:tav tm="100000">
                                          <p:val>
                                            <p:strVal val="#ppt_x"/>
                                          </p:val>
                                        </p:tav>
                                      </p:tavLst>
                                    </p:anim>
                                    <p:anim calcmode="lin" valueType="num">
                                      <p:cBhvr>
                                        <p:cTn id="180" dur="1000" fill="hold"/>
                                        <p:tgtEl>
                                          <p:spTgt spid="311"/>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308"/>
                                        </p:tgtEl>
                                        <p:attrNameLst>
                                          <p:attrName>style.visibility</p:attrName>
                                        </p:attrNameLst>
                                      </p:cBhvr>
                                      <p:to>
                                        <p:strVal val="visible"/>
                                      </p:to>
                                    </p:set>
                                    <p:animEffect transition="in" filter="fade">
                                      <p:cBhvr>
                                        <p:cTn id="183" dur="1000"/>
                                        <p:tgtEl>
                                          <p:spTgt spid="308"/>
                                        </p:tgtEl>
                                      </p:cBhvr>
                                    </p:animEffect>
                                    <p:anim calcmode="lin" valueType="num">
                                      <p:cBhvr>
                                        <p:cTn id="184" dur="1000" fill="hold"/>
                                        <p:tgtEl>
                                          <p:spTgt spid="308"/>
                                        </p:tgtEl>
                                        <p:attrNameLst>
                                          <p:attrName>ppt_x</p:attrName>
                                        </p:attrNameLst>
                                      </p:cBhvr>
                                      <p:tavLst>
                                        <p:tav tm="0">
                                          <p:val>
                                            <p:strVal val="#ppt_x"/>
                                          </p:val>
                                        </p:tav>
                                        <p:tav tm="100000">
                                          <p:val>
                                            <p:strVal val="#ppt_x"/>
                                          </p:val>
                                        </p:tav>
                                      </p:tavLst>
                                    </p:anim>
                                    <p:anim calcmode="lin" valueType="num">
                                      <p:cBhvr>
                                        <p:cTn id="185" dur="1000" fill="hold"/>
                                        <p:tgtEl>
                                          <p:spTgt spid="308"/>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315"/>
                                        </p:tgtEl>
                                        <p:attrNameLst>
                                          <p:attrName>style.visibility</p:attrName>
                                        </p:attrNameLst>
                                      </p:cBhvr>
                                      <p:to>
                                        <p:strVal val="visible"/>
                                      </p:to>
                                    </p:set>
                                    <p:animEffect transition="in" filter="fade">
                                      <p:cBhvr>
                                        <p:cTn id="188" dur="1000"/>
                                        <p:tgtEl>
                                          <p:spTgt spid="315"/>
                                        </p:tgtEl>
                                      </p:cBhvr>
                                    </p:animEffect>
                                    <p:anim calcmode="lin" valueType="num">
                                      <p:cBhvr>
                                        <p:cTn id="189" dur="1000" fill="hold"/>
                                        <p:tgtEl>
                                          <p:spTgt spid="315"/>
                                        </p:tgtEl>
                                        <p:attrNameLst>
                                          <p:attrName>ppt_x</p:attrName>
                                        </p:attrNameLst>
                                      </p:cBhvr>
                                      <p:tavLst>
                                        <p:tav tm="0">
                                          <p:val>
                                            <p:strVal val="#ppt_x"/>
                                          </p:val>
                                        </p:tav>
                                        <p:tav tm="100000">
                                          <p:val>
                                            <p:strVal val="#ppt_x"/>
                                          </p:val>
                                        </p:tav>
                                      </p:tavLst>
                                    </p:anim>
                                    <p:anim calcmode="lin" valueType="num">
                                      <p:cBhvr>
                                        <p:cTn id="190" dur="1000" fill="hold"/>
                                        <p:tgtEl>
                                          <p:spTgt spid="315"/>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309"/>
                                        </p:tgtEl>
                                        <p:attrNameLst>
                                          <p:attrName>style.visibility</p:attrName>
                                        </p:attrNameLst>
                                      </p:cBhvr>
                                      <p:to>
                                        <p:strVal val="visible"/>
                                      </p:to>
                                    </p:set>
                                    <p:animEffect transition="in" filter="fade">
                                      <p:cBhvr>
                                        <p:cTn id="193" dur="1000"/>
                                        <p:tgtEl>
                                          <p:spTgt spid="309"/>
                                        </p:tgtEl>
                                      </p:cBhvr>
                                    </p:animEffect>
                                    <p:anim calcmode="lin" valueType="num">
                                      <p:cBhvr>
                                        <p:cTn id="194" dur="1000" fill="hold"/>
                                        <p:tgtEl>
                                          <p:spTgt spid="309"/>
                                        </p:tgtEl>
                                        <p:attrNameLst>
                                          <p:attrName>ppt_x</p:attrName>
                                        </p:attrNameLst>
                                      </p:cBhvr>
                                      <p:tavLst>
                                        <p:tav tm="0">
                                          <p:val>
                                            <p:strVal val="#ppt_x"/>
                                          </p:val>
                                        </p:tav>
                                        <p:tav tm="100000">
                                          <p:val>
                                            <p:strVal val="#ppt_x"/>
                                          </p:val>
                                        </p:tav>
                                      </p:tavLst>
                                    </p:anim>
                                    <p:anim calcmode="lin" valueType="num">
                                      <p:cBhvr>
                                        <p:cTn id="195" dur="1000" fill="hold"/>
                                        <p:tgtEl>
                                          <p:spTgt spid="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AsOne/>
      </p:bldGraphic>
      <p:bldP spid="2" grpId="0" animBg="1"/>
      <p:bldP spid="25" grpId="0"/>
      <p:bldP spid="268" grpId="0" animBg="1"/>
      <p:bldP spid="269" grpId="0" animBg="1"/>
      <p:bldP spid="270" grpId="0" animBg="1"/>
      <p:bldP spid="275" grpId="0"/>
      <p:bldP spid="277" grpId="0" animBg="1"/>
      <p:bldP spid="278" grpId="0" animBg="1"/>
      <p:bldP spid="279" grpId="0"/>
      <p:bldP spid="282" grpId="0" animBg="1"/>
      <p:bldP spid="284" grpId="0"/>
      <p:bldP spid="285" grpId="0" animBg="1"/>
      <p:bldP spid="286" grpId="0" animBg="1"/>
      <p:bldP spid="287" grpId="0" animBg="1"/>
      <p:bldP spid="288" grpId="0"/>
      <p:bldP spid="290" grpId="0" animBg="1"/>
      <p:bldP spid="291" grpId="0" animBg="1"/>
      <p:bldP spid="292" grpId="0"/>
      <p:bldP spid="293" grpId="0" animBg="1"/>
      <p:bldP spid="295" grpId="0"/>
      <p:bldP spid="305" grpId="0" animBg="1"/>
      <p:bldP spid="306" grpId="0" animBg="1"/>
      <p:bldP spid="308" grpId="0" animBg="1"/>
      <p:bldP spid="309" grpId="0" animBg="1"/>
      <p:bldP spid="310" grpId="0"/>
      <p:bldP spid="311" grpId="0" animBg="1"/>
      <p:bldP spid="313" grpId="0" animBg="1"/>
      <p:bldP spid="314" grpId="0"/>
      <p:bldP spid="3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6513</TotalTime>
  <Words>1630</Words>
  <Application>Microsoft Office PowerPoint</Application>
  <PresentationFormat>شاشة عريضة</PresentationFormat>
  <Paragraphs>399</Paragraphs>
  <Slides>22</Slides>
  <Notes>22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22</vt:i4>
      </vt:variant>
    </vt:vector>
  </HeadingPairs>
  <TitlesOfParts>
    <vt:vector size="30" baseType="lpstr">
      <vt:lpstr>宋体</vt:lpstr>
      <vt:lpstr>Arial</vt:lpstr>
      <vt:lpstr>Calibri</vt:lpstr>
      <vt:lpstr>Calibri Light</vt:lpstr>
      <vt:lpstr>PT Bold Heading</vt:lpstr>
      <vt:lpstr>Times New Roman</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abdulfattah dandi</cp:lastModifiedBy>
  <cp:revision>821</cp:revision>
  <cp:lastPrinted>2018-10-25T10:39:05Z</cp:lastPrinted>
  <dcterms:created xsi:type="dcterms:W3CDTF">2017-05-03T06:49:27Z</dcterms:created>
  <dcterms:modified xsi:type="dcterms:W3CDTF">2018-11-05T20:40:49Z</dcterms:modified>
</cp:coreProperties>
</file>